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8.xml" ContentType="application/vnd.openxmlformats-officedocument.presentationml.tags+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tags/tag33.xml" ContentType="application/vnd.openxmlformats-officedocument.presentationml.tags+xml"/>
  <Override PartName="/ppt/notesSlides/notesSlide37.xml" ContentType="application/vnd.openxmlformats-officedocument.presentationml.notesSlide+xml"/>
  <Override PartName="/ppt/tags/tag3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5.xml" ContentType="application/vnd.openxmlformats-officedocument.presentationml.tags+xml"/>
  <Override PartName="/ppt/notesSlides/notesSlide40.xml" ContentType="application/vnd.openxmlformats-officedocument.presentationml.notesSlide+xml"/>
  <Override PartName="/ppt/tags/tag36.xml" ContentType="application/vnd.openxmlformats-officedocument.presentationml.tags+xml"/>
  <Override PartName="/ppt/notesSlides/notesSlide41.xml" ContentType="application/vnd.openxmlformats-officedocument.presentationml.notesSlide+xml"/>
  <Override PartName="/ppt/tags/tag37.xml" ContentType="application/vnd.openxmlformats-officedocument.presentationml.tags+xml"/>
  <Override PartName="/ppt/notesSlides/notesSlide4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43.xml" ContentType="application/vnd.openxmlformats-officedocument.presentationml.notesSlide+xml"/>
  <Override PartName="/ppt/tags/tag40.xml" ContentType="application/vnd.openxmlformats-officedocument.presentationml.tags+xml"/>
  <Override PartName="/ppt/notesSlides/notesSlide44.xml" ContentType="application/vnd.openxmlformats-officedocument.presentationml.notesSlide+xml"/>
  <Override PartName="/ppt/tags/tag41.xml" ContentType="application/vnd.openxmlformats-officedocument.presentationml.tags+xml"/>
  <Override PartName="/ppt/notesSlides/notesSlide45.xml" ContentType="application/vnd.openxmlformats-officedocument.presentationml.notesSlide+xml"/>
  <Override PartName="/ppt/tags/tag42.xml" ContentType="application/vnd.openxmlformats-officedocument.presentationml.tags+xml"/>
  <Override PartName="/ppt/notesSlides/notesSlide46.xml" ContentType="application/vnd.openxmlformats-officedocument.presentationml.notesSlide+xml"/>
  <Override PartName="/ppt/tags/tag4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56" r:id="rId1"/>
    <p:sldMasterId id="2147483664" r:id="rId2"/>
  </p:sldMasterIdLst>
  <p:notesMasterIdLst>
    <p:notesMasterId r:id="rId51"/>
  </p:notesMasterIdLst>
  <p:sldIdLst>
    <p:sldId id="314" r:id="rId3"/>
    <p:sldId id="1073" r:id="rId4"/>
    <p:sldId id="409" r:id="rId5"/>
    <p:sldId id="668" r:id="rId6"/>
    <p:sldId id="865" r:id="rId7"/>
    <p:sldId id="1107" r:id="rId8"/>
    <p:sldId id="1108" r:id="rId9"/>
    <p:sldId id="1109" r:id="rId10"/>
    <p:sldId id="1110" r:id="rId11"/>
    <p:sldId id="1106" r:id="rId12"/>
    <p:sldId id="1075" r:id="rId13"/>
    <p:sldId id="1092" r:id="rId14"/>
    <p:sldId id="1080" r:id="rId15"/>
    <p:sldId id="1083" r:id="rId16"/>
    <p:sldId id="1081" r:id="rId17"/>
    <p:sldId id="1084" r:id="rId18"/>
    <p:sldId id="1088" r:id="rId19"/>
    <p:sldId id="1085" r:id="rId20"/>
    <p:sldId id="1086" r:id="rId21"/>
    <p:sldId id="1087" r:id="rId22"/>
    <p:sldId id="1089" r:id="rId23"/>
    <p:sldId id="1090" r:id="rId24"/>
    <p:sldId id="1076" r:id="rId25"/>
    <p:sldId id="1077" r:id="rId26"/>
    <p:sldId id="1078" r:id="rId27"/>
    <p:sldId id="1079" r:id="rId28"/>
    <p:sldId id="1093" r:id="rId29"/>
    <p:sldId id="1096" r:id="rId30"/>
    <p:sldId id="1094" r:id="rId31"/>
    <p:sldId id="1095" r:id="rId32"/>
    <p:sldId id="1072" r:id="rId33"/>
    <p:sldId id="293" r:id="rId34"/>
    <p:sldId id="315" r:id="rId35"/>
    <p:sldId id="317" r:id="rId36"/>
    <p:sldId id="318" r:id="rId37"/>
    <p:sldId id="321" r:id="rId38"/>
    <p:sldId id="322" r:id="rId39"/>
    <p:sldId id="324" r:id="rId40"/>
    <p:sldId id="325" r:id="rId41"/>
    <p:sldId id="326" r:id="rId42"/>
    <p:sldId id="327" r:id="rId43"/>
    <p:sldId id="333" r:id="rId44"/>
    <p:sldId id="328" r:id="rId45"/>
    <p:sldId id="329" r:id="rId46"/>
    <p:sldId id="334" r:id="rId47"/>
    <p:sldId id="1034" r:id="rId48"/>
    <p:sldId id="1111" r:id="rId49"/>
    <p:sldId id="444" r:id="rId50"/>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919"/>
    <a:srgbClr val="DD0012"/>
    <a:srgbClr val="AC050E"/>
    <a:srgbClr val="E0414A"/>
    <a:srgbClr val="85000B"/>
    <a:srgbClr val="CC0000"/>
    <a:srgbClr val="A6A6A6"/>
    <a:srgbClr val="FF2F2F"/>
    <a:srgbClr val="FF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4" autoAdjust="0"/>
    <p:restoredTop sz="76519" autoAdjust="0"/>
  </p:normalViewPr>
  <p:slideViewPr>
    <p:cSldViewPr snapToGrid="0">
      <p:cViewPr varScale="1">
        <p:scale>
          <a:sx n="83" d="100"/>
          <a:sy n="83" d="100"/>
        </p:scale>
        <p:origin x="1536" y="9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EB25E-F66E-44BE-85A3-62191936F5C2}" type="datetimeFigureOut">
              <a:rPr lang="zh-CN" altLang="en-US" smtClean="0"/>
              <a:t>2021/12/10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7D03D-ED54-44F4-93D3-469DD7E83329}" type="slidenum">
              <a:rPr lang="zh-CN" altLang="en-US" smtClean="0"/>
              <a:t>‹#›</a:t>
            </a:fld>
            <a:endParaRPr lang="zh-CN" altLang="en-US"/>
          </a:p>
        </p:txBody>
      </p:sp>
    </p:spTree>
    <p:extLst>
      <p:ext uri="{BB962C8B-B14F-4D97-AF65-F5344CB8AC3E}">
        <p14:creationId xmlns:p14="http://schemas.microsoft.com/office/powerpoint/2010/main" val="3858706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a:t>
            </a:fld>
            <a:endParaRPr lang="zh-CN" altLang="en-US"/>
          </a:p>
        </p:txBody>
      </p:sp>
    </p:spTree>
    <p:extLst>
      <p:ext uri="{BB962C8B-B14F-4D97-AF65-F5344CB8AC3E}">
        <p14:creationId xmlns:p14="http://schemas.microsoft.com/office/powerpoint/2010/main" val="2367707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10</a:t>
            </a:fld>
            <a:endParaRPr lang="zh-CN" altLang="en-US"/>
          </a:p>
        </p:txBody>
      </p:sp>
    </p:spTree>
    <p:extLst>
      <p:ext uri="{BB962C8B-B14F-4D97-AF65-F5344CB8AC3E}">
        <p14:creationId xmlns:p14="http://schemas.microsoft.com/office/powerpoint/2010/main" val="3114452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11</a:t>
            </a:fld>
            <a:endParaRPr lang="zh-CN" altLang="en-US"/>
          </a:p>
        </p:txBody>
      </p:sp>
    </p:spTree>
    <p:extLst>
      <p:ext uri="{BB962C8B-B14F-4D97-AF65-F5344CB8AC3E}">
        <p14:creationId xmlns:p14="http://schemas.microsoft.com/office/powerpoint/2010/main" val="546955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12</a:t>
            </a:fld>
            <a:endParaRPr lang="zh-CN" altLang="en-US"/>
          </a:p>
        </p:txBody>
      </p:sp>
    </p:spTree>
    <p:extLst>
      <p:ext uri="{BB962C8B-B14F-4D97-AF65-F5344CB8AC3E}">
        <p14:creationId xmlns:p14="http://schemas.microsoft.com/office/powerpoint/2010/main" val="2282606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13</a:t>
            </a:fld>
            <a:endParaRPr lang="zh-CN" altLang="en-US"/>
          </a:p>
        </p:txBody>
      </p:sp>
    </p:spTree>
    <p:extLst>
      <p:ext uri="{BB962C8B-B14F-4D97-AF65-F5344CB8AC3E}">
        <p14:creationId xmlns:p14="http://schemas.microsoft.com/office/powerpoint/2010/main" val="718312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14</a:t>
            </a:fld>
            <a:endParaRPr lang="zh-CN" altLang="en-US"/>
          </a:p>
        </p:txBody>
      </p:sp>
    </p:spTree>
    <p:extLst>
      <p:ext uri="{BB962C8B-B14F-4D97-AF65-F5344CB8AC3E}">
        <p14:creationId xmlns:p14="http://schemas.microsoft.com/office/powerpoint/2010/main" val="4279891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15</a:t>
            </a:fld>
            <a:endParaRPr lang="zh-CN" altLang="en-US"/>
          </a:p>
        </p:txBody>
      </p:sp>
    </p:spTree>
    <p:extLst>
      <p:ext uri="{BB962C8B-B14F-4D97-AF65-F5344CB8AC3E}">
        <p14:creationId xmlns:p14="http://schemas.microsoft.com/office/powerpoint/2010/main" val="2148342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16</a:t>
            </a:fld>
            <a:endParaRPr lang="zh-CN" altLang="en-US"/>
          </a:p>
        </p:txBody>
      </p:sp>
    </p:spTree>
    <p:extLst>
      <p:ext uri="{BB962C8B-B14F-4D97-AF65-F5344CB8AC3E}">
        <p14:creationId xmlns:p14="http://schemas.microsoft.com/office/powerpoint/2010/main" val="3637890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17</a:t>
            </a:fld>
            <a:endParaRPr lang="zh-CN" altLang="en-US"/>
          </a:p>
        </p:txBody>
      </p:sp>
    </p:spTree>
    <p:extLst>
      <p:ext uri="{BB962C8B-B14F-4D97-AF65-F5344CB8AC3E}">
        <p14:creationId xmlns:p14="http://schemas.microsoft.com/office/powerpoint/2010/main" val="834064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18</a:t>
            </a:fld>
            <a:endParaRPr lang="zh-CN" altLang="en-US"/>
          </a:p>
        </p:txBody>
      </p:sp>
    </p:spTree>
    <p:extLst>
      <p:ext uri="{BB962C8B-B14F-4D97-AF65-F5344CB8AC3E}">
        <p14:creationId xmlns:p14="http://schemas.microsoft.com/office/powerpoint/2010/main" val="3380377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19</a:t>
            </a:fld>
            <a:endParaRPr lang="zh-CN" altLang="en-US"/>
          </a:p>
        </p:txBody>
      </p:sp>
    </p:spTree>
    <p:extLst>
      <p:ext uri="{BB962C8B-B14F-4D97-AF65-F5344CB8AC3E}">
        <p14:creationId xmlns:p14="http://schemas.microsoft.com/office/powerpoint/2010/main" val="4191570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a:t>
            </a:fld>
            <a:endParaRPr lang="zh-CN" altLang="en-US"/>
          </a:p>
        </p:txBody>
      </p:sp>
    </p:spTree>
    <p:extLst>
      <p:ext uri="{BB962C8B-B14F-4D97-AF65-F5344CB8AC3E}">
        <p14:creationId xmlns:p14="http://schemas.microsoft.com/office/powerpoint/2010/main" val="2656236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20</a:t>
            </a:fld>
            <a:endParaRPr lang="zh-CN" altLang="en-US"/>
          </a:p>
        </p:txBody>
      </p:sp>
    </p:spTree>
    <p:extLst>
      <p:ext uri="{BB962C8B-B14F-4D97-AF65-F5344CB8AC3E}">
        <p14:creationId xmlns:p14="http://schemas.microsoft.com/office/powerpoint/2010/main" val="1819109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21</a:t>
            </a:fld>
            <a:endParaRPr lang="zh-CN" altLang="en-US"/>
          </a:p>
        </p:txBody>
      </p:sp>
    </p:spTree>
    <p:extLst>
      <p:ext uri="{BB962C8B-B14F-4D97-AF65-F5344CB8AC3E}">
        <p14:creationId xmlns:p14="http://schemas.microsoft.com/office/powerpoint/2010/main" val="3107856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22</a:t>
            </a:fld>
            <a:endParaRPr lang="zh-CN" altLang="en-US"/>
          </a:p>
        </p:txBody>
      </p:sp>
    </p:spTree>
    <p:extLst>
      <p:ext uri="{BB962C8B-B14F-4D97-AF65-F5344CB8AC3E}">
        <p14:creationId xmlns:p14="http://schemas.microsoft.com/office/powerpoint/2010/main" val="3044863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23</a:t>
            </a:fld>
            <a:endParaRPr lang="zh-CN" altLang="en-US"/>
          </a:p>
        </p:txBody>
      </p:sp>
    </p:spTree>
    <p:extLst>
      <p:ext uri="{BB962C8B-B14F-4D97-AF65-F5344CB8AC3E}">
        <p14:creationId xmlns:p14="http://schemas.microsoft.com/office/powerpoint/2010/main" val="2891191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24</a:t>
            </a:fld>
            <a:endParaRPr lang="zh-CN" altLang="en-US"/>
          </a:p>
        </p:txBody>
      </p:sp>
    </p:spTree>
    <p:extLst>
      <p:ext uri="{BB962C8B-B14F-4D97-AF65-F5344CB8AC3E}">
        <p14:creationId xmlns:p14="http://schemas.microsoft.com/office/powerpoint/2010/main" val="2920248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25</a:t>
            </a:fld>
            <a:endParaRPr lang="zh-CN" altLang="en-US"/>
          </a:p>
        </p:txBody>
      </p:sp>
    </p:spTree>
    <p:extLst>
      <p:ext uri="{BB962C8B-B14F-4D97-AF65-F5344CB8AC3E}">
        <p14:creationId xmlns:p14="http://schemas.microsoft.com/office/powerpoint/2010/main" val="2282730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26</a:t>
            </a:fld>
            <a:endParaRPr lang="zh-CN" altLang="en-US"/>
          </a:p>
        </p:txBody>
      </p:sp>
    </p:spTree>
    <p:extLst>
      <p:ext uri="{BB962C8B-B14F-4D97-AF65-F5344CB8AC3E}">
        <p14:creationId xmlns:p14="http://schemas.microsoft.com/office/powerpoint/2010/main" val="822916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27</a:t>
            </a:fld>
            <a:endParaRPr lang="zh-CN" altLang="en-US"/>
          </a:p>
        </p:txBody>
      </p:sp>
    </p:spTree>
    <p:extLst>
      <p:ext uri="{BB962C8B-B14F-4D97-AF65-F5344CB8AC3E}">
        <p14:creationId xmlns:p14="http://schemas.microsoft.com/office/powerpoint/2010/main" val="3670297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28</a:t>
            </a:fld>
            <a:endParaRPr lang="zh-CN" altLang="en-US"/>
          </a:p>
        </p:txBody>
      </p:sp>
    </p:spTree>
    <p:extLst>
      <p:ext uri="{BB962C8B-B14F-4D97-AF65-F5344CB8AC3E}">
        <p14:creationId xmlns:p14="http://schemas.microsoft.com/office/powerpoint/2010/main" val="1325945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29</a:t>
            </a:fld>
            <a:endParaRPr lang="zh-CN" altLang="en-US"/>
          </a:p>
        </p:txBody>
      </p:sp>
    </p:spTree>
    <p:extLst>
      <p:ext uri="{BB962C8B-B14F-4D97-AF65-F5344CB8AC3E}">
        <p14:creationId xmlns:p14="http://schemas.microsoft.com/office/powerpoint/2010/main" val="4033865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a:t>
            </a:fld>
            <a:endParaRPr lang="zh-CN" altLang="en-US"/>
          </a:p>
        </p:txBody>
      </p:sp>
    </p:spTree>
    <p:extLst>
      <p:ext uri="{BB962C8B-B14F-4D97-AF65-F5344CB8AC3E}">
        <p14:creationId xmlns:p14="http://schemas.microsoft.com/office/powerpoint/2010/main" val="1650129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30</a:t>
            </a:fld>
            <a:endParaRPr lang="zh-CN" altLang="en-US"/>
          </a:p>
        </p:txBody>
      </p:sp>
    </p:spTree>
    <p:extLst>
      <p:ext uri="{BB962C8B-B14F-4D97-AF65-F5344CB8AC3E}">
        <p14:creationId xmlns:p14="http://schemas.microsoft.com/office/powerpoint/2010/main" val="1340932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31</a:t>
            </a:fld>
            <a:endParaRPr lang="zh-CN" altLang="en-US"/>
          </a:p>
        </p:txBody>
      </p:sp>
    </p:spTree>
    <p:extLst>
      <p:ext uri="{BB962C8B-B14F-4D97-AF65-F5344CB8AC3E}">
        <p14:creationId xmlns:p14="http://schemas.microsoft.com/office/powerpoint/2010/main" val="3775192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我们说随着大数据时代的到来，业界和学术界开始通过各种方式去寻求对数据处理能力的性能提升，一般是通过以下两种方式：一种是大家相对较熟悉的，比如内存</a:t>
            </a:r>
            <a:r>
              <a:rPr lang="en-US" altLang="zh-CN" sz="1200" kern="1200" dirty="0">
                <a:solidFill>
                  <a:schemeClr val="tx1"/>
                </a:solidFill>
                <a:effectLst/>
                <a:latin typeface="+mn-lt"/>
                <a:ea typeface="+mn-ea"/>
                <a:cs typeface="+mn-cs"/>
              </a:rPr>
              <a:t>4G</a:t>
            </a:r>
            <a:r>
              <a:rPr lang="zh-CN" altLang="zh-CN" sz="1200" kern="1200" dirty="0">
                <a:solidFill>
                  <a:schemeClr val="tx1"/>
                </a:solidFill>
                <a:effectLst/>
                <a:latin typeface="+mn-lt"/>
                <a:ea typeface="+mn-ea"/>
                <a:cs typeface="+mn-cs"/>
              </a:rPr>
              <a:t>变成</a:t>
            </a:r>
            <a:r>
              <a:rPr lang="en-US" altLang="zh-CN" sz="1200" kern="1200" dirty="0">
                <a:solidFill>
                  <a:schemeClr val="tx1"/>
                </a:solidFill>
                <a:effectLst/>
                <a:latin typeface="+mn-lt"/>
                <a:ea typeface="+mn-ea"/>
                <a:cs typeface="+mn-cs"/>
              </a:rPr>
              <a:t>8G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从单核到双核到</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核再到</a:t>
            </a:r>
            <a:r>
              <a:rPr lang="en-US" altLang="zh-CN" sz="1200" kern="1200" dirty="0">
                <a:solidFill>
                  <a:schemeClr val="tx1"/>
                </a:solidFill>
                <a:effectLst/>
                <a:latin typeface="+mn-lt"/>
                <a:ea typeface="+mn-ea"/>
                <a:cs typeface="+mn-cs"/>
              </a:rPr>
              <a:t>8</a:t>
            </a:r>
            <a:r>
              <a:rPr lang="zh-CN" altLang="zh-CN" sz="1200" kern="1200" dirty="0">
                <a:solidFill>
                  <a:schemeClr val="tx1"/>
                </a:solidFill>
                <a:effectLst/>
                <a:latin typeface="+mn-lt"/>
                <a:ea typeface="+mn-ea"/>
                <a:cs typeface="+mn-cs"/>
              </a:rPr>
              <a:t>核等，我们将其归纳为是单机情况下的纵向扩展的方式；另一种就是不把程序放在一个单机上运行，而是借助一个集群，通过多台机器同时并行处理大规模的数据集，我们将其称为分布式并行下的横向扩展方式。</a:t>
            </a:r>
          </a:p>
          <a:p>
            <a:r>
              <a:rPr lang="zh-CN" altLang="zh-CN" sz="1200" kern="1200" dirty="0">
                <a:solidFill>
                  <a:schemeClr val="tx1"/>
                </a:solidFill>
                <a:effectLst/>
                <a:latin typeface="+mn-lt"/>
                <a:ea typeface="+mn-ea"/>
                <a:cs typeface="+mn-cs"/>
              </a:rPr>
              <a:t>而本节课所要讲的</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，就是一种分布式并行编程框架，它主要用于搜索领域，解决海量数据的计算问题。</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32</a:t>
            </a:fld>
            <a:endParaRPr lang="zh-CN" altLang="en-US"/>
          </a:p>
        </p:txBody>
      </p:sp>
    </p:spTree>
    <p:extLst>
      <p:ext uri="{BB962C8B-B14F-4D97-AF65-F5344CB8AC3E}">
        <p14:creationId xmlns:p14="http://schemas.microsoft.com/office/powerpoint/2010/main" val="3007022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它最早是</a:t>
            </a:r>
            <a:r>
              <a:rPr lang="en-US" altLang="zh-CN" sz="1200" kern="1200" dirty="0">
                <a:solidFill>
                  <a:schemeClr val="tx1"/>
                </a:solidFill>
                <a:effectLst/>
                <a:latin typeface="+mn-lt"/>
                <a:ea typeface="+mn-ea"/>
                <a:cs typeface="+mn-cs"/>
              </a:rPr>
              <a:t>2004</a:t>
            </a:r>
            <a:r>
              <a:rPr lang="zh-CN" altLang="zh-CN" sz="1200" kern="1200" dirty="0">
                <a:solidFill>
                  <a:schemeClr val="tx1"/>
                </a:solidFill>
                <a:effectLst/>
                <a:latin typeface="+mn-lt"/>
                <a:ea typeface="+mn-ea"/>
                <a:cs typeface="+mn-cs"/>
              </a:rPr>
              <a:t>年由</a:t>
            </a:r>
            <a:r>
              <a:rPr lang="en-US" altLang="zh-CN" sz="1200" kern="1200" dirty="0">
                <a:solidFill>
                  <a:schemeClr val="tx1"/>
                </a:solidFill>
                <a:effectLst/>
                <a:latin typeface="+mn-lt"/>
                <a:ea typeface="+mn-ea"/>
                <a:cs typeface="+mn-cs"/>
              </a:rPr>
              <a:t>google</a:t>
            </a:r>
            <a:r>
              <a:rPr lang="zh-CN" altLang="zh-CN" sz="1200" kern="1200" dirty="0">
                <a:solidFill>
                  <a:schemeClr val="tx1"/>
                </a:solidFill>
                <a:effectLst/>
                <a:latin typeface="+mn-lt"/>
                <a:ea typeface="+mn-ea"/>
                <a:cs typeface="+mn-cs"/>
              </a:rPr>
              <a:t>的工程师在一篇学术论文中定义的，而由于它出色的数据处理能力，</a:t>
            </a:r>
            <a:r>
              <a:rPr lang="en-US" altLang="zh-CN" sz="1200" kern="1200" dirty="0">
                <a:solidFill>
                  <a:schemeClr val="tx1"/>
                </a:solidFill>
                <a:effectLst/>
                <a:latin typeface="+mn-lt"/>
                <a:ea typeface="+mn-ea"/>
                <a:cs typeface="+mn-cs"/>
              </a:rPr>
              <a:t>Hadoop</a:t>
            </a:r>
            <a:r>
              <a:rPr lang="zh-CN" altLang="zh-CN" sz="1200" kern="1200" dirty="0">
                <a:solidFill>
                  <a:schemeClr val="tx1"/>
                </a:solidFill>
                <a:effectLst/>
                <a:latin typeface="+mn-lt"/>
                <a:ea typeface="+mn-ea"/>
                <a:cs typeface="+mn-cs"/>
              </a:rPr>
              <a:t>平台对其进行了开源实现</a:t>
            </a:r>
          </a:p>
          <a:p>
            <a:r>
              <a:rPr lang="zh-CN" altLang="zh-CN" sz="1200" kern="1200" dirty="0">
                <a:solidFill>
                  <a:schemeClr val="tx1"/>
                </a:solidFill>
                <a:effectLst/>
                <a:latin typeface="+mn-lt"/>
                <a:ea typeface="+mn-ea"/>
                <a:cs typeface="+mn-cs"/>
              </a:rPr>
              <a:t>下面这张图展现了</a:t>
            </a:r>
            <a:r>
              <a:rPr lang="en-US" altLang="zh-CN" sz="1200" kern="1200" dirty="0">
                <a:solidFill>
                  <a:schemeClr val="tx1"/>
                </a:solidFill>
                <a:effectLst/>
                <a:latin typeface="+mn-lt"/>
                <a:ea typeface="+mn-ea"/>
                <a:cs typeface="+mn-cs"/>
              </a:rPr>
              <a:t>Hadoop</a:t>
            </a:r>
            <a:r>
              <a:rPr lang="zh-CN" altLang="zh-CN" sz="1200" kern="1200" dirty="0">
                <a:solidFill>
                  <a:schemeClr val="tx1"/>
                </a:solidFill>
                <a:effectLst/>
                <a:latin typeface="+mn-lt"/>
                <a:ea typeface="+mn-ea"/>
                <a:cs typeface="+mn-cs"/>
              </a:rPr>
              <a:t>的大事件，可以看到</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已经成为</a:t>
            </a:r>
            <a:r>
              <a:rPr lang="en-US" altLang="zh-CN" sz="1200" kern="1200" dirty="0">
                <a:solidFill>
                  <a:schemeClr val="tx1"/>
                </a:solidFill>
                <a:effectLst/>
                <a:latin typeface="+mn-lt"/>
                <a:ea typeface="+mn-ea"/>
                <a:cs typeface="+mn-cs"/>
              </a:rPr>
              <a:t>Hadoop</a:t>
            </a:r>
            <a:r>
              <a:rPr lang="zh-CN" altLang="zh-CN" sz="1200" kern="1200" dirty="0">
                <a:solidFill>
                  <a:schemeClr val="tx1"/>
                </a:solidFill>
                <a:effectLst/>
                <a:latin typeface="+mn-lt"/>
                <a:ea typeface="+mn-ea"/>
                <a:cs typeface="+mn-cs"/>
              </a:rPr>
              <a:t>平台上两大核心技术之一，另一个就是解决分布式数据存储的</a:t>
            </a:r>
            <a:r>
              <a:rPr lang="en-US" altLang="zh-CN" sz="1200" kern="1200" dirty="0">
                <a:solidFill>
                  <a:schemeClr val="tx1"/>
                </a:solidFill>
                <a:effectLst/>
                <a:latin typeface="+mn-lt"/>
                <a:ea typeface="+mn-ea"/>
                <a:cs typeface="+mn-cs"/>
              </a:rPr>
              <a:t>HDFS</a:t>
            </a:r>
            <a:r>
              <a:rPr lang="zh-CN" altLang="zh-CN"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33</a:t>
            </a:fld>
            <a:endParaRPr lang="zh-CN" altLang="en-US"/>
          </a:p>
        </p:txBody>
      </p:sp>
    </p:spTree>
    <p:extLst>
      <p:ext uri="{BB962C8B-B14F-4D97-AF65-F5344CB8AC3E}">
        <p14:creationId xmlns:p14="http://schemas.microsoft.com/office/powerpoint/2010/main" val="503778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中有两个重要的地方，一个是它的策略，一个是它的理念。</a:t>
            </a:r>
          </a:p>
          <a:p>
            <a:r>
              <a:rPr lang="zh-CN" altLang="zh-CN" sz="1200" kern="1200" dirty="0">
                <a:solidFill>
                  <a:schemeClr val="tx1"/>
                </a:solidFill>
                <a:effectLst/>
                <a:latin typeface="+mn-lt"/>
                <a:ea typeface="+mn-ea"/>
                <a:cs typeface="+mn-cs"/>
              </a:rPr>
              <a:t>我们先来看一下策略，它采用的是分而治之的策略，那什么叫分而治之呢？当我们在做大规模数据处理的时候（注意，一定是大规模数据处理，</a:t>
            </a:r>
            <a:r>
              <a:rPr lang="en-US" altLang="zh-CN" sz="1200" kern="1200" dirty="0">
                <a:solidFill>
                  <a:schemeClr val="tx1"/>
                </a:solidFill>
                <a:effectLst/>
                <a:latin typeface="+mn-lt"/>
                <a:ea typeface="+mn-ea"/>
                <a:cs typeface="+mn-cs"/>
              </a:rPr>
              <a:t>TB</a:t>
            </a:r>
            <a:r>
              <a:rPr lang="zh-CN" altLang="zh-CN" sz="1200" kern="1200" dirty="0">
                <a:solidFill>
                  <a:schemeClr val="tx1"/>
                </a:solidFill>
                <a:effectLst/>
                <a:latin typeface="+mn-lt"/>
                <a:ea typeface="+mn-ea"/>
                <a:cs typeface="+mn-cs"/>
              </a:rPr>
              <a:t>级的，如果是几百</a:t>
            </a:r>
            <a:r>
              <a:rPr lang="en-US" altLang="zh-CN" sz="1200" kern="1200" dirty="0">
                <a:solidFill>
                  <a:schemeClr val="tx1"/>
                </a:solidFill>
                <a:effectLst/>
                <a:latin typeface="+mn-lt"/>
                <a:ea typeface="+mn-ea"/>
                <a:cs typeface="+mn-cs"/>
              </a:rPr>
              <a:t>M</a:t>
            </a:r>
            <a:r>
              <a:rPr lang="zh-CN" altLang="zh-CN" sz="1200" kern="1200" dirty="0">
                <a:solidFill>
                  <a:schemeClr val="tx1"/>
                </a:solidFill>
                <a:effectLst/>
                <a:latin typeface="+mn-lt"/>
                <a:ea typeface="+mn-ea"/>
                <a:cs typeface="+mn-cs"/>
              </a:rPr>
              <a:t>，就没必要用</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了），</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会把非常庞大的数据集切分成很多个小分片，英文是</a:t>
            </a:r>
            <a:r>
              <a:rPr lang="en-US" altLang="zh-CN" sz="1200" kern="1200" dirty="0">
                <a:solidFill>
                  <a:schemeClr val="tx1"/>
                </a:solidFill>
                <a:effectLst/>
                <a:latin typeface="+mn-lt"/>
                <a:ea typeface="+mn-ea"/>
                <a:cs typeface="+mn-cs"/>
              </a:rPr>
              <a:t>split</a:t>
            </a:r>
            <a:r>
              <a:rPr lang="zh-CN" altLang="zh-CN" sz="1200" kern="1200" dirty="0">
                <a:solidFill>
                  <a:schemeClr val="tx1"/>
                </a:solidFill>
                <a:effectLst/>
                <a:latin typeface="+mn-lt"/>
                <a:ea typeface="+mn-ea"/>
                <a:cs typeface="+mn-cs"/>
              </a:rPr>
              <a:t>，然后为每一个分片单独地启动一个</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任务，最终通过多个</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任务，并行地在多个机器上去处理，从而实现分而治之。</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那理念是什么呢？理念就是“计算向数据靠拢而不是数据向计算靠拢”，我们学习</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就一定要知道这个理念。</a:t>
            </a:r>
          </a:p>
          <a:p>
            <a:r>
              <a:rPr lang="zh-CN" altLang="zh-CN" sz="1200" kern="1200" dirty="0">
                <a:solidFill>
                  <a:schemeClr val="tx1"/>
                </a:solidFill>
                <a:effectLst/>
                <a:latin typeface="+mn-lt"/>
                <a:ea typeface="+mn-ea"/>
                <a:cs typeface="+mn-cs"/>
              </a:rPr>
              <a:t>这句话怎么理解呢？我们通过示意图来进一步说明。</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34</a:t>
            </a:fld>
            <a:endParaRPr lang="zh-CN" altLang="en-US"/>
          </a:p>
        </p:txBody>
      </p:sp>
    </p:spTree>
    <p:extLst>
      <p:ext uri="{BB962C8B-B14F-4D97-AF65-F5344CB8AC3E}">
        <p14:creationId xmlns:p14="http://schemas.microsoft.com/office/powerpoint/2010/main" val="473893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所谓数据向计算靠拢：完成一次数据分析时，选择一个计算节点，把运行数据分析的程序放到计算节点上运行；然后把它所涉及的数据，全部从各个不同节点上面拉过来，传输到计算发生的地方。这个在大数据时代是几乎不可能完成的任务，它产生的开销是不可接受的。</a:t>
            </a:r>
          </a:p>
          <a:p>
            <a:r>
              <a:rPr lang="zh-CN" altLang="zh-CN" sz="1200" kern="1200" dirty="0">
                <a:solidFill>
                  <a:schemeClr val="tx1"/>
                </a:solidFill>
                <a:effectLst/>
                <a:latin typeface="+mn-lt"/>
                <a:ea typeface="+mn-ea"/>
                <a:cs typeface="+mn-cs"/>
              </a:rPr>
              <a:t>所以</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采用了“计算向数据靠拢”的方式，在集群中会有一些机器作为</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机器，当然也会有一些作为</a:t>
            </a:r>
            <a:r>
              <a:rPr lang="en-US" altLang="zh-CN" sz="1200" kern="1200" dirty="0">
                <a:solidFill>
                  <a:schemeClr val="tx1"/>
                </a:solidFill>
                <a:effectLst/>
                <a:latin typeface="+mn-lt"/>
                <a:ea typeface="+mn-ea"/>
                <a:cs typeface="+mn-cs"/>
              </a:rPr>
              <a:t>Reduce</a:t>
            </a:r>
            <a:r>
              <a:rPr lang="zh-CN" altLang="zh-CN" sz="1200" kern="1200" dirty="0">
                <a:solidFill>
                  <a:schemeClr val="tx1"/>
                </a:solidFill>
                <a:effectLst/>
                <a:latin typeface="+mn-lt"/>
                <a:ea typeface="+mn-ea"/>
                <a:cs typeface="+mn-cs"/>
              </a:rPr>
              <a:t>机器，</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机器负责相关的数据处理分析，当需要处理某机器上的数据时，它会去寻找离该机器最近的</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机器，通常比较理想的情况就是</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任务和需要处理的数据在同一台机器上，这样就实现了计算向数据靠拢，数据不需要发生迁移，计算就可以在数据节点上执行相关的运算，最终把结果汇总到相关的任务协调节点。这种方式大大减少了数据传输开销，提升了处理性能。</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35</a:t>
            </a:fld>
            <a:endParaRPr lang="zh-CN" altLang="en-US"/>
          </a:p>
        </p:txBody>
      </p:sp>
    </p:spTree>
    <p:extLst>
      <p:ext uri="{BB962C8B-B14F-4D97-AF65-F5344CB8AC3E}">
        <p14:creationId xmlns:p14="http://schemas.microsoft.com/office/powerpoint/2010/main" val="41991246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我们说</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，它把分布式并行编程非常复杂的计算过程高度抽象成两个函数，一个是</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一个是</a:t>
            </a:r>
            <a:r>
              <a:rPr lang="en-US" altLang="zh-CN" sz="1200" kern="1200" dirty="0">
                <a:solidFill>
                  <a:schemeClr val="tx1"/>
                </a:solidFill>
                <a:effectLst/>
                <a:latin typeface="+mn-lt"/>
                <a:ea typeface="+mn-ea"/>
                <a:cs typeface="+mn-cs"/>
              </a:rPr>
              <a:t>Reduce</a:t>
            </a:r>
            <a:r>
              <a:rPr lang="zh-CN" altLang="zh-CN" sz="1200" kern="1200" dirty="0">
                <a:solidFill>
                  <a:schemeClr val="tx1"/>
                </a:solidFill>
                <a:effectLst/>
                <a:latin typeface="+mn-lt"/>
                <a:ea typeface="+mn-ea"/>
                <a:cs typeface="+mn-cs"/>
              </a:rPr>
              <a:t>，这也是</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名称的由来，它的整个框架核心设计就这么两个函数，所以极大地降低了分布式并行编程的难度，可以说有了</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，编程人员无需去掌握分布式编程的细节，就可以完成分布式程序的设计。</a:t>
            </a:r>
          </a:p>
          <a:p>
            <a:r>
              <a:rPr lang="zh-CN" altLang="zh-CN" sz="1200" kern="1200" dirty="0">
                <a:solidFill>
                  <a:schemeClr val="tx1"/>
                </a:solidFill>
                <a:effectLst/>
                <a:latin typeface="+mn-lt"/>
                <a:ea typeface="+mn-ea"/>
                <a:cs typeface="+mn-cs"/>
              </a:rPr>
              <a:t>那么这两个函数究竟干了什么事情呢</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36</a:t>
            </a:fld>
            <a:endParaRPr lang="zh-CN" altLang="en-US"/>
          </a:p>
        </p:txBody>
      </p:sp>
    </p:spTree>
    <p:extLst>
      <p:ext uri="{BB962C8B-B14F-4D97-AF65-F5344CB8AC3E}">
        <p14:creationId xmlns:p14="http://schemas.microsoft.com/office/powerpoint/2010/main" val="2547445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先来看一下</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函数，它的输入是一个键值对，即</a:t>
            </a:r>
            <a:r>
              <a:rPr lang="en-US" altLang="zh-CN" sz="1200" kern="1200" dirty="0">
                <a:solidFill>
                  <a:schemeClr val="tx1"/>
                </a:solidFill>
                <a:effectLst/>
                <a:latin typeface="+mn-lt"/>
                <a:ea typeface="+mn-ea"/>
                <a:cs typeface="+mn-cs"/>
              </a:rPr>
              <a:t>&lt;K,V&gt;,</a:t>
            </a:r>
            <a:r>
              <a:rPr lang="zh-CN" altLang="zh-CN"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是键，</a:t>
            </a:r>
            <a:r>
              <a:rPr lang="en-US" altLang="zh-CN" sz="1200"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是</a:t>
            </a:r>
            <a:r>
              <a:rPr lang="en-US" altLang="zh-CN" sz="1200" kern="1200" dirty="0">
                <a:solidFill>
                  <a:schemeClr val="tx1"/>
                </a:solidFill>
                <a:effectLst/>
                <a:latin typeface="+mn-lt"/>
                <a:ea typeface="+mn-ea"/>
                <a:cs typeface="+mn-cs"/>
              </a:rPr>
              <a:t>value</a:t>
            </a:r>
            <a:r>
              <a:rPr lang="zh-CN" altLang="zh-CN" sz="1200" kern="1200" dirty="0">
                <a:solidFill>
                  <a:schemeClr val="tx1"/>
                </a:solidFill>
                <a:effectLst/>
                <a:latin typeface="+mn-lt"/>
                <a:ea typeface="+mn-ea"/>
                <a:cs typeface="+mn-cs"/>
              </a:rPr>
              <a:t>值，举个例子，当我们需要输入一行文本进行解析的时候，行号就可以作为一个</a:t>
            </a:r>
            <a:r>
              <a:rPr lang="en-US" altLang="zh-CN" sz="1200" kern="1200" dirty="0">
                <a:solidFill>
                  <a:schemeClr val="tx1"/>
                </a:solidFill>
                <a:effectLst/>
                <a:latin typeface="+mn-lt"/>
                <a:ea typeface="+mn-ea"/>
                <a:cs typeface="+mn-cs"/>
              </a:rPr>
              <a:t>Key</a:t>
            </a:r>
            <a:r>
              <a:rPr lang="zh-CN" altLang="zh-CN" sz="1200" kern="1200" dirty="0">
                <a:solidFill>
                  <a:schemeClr val="tx1"/>
                </a:solidFill>
                <a:effectLst/>
                <a:latin typeface="+mn-lt"/>
                <a:ea typeface="+mn-ea"/>
                <a:cs typeface="+mn-cs"/>
              </a:rPr>
              <a:t>，文本内容</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abc</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就可以作为一个</a:t>
            </a:r>
            <a:r>
              <a:rPr lang="en-US" altLang="zh-CN" sz="1200" kern="1200" dirty="0">
                <a:solidFill>
                  <a:schemeClr val="tx1"/>
                </a:solidFill>
                <a:effectLst/>
                <a:latin typeface="+mn-lt"/>
                <a:ea typeface="+mn-ea"/>
                <a:cs typeface="+mn-cs"/>
              </a:rPr>
              <a:t>value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&lt;</a:t>
            </a:r>
            <a:r>
              <a:rPr lang="zh-CN" altLang="zh-CN" sz="1200" kern="1200" dirty="0">
                <a:solidFill>
                  <a:schemeClr val="tx1"/>
                </a:solidFill>
                <a:effectLst/>
                <a:latin typeface="+mn-lt"/>
                <a:ea typeface="+mn-ea"/>
                <a:cs typeface="+mn-cs"/>
              </a:rPr>
              <a:t>行号</a:t>
            </a:r>
            <a:r>
              <a:rPr lang="en-US" altLang="zh-CN" sz="1200" kern="1200" dirty="0">
                <a:solidFill>
                  <a:schemeClr val="tx1"/>
                </a:solidFill>
                <a:effectLst/>
                <a:latin typeface="+mn-lt"/>
                <a:ea typeface="+mn-ea"/>
                <a:cs typeface="+mn-cs"/>
              </a:rPr>
              <a:t>,”a b c”&gt;</a:t>
            </a:r>
            <a:r>
              <a:rPr lang="zh-CN" altLang="zh-CN" sz="1200" kern="1200" dirty="0">
                <a:solidFill>
                  <a:schemeClr val="tx1"/>
                </a:solidFill>
                <a:effectLst/>
                <a:latin typeface="+mn-lt"/>
                <a:ea typeface="+mn-ea"/>
                <a:cs typeface="+mn-cs"/>
              </a:rPr>
              <a:t>，这就是一个键值对的形式。</a:t>
            </a:r>
          </a:p>
          <a:p>
            <a:r>
              <a:rPr lang="zh-CN" altLang="zh-CN" sz="1200" kern="1200" dirty="0">
                <a:solidFill>
                  <a:schemeClr val="tx1"/>
                </a:solidFill>
                <a:effectLst/>
                <a:latin typeface="+mn-lt"/>
                <a:ea typeface="+mn-ea"/>
                <a:cs typeface="+mn-cs"/>
              </a:rPr>
              <a:t>而经过</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处理之后，它的输出就是一堆的键值对，单词</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出现次数是</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，所以是</a:t>
            </a:r>
            <a:r>
              <a:rPr lang="en-US" altLang="zh-CN" sz="1200" kern="1200" dirty="0">
                <a:solidFill>
                  <a:schemeClr val="tx1"/>
                </a:solidFill>
                <a:effectLst/>
                <a:latin typeface="+mn-lt"/>
                <a:ea typeface="+mn-ea"/>
                <a:cs typeface="+mn-cs"/>
              </a:rPr>
              <a:t>&lt;”a”,1&gt;,&lt;”b”,1&gt;,&lt;”c”,1&gt;.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可以看到</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任务非常简单，就是给它输入一个键值对，经过相应的处理之后，它会给你输出一堆的键值对。</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37</a:t>
            </a:fld>
            <a:endParaRPr lang="zh-CN" altLang="en-US"/>
          </a:p>
        </p:txBody>
      </p:sp>
    </p:spTree>
    <p:extLst>
      <p:ext uri="{BB962C8B-B14F-4D97-AF65-F5344CB8AC3E}">
        <p14:creationId xmlns:p14="http://schemas.microsoft.com/office/powerpoint/2010/main" val="2650774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再来看一下</a:t>
            </a:r>
            <a:r>
              <a:rPr lang="en-US" altLang="zh-CN" sz="1200" kern="1200" dirty="0">
                <a:solidFill>
                  <a:schemeClr val="tx1"/>
                </a:solidFill>
                <a:effectLst/>
                <a:latin typeface="+mn-lt"/>
                <a:ea typeface="+mn-ea"/>
                <a:cs typeface="+mn-cs"/>
              </a:rPr>
              <a:t>Reduce</a:t>
            </a:r>
            <a:r>
              <a:rPr lang="zh-CN" altLang="zh-CN" sz="1200" kern="1200" dirty="0">
                <a:solidFill>
                  <a:schemeClr val="tx1"/>
                </a:solidFill>
                <a:effectLst/>
                <a:latin typeface="+mn-lt"/>
                <a:ea typeface="+mn-ea"/>
                <a:cs typeface="+mn-cs"/>
              </a:rPr>
              <a:t>函数，它的输入是</a:t>
            </a:r>
            <a:r>
              <a:rPr lang="en-US" altLang="zh-CN" sz="1200" kern="1200" dirty="0">
                <a:solidFill>
                  <a:schemeClr val="tx1"/>
                </a:solidFill>
                <a:effectLst/>
                <a:latin typeface="+mn-lt"/>
                <a:ea typeface="+mn-ea"/>
                <a:cs typeface="+mn-cs"/>
              </a:rPr>
              <a:t>&lt;</a:t>
            </a:r>
            <a:r>
              <a:rPr lang="en-US" altLang="zh-CN" sz="1200" kern="1200" dirty="0" err="1">
                <a:solidFill>
                  <a:schemeClr val="tx1"/>
                </a:solidFill>
                <a:effectLst/>
                <a:latin typeface="+mn-lt"/>
                <a:ea typeface="+mn-ea"/>
                <a:cs typeface="+mn-cs"/>
              </a:rPr>
              <a:t>key,value</a:t>
            </a:r>
            <a:r>
              <a:rPr lang="en-US" altLang="zh-CN" sz="1200" kern="1200" dirty="0">
                <a:solidFill>
                  <a:schemeClr val="tx1"/>
                </a:solidFill>
                <a:effectLst/>
                <a:latin typeface="+mn-lt"/>
                <a:ea typeface="+mn-ea"/>
                <a:cs typeface="+mn-cs"/>
              </a:rPr>
              <a:t>-list&gt;,</a:t>
            </a:r>
            <a:r>
              <a:rPr lang="zh-CN" altLang="zh-CN" sz="1200" kern="1200" dirty="0">
                <a:solidFill>
                  <a:schemeClr val="tx1"/>
                </a:solidFill>
                <a:effectLst/>
                <a:latin typeface="+mn-lt"/>
                <a:ea typeface="+mn-ea"/>
                <a:cs typeface="+mn-cs"/>
              </a:rPr>
              <a:t>也就是说一个键以及一堆值的列表</a:t>
            </a:r>
          </a:p>
          <a:p>
            <a:r>
              <a:rPr lang="zh-CN" altLang="zh-CN" sz="1200" kern="1200" dirty="0">
                <a:solidFill>
                  <a:schemeClr val="tx1"/>
                </a:solidFill>
                <a:effectLst/>
                <a:latin typeface="+mn-lt"/>
                <a:ea typeface="+mn-ea"/>
                <a:cs typeface="+mn-cs"/>
              </a:rPr>
              <a:t>经过</a:t>
            </a:r>
            <a:r>
              <a:rPr lang="en-US" altLang="zh-CN" sz="1200" kern="1200" dirty="0">
                <a:solidFill>
                  <a:schemeClr val="tx1"/>
                </a:solidFill>
                <a:effectLst/>
                <a:latin typeface="+mn-lt"/>
                <a:ea typeface="+mn-ea"/>
                <a:cs typeface="+mn-cs"/>
              </a:rPr>
              <a:t>Reduce</a:t>
            </a:r>
            <a:r>
              <a:rPr lang="zh-CN" altLang="zh-CN" sz="1200" kern="1200" dirty="0">
                <a:solidFill>
                  <a:schemeClr val="tx1"/>
                </a:solidFill>
                <a:effectLst/>
                <a:latin typeface="+mn-lt"/>
                <a:ea typeface="+mn-ea"/>
                <a:cs typeface="+mn-cs"/>
              </a:rPr>
              <a:t>处理之后，生成一个</a:t>
            </a:r>
            <a:r>
              <a:rPr lang="en-US" altLang="zh-CN" sz="1200" kern="1200" dirty="0">
                <a:solidFill>
                  <a:schemeClr val="tx1"/>
                </a:solidFill>
                <a:effectLst/>
                <a:latin typeface="+mn-lt"/>
                <a:ea typeface="+mn-ea"/>
                <a:cs typeface="+mn-cs"/>
              </a:rPr>
              <a:t>&lt;key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value&gt;</a:t>
            </a:r>
            <a:r>
              <a:rPr lang="zh-CN" altLang="zh-CN" sz="1200" kern="1200" dirty="0">
                <a:solidFill>
                  <a:schemeClr val="tx1"/>
                </a:solidFill>
                <a:effectLst/>
                <a:latin typeface="+mn-lt"/>
                <a:ea typeface="+mn-ea"/>
                <a:cs typeface="+mn-cs"/>
              </a:rPr>
              <a:t>，也就是对同一个</a:t>
            </a:r>
            <a:r>
              <a:rPr lang="en-US" altLang="zh-CN" sz="1200" kern="1200" dirty="0">
                <a:solidFill>
                  <a:schemeClr val="tx1"/>
                </a:solidFill>
                <a:effectLst/>
                <a:latin typeface="+mn-lt"/>
                <a:ea typeface="+mn-ea"/>
                <a:cs typeface="+mn-cs"/>
              </a:rPr>
              <a:t>key</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value</a:t>
            </a:r>
            <a:r>
              <a:rPr lang="zh-CN" altLang="zh-CN" sz="1200" kern="1200" dirty="0">
                <a:solidFill>
                  <a:schemeClr val="tx1"/>
                </a:solidFill>
                <a:effectLst/>
                <a:latin typeface="+mn-lt"/>
                <a:ea typeface="+mn-ea"/>
                <a:cs typeface="+mn-cs"/>
              </a:rPr>
              <a:t>进行汇总。</a:t>
            </a:r>
          </a:p>
          <a:p>
            <a:r>
              <a:rPr lang="zh-CN" altLang="zh-CN" sz="1200" kern="1200" dirty="0">
                <a:solidFill>
                  <a:schemeClr val="tx1"/>
                </a:solidFill>
                <a:effectLst/>
                <a:latin typeface="+mn-lt"/>
                <a:ea typeface="+mn-ea"/>
                <a:cs typeface="+mn-cs"/>
              </a:rPr>
              <a:t>可以看到</a:t>
            </a:r>
            <a:r>
              <a:rPr lang="en-US" altLang="zh-CN" sz="1200" kern="1200" dirty="0">
                <a:solidFill>
                  <a:schemeClr val="tx1"/>
                </a:solidFill>
                <a:effectLst/>
                <a:latin typeface="+mn-lt"/>
                <a:ea typeface="+mn-ea"/>
                <a:cs typeface="+mn-cs"/>
              </a:rPr>
              <a:t>Reduce</a:t>
            </a:r>
            <a:r>
              <a:rPr lang="zh-CN" altLang="zh-CN" sz="1200" kern="1200" dirty="0">
                <a:solidFill>
                  <a:schemeClr val="tx1"/>
                </a:solidFill>
                <a:effectLst/>
                <a:latin typeface="+mn-lt"/>
                <a:ea typeface="+mn-ea"/>
                <a:cs typeface="+mn-cs"/>
              </a:rPr>
              <a:t>的输入是一个</a:t>
            </a:r>
            <a:r>
              <a:rPr lang="en-US" altLang="zh-CN" sz="1200" kern="1200" dirty="0">
                <a:solidFill>
                  <a:schemeClr val="tx1"/>
                </a:solidFill>
                <a:effectLst/>
                <a:latin typeface="+mn-lt"/>
                <a:ea typeface="+mn-ea"/>
                <a:cs typeface="+mn-cs"/>
              </a:rPr>
              <a:t>Key</a:t>
            </a:r>
            <a:r>
              <a:rPr lang="zh-CN" altLang="zh-CN" sz="1200" kern="1200" dirty="0">
                <a:solidFill>
                  <a:schemeClr val="tx1"/>
                </a:solidFill>
                <a:effectLst/>
                <a:latin typeface="+mn-lt"/>
                <a:ea typeface="+mn-ea"/>
                <a:cs typeface="+mn-cs"/>
              </a:rPr>
              <a:t>和一堆值的列表，输出是一个键值对</a:t>
            </a:r>
          </a:p>
          <a:p>
            <a:r>
              <a:rPr lang="zh-CN" altLang="zh-CN" sz="1200" kern="1200" dirty="0">
                <a:solidFill>
                  <a:schemeClr val="tx1"/>
                </a:solidFill>
                <a:effectLst/>
                <a:latin typeface="+mn-lt"/>
                <a:ea typeface="+mn-ea"/>
                <a:cs typeface="+mn-cs"/>
              </a:rPr>
              <a:t>如：</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38</a:t>
            </a:fld>
            <a:endParaRPr lang="zh-CN" altLang="en-US"/>
          </a:p>
        </p:txBody>
      </p:sp>
    </p:spTree>
    <p:extLst>
      <p:ext uri="{BB962C8B-B14F-4D97-AF65-F5344CB8AC3E}">
        <p14:creationId xmlns:p14="http://schemas.microsoft.com/office/powerpoint/2010/main" val="30840756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知道了</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Reduce</a:t>
            </a:r>
            <a:r>
              <a:rPr lang="zh-CN" altLang="zh-CN" sz="1200" kern="1200" dirty="0">
                <a:solidFill>
                  <a:schemeClr val="tx1"/>
                </a:solidFill>
                <a:effectLst/>
                <a:latin typeface="+mn-lt"/>
                <a:ea typeface="+mn-ea"/>
                <a:cs typeface="+mn-cs"/>
              </a:rPr>
              <a:t>函数的处理过程，下面我们就来看一下</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的完整处理流程</a:t>
            </a:r>
          </a:p>
          <a:p>
            <a:r>
              <a:rPr lang="zh-CN" altLang="zh-CN" sz="1200" kern="1200" dirty="0">
                <a:solidFill>
                  <a:schemeClr val="tx1"/>
                </a:solidFill>
                <a:effectLst/>
                <a:latin typeface="+mn-lt"/>
                <a:ea typeface="+mn-ea"/>
                <a:cs typeface="+mn-cs"/>
              </a:rPr>
              <a:t>从图中可以看到，在整个计算过程中，数据始终以</a:t>
            </a:r>
            <a:r>
              <a:rPr lang="en-US" altLang="zh-CN" sz="1200" kern="1200" dirty="0">
                <a:solidFill>
                  <a:schemeClr val="tx1"/>
                </a:solidFill>
                <a:effectLst/>
                <a:latin typeface="+mn-lt"/>
                <a:ea typeface="+mn-ea"/>
                <a:cs typeface="+mn-cs"/>
              </a:rPr>
              <a:t>&lt;</a:t>
            </a:r>
            <a:r>
              <a:rPr lang="en-US" altLang="zh-CN" sz="1200" kern="1200" dirty="0" err="1">
                <a:solidFill>
                  <a:schemeClr val="tx1"/>
                </a:solidFill>
                <a:effectLst/>
                <a:latin typeface="+mn-lt"/>
                <a:ea typeface="+mn-ea"/>
                <a:cs typeface="+mn-cs"/>
              </a:rPr>
              <a:t>key,value</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键值对的形式存在。</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对于输入数据，首先进行数据分片，然后交给</a:t>
            </a:r>
            <a:r>
              <a:rPr lang="en-US" altLang="zh-CN" sz="1200" kern="1200" dirty="0">
                <a:solidFill>
                  <a:schemeClr val="tx1"/>
                </a:solidFill>
                <a:effectLst/>
                <a:latin typeface="+mn-lt"/>
                <a:ea typeface="+mn-ea"/>
                <a:cs typeface="+mn-cs"/>
              </a:rPr>
              <a:t>Map </a:t>
            </a:r>
            <a:r>
              <a:rPr lang="zh-CN" altLang="zh-CN" sz="1200" kern="1200" dirty="0">
                <a:solidFill>
                  <a:schemeClr val="tx1"/>
                </a:solidFill>
                <a:effectLst/>
                <a:latin typeface="+mn-lt"/>
                <a:ea typeface="+mn-ea"/>
                <a:cs typeface="+mn-cs"/>
              </a:rPr>
              <a:t>函数进行处理，输出零个或多个键值对，接着，将计算所得的值</a:t>
            </a:r>
          </a:p>
          <a:p>
            <a:r>
              <a:rPr lang="zh-CN" altLang="zh-CN" sz="1200" kern="1200" dirty="0">
                <a:solidFill>
                  <a:schemeClr val="tx1"/>
                </a:solidFill>
                <a:effectLst/>
                <a:latin typeface="+mn-lt"/>
                <a:ea typeface="+mn-ea"/>
                <a:cs typeface="+mn-cs"/>
              </a:rPr>
              <a:t>映射到一个特定的键上。然后，基于</a:t>
            </a:r>
            <a:r>
              <a:rPr lang="en-US" altLang="zh-CN" sz="1200" kern="1200" dirty="0">
                <a:solidFill>
                  <a:schemeClr val="tx1"/>
                </a:solidFill>
                <a:effectLst/>
                <a:latin typeface="+mn-lt"/>
                <a:ea typeface="+mn-ea"/>
                <a:cs typeface="+mn-cs"/>
              </a:rPr>
              <a:t>key</a:t>
            </a:r>
            <a:r>
              <a:rPr lang="zh-CN" altLang="zh-CN" sz="1200" kern="1200" dirty="0">
                <a:solidFill>
                  <a:schemeClr val="tx1"/>
                </a:solidFill>
                <a:effectLst/>
                <a:latin typeface="+mn-lt"/>
                <a:ea typeface="+mn-ea"/>
                <a:cs typeface="+mn-cs"/>
              </a:rPr>
              <a:t>对这些</a:t>
            </a:r>
            <a:r>
              <a:rPr lang="en-US" altLang="zh-CN" sz="1200" kern="1200" dirty="0">
                <a:solidFill>
                  <a:schemeClr val="tx1"/>
                </a:solidFill>
                <a:effectLst/>
                <a:latin typeface="+mn-lt"/>
                <a:ea typeface="+mn-ea"/>
                <a:cs typeface="+mn-cs"/>
              </a:rPr>
              <a:t>value</a:t>
            </a:r>
            <a:r>
              <a:rPr lang="zh-CN" altLang="zh-CN" sz="1200" kern="1200" dirty="0">
                <a:solidFill>
                  <a:schemeClr val="tx1"/>
                </a:solidFill>
                <a:effectLst/>
                <a:latin typeface="+mn-lt"/>
                <a:ea typeface="+mn-ea"/>
                <a:cs typeface="+mn-cs"/>
              </a:rPr>
              <a:t>对进行一些操作，如排序，合并等，然后再由</a:t>
            </a:r>
            <a:r>
              <a:rPr lang="en-US" altLang="zh-CN" sz="1200" kern="1200" dirty="0">
                <a:solidFill>
                  <a:schemeClr val="tx1"/>
                </a:solidFill>
                <a:effectLst/>
                <a:latin typeface="+mn-lt"/>
                <a:ea typeface="+mn-ea"/>
                <a:cs typeface="+mn-cs"/>
              </a:rPr>
              <a:t>Reduce </a:t>
            </a:r>
            <a:r>
              <a:rPr lang="zh-CN" altLang="zh-CN" sz="1200" kern="1200" dirty="0">
                <a:solidFill>
                  <a:schemeClr val="tx1"/>
                </a:solidFill>
                <a:effectLst/>
                <a:latin typeface="+mn-lt"/>
                <a:ea typeface="+mn-ea"/>
                <a:cs typeface="+mn-cs"/>
              </a:rPr>
              <a:t>函数处理，最终将结果输出到</a:t>
            </a:r>
            <a:r>
              <a:rPr lang="en-US" altLang="zh-CN" sz="1200" kern="1200" dirty="0">
                <a:solidFill>
                  <a:schemeClr val="tx1"/>
                </a:solidFill>
                <a:effectLst/>
                <a:latin typeface="+mn-lt"/>
                <a:ea typeface="+mn-ea"/>
                <a:cs typeface="+mn-cs"/>
              </a:rPr>
              <a:t>HDFS </a:t>
            </a:r>
            <a:r>
              <a:rPr lang="zh-CN" altLang="zh-CN" sz="1200" kern="1200" dirty="0">
                <a:solidFill>
                  <a:schemeClr val="tx1"/>
                </a:solidFill>
                <a:effectLst/>
                <a:latin typeface="+mn-lt"/>
                <a:ea typeface="+mn-ea"/>
                <a:cs typeface="+mn-cs"/>
              </a:rPr>
              <a:t>上。</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39</a:t>
            </a:fld>
            <a:endParaRPr lang="zh-CN" altLang="en-US"/>
          </a:p>
        </p:txBody>
      </p:sp>
    </p:spTree>
    <p:extLst>
      <p:ext uri="{BB962C8B-B14F-4D97-AF65-F5344CB8AC3E}">
        <p14:creationId xmlns:p14="http://schemas.microsoft.com/office/powerpoint/2010/main" val="1372797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a:t>
            </a:fld>
            <a:endParaRPr lang="zh-CN" altLang="en-US"/>
          </a:p>
        </p:txBody>
      </p:sp>
    </p:spTree>
    <p:extLst>
      <p:ext uri="{BB962C8B-B14F-4D97-AF65-F5344CB8AC3E}">
        <p14:creationId xmlns:p14="http://schemas.microsoft.com/office/powerpoint/2010/main" val="694260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我们要分析的案例是</a:t>
            </a:r>
            <a:r>
              <a:rPr lang="en-US" altLang="zh-CN" sz="1200" kern="1200" dirty="0" err="1">
                <a:solidFill>
                  <a:schemeClr val="tx1"/>
                </a:solidFill>
                <a:effectLst/>
                <a:latin typeface="+mn-lt"/>
                <a:ea typeface="+mn-ea"/>
                <a:cs typeface="+mn-cs"/>
              </a:rPr>
              <a:t>WordCount</a:t>
            </a:r>
            <a:r>
              <a:rPr lang="zh-CN" altLang="zh-CN" sz="1200" kern="1200" dirty="0">
                <a:solidFill>
                  <a:schemeClr val="tx1"/>
                </a:solidFill>
                <a:effectLst/>
                <a:latin typeface="+mn-lt"/>
                <a:ea typeface="+mn-ea"/>
                <a:cs typeface="+mn-cs"/>
              </a:rPr>
              <a:t>程序，它就像</a:t>
            </a:r>
            <a:r>
              <a:rPr lang="en-US" altLang="zh-CN" sz="1200" kern="1200" dirty="0">
                <a:solidFill>
                  <a:schemeClr val="tx1"/>
                </a:solidFill>
                <a:effectLst/>
                <a:latin typeface="+mn-lt"/>
                <a:ea typeface="+mn-ea"/>
                <a:cs typeface="+mn-cs"/>
              </a:rPr>
              <a:t>Java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a:t>
            </a:r>
            <a:r>
              <a:rPr lang="zh-CN" altLang="zh-CN" sz="1200" kern="1200" dirty="0">
                <a:solidFill>
                  <a:schemeClr val="tx1"/>
                </a:solidFill>
                <a:effectLst/>
                <a:latin typeface="+mn-lt"/>
                <a:ea typeface="+mn-ea"/>
                <a:cs typeface="+mn-cs"/>
              </a:rPr>
              <a:t>等编程语言的入门程序</a:t>
            </a:r>
            <a:r>
              <a:rPr lang="en-US" altLang="zh-CN" sz="1200" kern="1200" dirty="0">
                <a:solidFill>
                  <a:schemeClr val="tx1"/>
                </a:solidFill>
                <a:effectLst/>
                <a:latin typeface="+mn-lt"/>
                <a:ea typeface="+mn-ea"/>
                <a:cs typeface="+mn-cs"/>
              </a:rPr>
              <a:t> hello word</a:t>
            </a:r>
            <a:r>
              <a:rPr lang="zh-CN" altLang="zh-CN" sz="1200" kern="1200" dirty="0">
                <a:solidFill>
                  <a:schemeClr val="tx1"/>
                </a:solidFill>
                <a:effectLst/>
                <a:latin typeface="+mn-lt"/>
                <a:ea typeface="+mn-ea"/>
                <a:cs typeface="+mn-cs"/>
              </a:rPr>
              <a:t>一样，</a:t>
            </a:r>
            <a:r>
              <a:rPr lang="en-US" altLang="zh-CN" sz="1200" kern="1200" dirty="0" err="1">
                <a:solidFill>
                  <a:schemeClr val="tx1"/>
                </a:solidFill>
                <a:effectLst/>
                <a:latin typeface="+mn-lt"/>
                <a:ea typeface="+mn-ea"/>
                <a:cs typeface="+mn-cs"/>
              </a:rPr>
              <a:t>WordCount</a:t>
            </a:r>
            <a:r>
              <a:rPr lang="zh-CN" altLang="zh-CN" sz="1200" kern="1200" dirty="0">
                <a:solidFill>
                  <a:schemeClr val="tx1"/>
                </a:solidFill>
                <a:effectLst/>
                <a:latin typeface="+mn-lt"/>
                <a:ea typeface="+mn-ea"/>
                <a:cs typeface="+mn-cs"/>
              </a:rPr>
              <a:t>是</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最简单的入门程序。</a:t>
            </a:r>
          </a:p>
          <a:p>
            <a:r>
              <a:rPr lang="zh-CN" altLang="zh-CN" sz="1200" kern="1200" dirty="0">
                <a:solidFill>
                  <a:schemeClr val="tx1"/>
                </a:solidFill>
                <a:effectLst/>
                <a:latin typeface="+mn-lt"/>
                <a:ea typeface="+mn-ea"/>
                <a:cs typeface="+mn-cs"/>
              </a:rPr>
              <a:t>我们首先分析一下这个任务的目标，然后设计任务的解决思路，最后给出任务的执行过程。</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40</a:t>
            </a:fld>
            <a:endParaRPr lang="zh-CN" altLang="en-US"/>
          </a:p>
        </p:txBody>
      </p:sp>
    </p:spTree>
    <p:extLst>
      <p:ext uri="{BB962C8B-B14F-4D97-AF65-F5344CB8AC3E}">
        <p14:creationId xmlns:p14="http://schemas.microsoft.com/office/powerpoint/2010/main" val="3347478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先来看一下任务的目标</a:t>
            </a:r>
          </a:p>
          <a:p>
            <a:r>
              <a:rPr lang="zh-CN" altLang="zh-CN" sz="1200" kern="1200" dirty="0">
                <a:solidFill>
                  <a:schemeClr val="tx1"/>
                </a:solidFill>
                <a:effectLst/>
                <a:latin typeface="+mn-lt"/>
                <a:ea typeface="+mn-ea"/>
                <a:cs typeface="+mn-cs"/>
              </a:rPr>
              <a:t>首先我们要明白这个任务是让我们干什么？假设我们有一个非常大的文件，它有很多行，每行都有很多单词，那么如何统计每个单词出现的次数？</a:t>
            </a:r>
            <a:r>
              <a:rPr lang="en-US" altLang="zh-CN" sz="1200" kern="1200" dirty="0" err="1">
                <a:solidFill>
                  <a:schemeClr val="tx1"/>
                </a:solidFill>
                <a:effectLst/>
                <a:latin typeface="+mn-lt"/>
                <a:ea typeface="+mn-ea"/>
                <a:cs typeface="+mn-cs"/>
              </a:rPr>
              <a:t>WordCount</a:t>
            </a:r>
            <a:r>
              <a:rPr lang="zh-CN" altLang="zh-CN" sz="1200" kern="1200" dirty="0">
                <a:solidFill>
                  <a:schemeClr val="tx1"/>
                </a:solidFill>
                <a:effectLst/>
                <a:latin typeface="+mn-lt"/>
                <a:ea typeface="+mn-ea"/>
                <a:cs typeface="+mn-cs"/>
              </a:rPr>
              <a:t>这个任务虽然很简单，但它有很多重要的应用场景</a:t>
            </a:r>
          </a:p>
          <a:p>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搜索引擎中，统计最流行的</a:t>
            </a:r>
            <a:r>
              <a:rPr lang="en-US" altLang="zh-CN" sz="1200" kern="1200" dirty="0">
                <a:solidFill>
                  <a:schemeClr val="tx1"/>
                </a:solidFill>
                <a:effectLst/>
                <a:latin typeface="+mn-lt"/>
                <a:ea typeface="+mn-ea"/>
                <a:cs typeface="+mn-cs"/>
              </a:rPr>
              <a:t> K </a:t>
            </a:r>
            <a:r>
              <a:rPr lang="zh-CN" altLang="zh-CN" sz="1200" kern="1200" dirty="0">
                <a:solidFill>
                  <a:schemeClr val="tx1"/>
                </a:solidFill>
                <a:effectLst/>
                <a:latin typeface="+mn-lt"/>
                <a:ea typeface="+mn-ea"/>
                <a:cs typeface="+mn-cs"/>
              </a:rPr>
              <a:t>个搜索词。</a:t>
            </a:r>
          </a:p>
          <a:p>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统计搜索词频率，帮助优化搜索词提示。</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我们将这个任务目标规范一下，重新描述一下：有一批文件（规模为</a:t>
            </a:r>
            <a:r>
              <a:rPr lang="en-US" altLang="zh-CN" sz="1200" kern="1200" dirty="0">
                <a:solidFill>
                  <a:schemeClr val="tx1"/>
                </a:solidFill>
                <a:effectLst/>
                <a:latin typeface="+mn-lt"/>
                <a:ea typeface="+mn-ea"/>
                <a:cs typeface="+mn-cs"/>
              </a:rPr>
              <a:t> TB </a:t>
            </a:r>
            <a:r>
              <a:rPr lang="zh-CN" altLang="zh-CN" sz="1200" kern="1200" dirty="0">
                <a:solidFill>
                  <a:schemeClr val="tx1"/>
                </a:solidFill>
                <a:effectLst/>
                <a:latin typeface="+mn-lt"/>
                <a:ea typeface="+mn-ea"/>
                <a:cs typeface="+mn-cs"/>
              </a:rPr>
              <a:t>级或者</a:t>
            </a:r>
            <a:r>
              <a:rPr lang="en-US" altLang="zh-CN" sz="1200" kern="1200" dirty="0">
                <a:solidFill>
                  <a:schemeClr val="tx1"/>
                </a:solidFill>
                <a:effectLst/>
                <a:latin typeface="+mn-lt"/>
                <a:ea typeface="+mn-ea"/>
                <a:cs typeface="+mn-cs"/>
              </a:rPr>
              <a:t> PB </a:t>
            </a:r>
            <a:r>
              <a:rPr lang="zh-CN" altLang="zh-CN" sz="1200" kern="1200" dirty="0">
                <a:solidFill>
                  <a:schemeClr val="tx1"/>
                </a:solidFill>
                <a:effectLst/>
                <a:latin typeface="+mn-lt"/>
                <a:ea typeface="+mn-ea"/>
                <a:cs typeface="+mn-cs"/>
              </a:rPr>
              <a:t>级），如何统计这些文件中所有单词出现的次数。</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41</a:t>
            </a:fld>
            <a:endParaRPr lang="zh-CN" altLang="en-US"/>
          </a:p>
        </p:txBody>
      </p:sp>
    </p:spTree>
    <p:extLst>
      <p:ext uri="{BB962C8B-B14F-4D97-AF65-F5344CB8AC3E}">
        <p14:creationId xmlns:p14="http://schemas.microsoft.com/office/powerpoint/2010/main" val="1888172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举个例子：输入就是</a:t>
            </a:r>
            <a:r>
              <a:rPr lang="en-US" altLang="zh-CN" sz="1200" kern="1200" dirty="0">
                <a:solidFill>
                  <a:schemeClr val="tx1"/>
                </a:solidFill>
                <a:effectLst/>
                <a:latin typeface="+mn-lt"/>
                <a:ea typeface="+mn-ea"/>
                <a:cs typeface="+mn-cs"/>
              </a:rPr>
              <a:t>XXX</a:t>
            </a:r>
            <a:r>
              <a:rPr lang="zh-CN" altLang="zh-CN" sz="1200" kern="1200" dirty="0">
                <a:solidFill>
                  <a:schemeClr val="tx1"/>
                </a:solidFill>
                <a:effectLst/>
                <a:latin typeface="+mn-lt"/>
                <a:ea typeface="+mn-ea"/>
                <a:cs typeface="+mn-cs"/>
              </a:rPr>
              <a:t>，经过程序处理之后，输出就是</a:t>
            </a:r>
            <a:r>
              <a:rPr lang="en-US" altLang="zh-CN" sz="1200" kern="1200" dirty="0">
                <a:solidFill>
                  <a:schemeClr val="tx1"/>
                </a:solidFill>
                <a:effectLst/>
                <a:latin typeface="+mn-lt"/>
                <a:ea typeface="+mn-ea"/>
                <a:cs typeface="+mn-cs"/>
              </a:rPr>
              <a:t>&lt;</a:t>
            </a:r>
            <a:r>
              <a:rPr lang="en-US" altLang="zh-CN" sz="1200" kern="1200" dirty="0" err="1">
                <a:solidFill>
                  <a:schemeClr val="tx1"/>
                </a:solidFill>
                <a:effectLst/>
                <a:latin typeface="+mn-lt"/>
                <a:ea typeface="+mn-ea"/>
                <a:cs typeface="+mn-cs"/>
              </a:rPr>
              <a:t>K,Value</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的形式，</a:t>
            </a:r>
            <a:r>
              <a:rPr lang="en-US" altLang="zh-CN" sz="1200" kern="1200" dirty="0">
                <a:solidFill>
                  <a:schemeClr val="tx1"/>
                </a:solidFill>
                <a:effectLst/>
                <a:latin typeface="+mn-lt"/>
                <a:ea typeface="+mn-ea"/>
                <a:cs typeface="+mn-cs"/>
              </a:rPr>
              <a:t>XXXX</a:t>
            </a:r>
            <a:r>
              <a:rPr lang="zh-CN" altLang="zh-CN" sz="1200" kern="1200" dirty="0">
                <a:solidFill>
                  <a:schemeClr val="tx1"/>
                </a:solidFill>
                <a:effectLst/>
                <a:latin typeface="+mn-lt"/>
                <a:ea typeface="+mn-ea"/>
                <a:cs typeface="+mn-cs"/>
              </a:rPr>
              <a:t>。当然这只是一个例子，实际比这复杂得多。</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42</a:t>
            </a:fld>
            <a:endParaRPr lang="zh-CN" altLang="en-US"/>
          </a:p>
        </p:txBody>
      </p:sp>
    </p:spTree>
    <p:extLst>
      <p:ext uri="{BB962C8B-B14F-4D97-AF65-F5344CB8AC3E}">
        <p14:creationId xmlns:p14="http://schemas.microsoft.com/office/powerpoint/2010/main" val="1400070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明确任务目标之后，我们就要看看这个任务能否用</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来解决，不是所有问题都能用</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去解决，只有满足分而治之的任务才能适用于</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经过简单的分析，我们就可以发现，这个答案是肯定的</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那么我们来设计一下这个任务的解决思路：一个大的文本文件，首先将其进行分解成多个小文本文件，然后对每个小文本文件分别进行统计，最后把每个小文本文件统计的结果进行汇总，显而这符合分而治之的思想，因此可以用</a:t>
            </a:r>
            <a:r>
              <a:rPr lang="en-US" altLang="zh-CN" sz="1200" kern="1200" dirty="0" err="1">
                <a:solidFill>
                  <a:schemeClr val="tx1"/>
                </a:solidFill>
                <a:effectLst/>
                <a:latin typeface="+mn-lt"/>
                <a:ea typeface="+mn-ea"/>
                <a:cs typeface="+mn-cs"/>
              </a:rPr>
              <a:t>MapReduce</a:t>
            </a:r>
            <a:r>
              <a:rPr lang="zh-CN" altLang="zh-CN" sz="1200" kern="1200" dirty="0">
                <a:solidFill>
                  <a:schemeClr val="tx1"/>
                </a:solidFill>
                <a:effectLst/>
                <a:latin typeface="+mn-lt"/>
                <a:ea typeface="+mn-ea"/>
                <a:cs typeface="+mn-cs"/>
              </a:rPr>
              <a:t>来解决。</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43</a:t>
            </a:fld>
            <a:endParaRPr lang="zh-CN" altLang="en-US"/>
          </a:p>
        </p:txBody>
      </p:sp>
    </p:spTree>
    <p:extLst>
      <p:ext uri="{BB962C8B-B14F-4D97-AF65-F5344CB8AC3E}">
        <p14:creationId xmlns:p14="http://schemas.microsoft.com/office/powerpoint/2010/main" val="1574474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下面我们看一下它的具体执行过程：</a:t>
            </a:r>
          </a:p>
          <a:p>
            <a:r>
              <a:rPr lang="zh-CN" altLang="zh-CN" sz="1200" kern="1200" dirty="0">
                <a:solidFill>
                  <a:schemeClr val="tx1"/>
                </a:solidFill>
                <a:effectLst/>
                <a:latin typeface="+mn-lt"/>
                <a:ea typeface="+mn-ea"/>
                <a:cs typeface="+mn-cs"/>
              </a:rPr>
              <a:t>先是</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过程，比如有三行文本，我们做三个分片，三行文本经过</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处理之后，就生成一堆键值对</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44</a:t>
            </a:fld>
            <a:endParaRPr lang="zh-CN" altLang="en-US"/>
          </a:p>
        </p:txBody>
      </p:sp>
    </p:spTree>
    <p:extLst>
      <p:ext uri="{BB962C8B-B14F-4D97-AF65-F5344CB8AC3E}">
        <p14:creationId xmlns:p14="http://schemas.microsoft.com/office/powerpoint/2010/main" val="1692396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输出之后，要经过</a:t>
            </a:r>
            <a:r>
              <a:rPr lang="en-US" altLang="zh-CN" sz="1200" kern="1200" dirty="0">
                <a:solidFill>
                  <a:schemeClr val="tx1"/>
                </a:solidFill>
                <a:effectLst/>
                <a:latin typeface="+mn-lt"/>
                <a:ea typeface="+mn-ea"/>
                <a:cs typeface="+mn-cs"/>
              </a:rPr>
              <a:t>shuffle</a:t>
            </a:r>
            <a:r>
              <a:rPr lang="zh-CN" altLang="zh-CN" sz="1200" kern="1200" dirty="0">
                <a:solidFill>
                  <a:schemeClr val="tx1"/>
                </a:solidFill>
                <a:effectLst/>
                <a:latin typeface="+mn-lt"/>
                <a:ea typeface="+mn-ea"/>
                <a:cs typeface="+mn-cs"/>
              </a:rPr>
              <a:t>过程然后发送给</a:t>
            </a:r>
            <a:r>
              <a:rPr lang="en-US" altLang="zh-CN" sz="1200" kern="1200" dirty="0">
                <a:solidFill>
                  <a:schemeClr val="tx1"/>
                </a:solidFill>
                <a:effectLst/>
                <a:latin typeface="+mn-lt"/>
                <a:ea typeface="+mn-ea"/>
                <a:cs typeface="+mn-cs"/>
              </a:rPr>
              <a:t>Reduce</a:t>
            </a:r>
            <a:r>
              <a:rPr lang="zh-CN" altLang="zh-CN" sz="1200" kern="1200" dirty="0">
                <a:solidFill>
                  <a:schemeClr val="tx1"/>
                </a:solidFill>
                <a:effectLst/>
                <a:latin typeface="+mn-lt"/>
                <a:ea typeface="+mn-ea"/>
                <a:cs typeface="+mn-cs"/>
              </a:rPr>
              <a:t>端，</a:t>
            </a:r>
          </a:p>
          <a:p>
            <a:r>
              <a:rPr lang="en-US" altLang="zh-CN" sz="1200" kern="1200" dirty="0">
                <a:solidFill>
                  <a:schemeClr val="tx1"/>
                </a:solidFill>
                <a:effectLst/>
                <a:latin typeface="+mn-lt"/>
                <a:ea typeface="+mn-ea"/>
                <a:cs typeface="+mn-cs"/>
              </a:rPr>
              <a:t>Shuffle</a:t>
            </a:r>
            <a:r>
              <a:rPr lang="zh-CN" altLang="zh-CN" sz="1200" kern="1200" dirty="0">
                <a:solidFill>
                  <a:schemeClr val="tx1"/>
                </a:solidFill>
                <a:effectLst/>
                <a:latin typeface="+mn-lt"/>
                <a:ea typeface="+mn-ea"/>
                <a:cs typeface="+mn-cs"/>
              </a:rPr>
              <a:t>过程将</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的输出进行处理，生成</a:t>
            </a:r>
            <a:r>
              <a:rPr lang="en-US" altLang="zh-CN" sz="1200" kern="1200" dirty="0">
                <a:solidFill>
                  <a:schemeClr val="tx1"/>
                </a:solidFill>
                <a:effectLst/>
                <a:latin typeface="+mn-lt"/>
                <a:ea typeface="+mn-ea"/>
                <a:cs typeface="+mn-cs"/>
              </a:rPr>
              <a:t>&lt;</a:t>
            </a:r>
            <a:r>
              <a:rPr lang="en-US" altLang="zh-CN" sz="1200" kern="1200" dirty="0" err="1">
                <a:solidFill>
                  <a:schemeClr val="tx1"/>
                </a:solidFill>
                <a:effectLst/>
                <a:latin typeface="+mn-lt"/>
                <a:ea typeface="+mn-ea"/>
                <a:cs typeface="+mn-cs"/>
              </a:rPr>
              <a:t>key,value</a:t>
            </a:r>
            <a:r>
              <a:rPr lang="en-US" altLang="zh-CN" sz="1200" kern="1200" dirty="0">
                <a:solidFill>
                  <a:schemeClr val="tx1"/>
                </a:solidFill>
                <a:effectLst/>
                <a:latin typeface="+mn-lt"/>
                <a:ea typeface="+mn-ea"/>
                <a:cs typeface="+mn-cs"/>
              </a:rPr>
              <a:t>-list&gt;</a:t>
            </a:r>
            <a:r>
              <a:rPr lang="zh-CN" altLang="zh-CN" sz="1200" kern="1200" dirty="0">
                <a:solidFill>
                  <a:schemeClr val="tx1"/>
                </a:solidFill>
                <a:effectLst/>
                <a:latin typeface="+mn-lt"/>
                <a:ea typeface="+mn-ea"/>
                <a:cs typeface="+mn-cs"/>
              </a:rPr>
              <a:t>值的列表的形式，</a:t>
            </a:r>
          </a:p>
          <a:p>
            <a:r>
              <a:rPr lang="zh-CN" altLang="zh-CN" sz="1200" kern="1200" dirty="0">
                <a:solidFill>
                  <a:schemeClr val="tx1"/>
                </a:solidFill>
                <a:effectLst/>
                <a:latin typeface="+mn-lt"/>
                <a:ea typeface="+mn-ea"/>
                <a:cs typeface="+mn-cs"/>
              </a:rPr>
              <a:t>比如第一个分片的</a:t>
            </a:r>
            <a:r>
              <a:rPr lang="en-US" altLang="zh-CN" sz="1200" kern="1200" dirty="0">
                <a:solidFill>
                  <a:schemeClr val="tx1"/>
                </a:solidFill>
                <a:effectLst/>
                <a:latin typeface="+mn-lt"/>
                <a:ea typeface="+mn-ea"/>
                <a:cs typeface="+mn-cs"/>
              </a:rPr>
              <a:t>XX</a:t>
            </a:r>
            <a:r>
              <a:rPr lang="zh-CN" altLang="zh-CN" sz="1200" kern="1200" dirty="0">
                <a:solidFill>
                  <a:schemeClr val="tx1"/>
                </a:solidFill>
                <a:effectLst/>
                <a:latin typeface="+mn-lt"/>
                <a:ea typeface="+mn-ea"/>
                <a:cs typeface="+mn-cs"/>
              </a:rPr>
              <a:t>经过处理之后就生成了</a:t>
            </a:r>
            <a:r>
              <a:rPr lang="en-US" altLang="zh-CN" sz="1200" kern="1200" dirty="0">
                <a:solidFill>
                  <a:schemeClr val="tx1"/>
                </a:solidFill>
                <a:effectLst/>
                <a:latin typeface="+mn-lt"/>
                <a:ea typeface="+mn-ea"/>
                <a:cs typeface="+mn-cs"/>
              </a:rPr>
              <a:t>XXX</a:t>
            </a:r>
            <a:r>
              <a:rPr lang="zh-CN" altLang="zh-CN" sz="1200" kern="1200" dirty="0">
                <a:solidFill>
                  <a:schemeClr val="tx1"/>
                </a:solidFill>
                <a:effectLst/>
                <a:latin typeface="+mn-lt"/>
                <a:ea typeface="+mn-ea"/>
                <a:cs typeface="+mn-cs"/>
              </a:rPr>
              <a:t>，后面的一样，都会得到</a:t>
            </a:r>
            <a:r>
              <a:rPr lang="en-US" altLang="zh-CN" sz="1200" kern="1200" dirty="0">
                <a:solidFill>
                  <a:schemeClr val="tx1"/>
                </a:solidFill>
                <a:effectLst/>
                <a:latin typeface="+mn-lt"/>
                <a:ea typeface="+mn-ea"/>
                <a:cs typeface="+mn-cs"/>
              </a:rPr>
              <a:t>&lt;</a:t>
            </a:r>
            <a:r>
              <a:rPr lang="en-US" altLang="zh-CN" sz="1200" kern="1200" dirty="0" err="1">
                <a:solidFill>
                  <a:schemeClr val="tx1"/>
                </a:solidFill>
                <a:effectLst/>
                <a:latin typeface="+mn-lt"/>
                <a:ea typeface="+mn-ea"/>
                <a:cs typeface="+mn-cs"/>
              </a:rPr>
              <a:t>key,value</a:t>
            </a:r>
            <a:r>
              <a:rPr lang="en-US" altLang="zh-CN" sz="1200" kern="1200" dirty="0">
                <a:solidFill>
                  <a:schemeClr val="tx1"/>
                </a:solidFill>
                <a:effectLst/>
                <a:latin typeface="+mn-lt"/>
                <a:ea typeface="+mn-ea"/>
                <a:cs typeface="+mn-cs"/>
              </a:rPr>
              <a:t>-list&gt;</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然后把这些</a:t>
            </a:r>
            <a:r>
              <a:rPr lang="en-US" altLang="zh-CN" sz="1200" kern="1200" dirty="0">
                <a:solidFill>
                  <a:schemeClr val="tx1"/>
                </a:solidFill>
                <a:effectLst/>
                <a:latin typeface="+mn-lt"/>
                <a:ea typeface="+mn-ea"/>
                <a:cs typeface="+mn-cs"/>
              </a:rPr>
              <a:t>&lt;</a:t>
            </a:r>
            <a:r>
              <a:rPr lang="en-US" altLang="zh-CN" sz="1200" kern="1200" dirty="0" err="1">
                <a:solidFill>
                  <a:schemeClr val="tx1"/>
                </a:solidFill>
                <a:effectLst/>
                <a:latin typeface="+mn-lt"/>
                <a:ea typeface="+mn-ea"/>
                <a:cs typeface="+mn-cs"/>
              </a:rPr>
              <a:t>key,value</a:t>
            </a:r>
            <a:r>
              <a:rPr lang="en-US" altLang="zh-CN" sz="1200" kern="1200" dirty="0">
                <a:solidFill>
                  <a:schemeClr val="tx1"/>
                </a:solidFill>
                <a:effectLst/>
                <a:latin typeface="+mn-lt"/>
                <a:ea typeface="+mn-ea"/>
                <a:cs typeface="+mn-cs"/>
              </a:rPr>
              <a:t>-list&gt;</a:t>
            </a:r>
            <a:r>
              <a:rPr lang="zh-CN" altLang="zh-CN" sz="1200" kern="1200" dirty="0">
                <a:solidFill>
                  <a:schemeClr val="tx1"/>
                </a:solidFill>
                <a:effectLst/>
                <a:latin typeface="+mn-lt"/>
                <a:ea typeface="+mn-ea"/>
                <a:cs typeface="+mn-cs"/>
              </a:rPr>
              <a:t>作为</a:t>
            </a:r>
            <a:r>
              <a:rPr lang="en-US" altLang="zh-CN" sz="1200" kern="1200" dirty="0">
                <a:solidFill>
                  <a:schemeClr val="tx1"/>
                </a:solidFill>
                <a:effectLst/>
                <a:latin typeface="+mn-lt"/>
                <a:ea typeface="+mn-ea"/>
                <a:cs typeface="+mn-cs"/>
              </a:rPr>
              <a:t>Reduce</a:t>
            </a:r>
            <a:r>
              <a:rPr lang="zh-CN" altLang="zh-CN" sz="1200" kern="1200" dirty="0">
                <a:solidFill>
                  <a:schemeClr val="tx1"/>
                </a:solidFill>
                <a:effectLst/>
                <a:latin typeface="+mn-lt"/>
                <a:ea typeface="+mn-ea"/>
                <a:cs typeface="+mn-cs"/>
              </a:rPr>
              <a:t>函数的输入，让</a:t>
            </a:r>
            <a:r>
              <a:rPr lang="en-US" altLang="zh-CN" sz="1200" kern="1200" dirty="0">
                <a:solidFill>
                  <a:schemeClr val="tx1"/>
                </a:solidFill>
                <a:effectLst/>
                <a:latin typeface="+mn-lt"/>
                <a:ea typeface="+mn-ea"/>
                <a:cs typeface="+mn-cs"/>
              </a:rPr>
              <a:t>Reduce</a:t>
            </a:r>
            <a:r>
              <a:rPr lang="zh-CN" altLang="zh-CN" sz="1200" kern="1200" dirty="0">
                <a:solidFill>
                  <a:schemeClr val="tx1"/>
                </a:solidFill>
                <a:effectLst/>
                <a:latin typeface="+mn-lt"/>
                <a:ea typeface="+mn-ea"/>
                <a:cs typeface="+mn-cs"/>
              </a:rPr>
              <a:t>去进行一个汇总，就是把相同键的值进行合并。</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如果在</a:t>
            </a:r>
            <a:r>
              <a:rPr lang="en-US" altLang="zh-CN" sz="1200" kern="1200" dirty="0">
                <a:solidFill>
                  <a:schemeClr val="tx1"/>
                </a:solidFill>
                <a:effectLst/>
                <a:latin typeface="+mn-lt"/>
                <a:ea typeface="+mn-ea"/>
                <a:cs typeface="+mn-cs"/>
              </a:rPr>
              <a:t>shuffle</a:t>
            </a:r>
            <a:r>
              <a:rPr lang="zh-CN" altLang="zh-CN" sz="1200" kern="1200" dirty="0">
                <a:solidFill>
                  <a:schemeClr val="tx1"/>
                </a:solidFill>
                <a:effectLst/>
                <a:latin typeface="+mn-lt"/>
                <a:ea typeface="+mn-ea"/>
                <a:cs typeface="+mn-cs"/>
              </a:rPr>
              <a:t>过程中用户定义了</a:t>
            </a:r>
            <a:r>
              <a:rPr lang="en-US" altLang="zh-CN" sz="1200" kern="1200" dirty="0">
                <a:solidFill>
                  <a:schemeClr val="tx1"/>
                </a:solidFill>
                <a:effectLst/>
                <a:latin typeface="+mn-lt"/>
                <a:ea typeface="+mn-ea"/>
                <a:cs typeface="+mn-cs"/>
              </a:rPr>
              <a:t>combine</a:t>
            </a:r>
            <a:r>
              <a:rPr lang="zh-CN" altLang="zh-CN" sz="1200" kern="1200" dirty="0">
                <a:solidFill>
                  <a:schemeClr val="tx1"/>
                </a:solidFill>
                <a:effectLst/>
                <a:latin typeface="+mn-lt"/>
                <a:ea typeface="+mn-ea"/>
                <a:cs typeface="+mn-cs"/>
              </a:rPr>
              <a:t>的操作，那么中间结果将变为，也就是先对各个</a:t>
            </a:r>
            <a:r>
              <a:rPr lang="en-US" altLang="zh-CN" sz="1200" kern="1200" dirty="0">
                <a:solidFill>
                  <a:schemeClr val="tx1"/>
                </a:solidFill>
                <a:effectLst/>
                <a:latin typeface="+mn-lt"/>
                <a:ea typeface="+mn-ea"/>
                <a:cs typeface="+mn-cs"/>
              </a:rPr>
              <a:t>Map</a:t>
            </a:r>
            <a:r>
              <a:rPr lang="zh-CN" altLang="zh-CN" sz="1200" kern="1200" dirty="0">
                <a:solidFill>
                  <a:schemeClr val="tx1"/>
                </a:solidFill>
                <a:effectLst/>
                <a:latin typeface="+mn-lt"/>
                <a:ea typeface="+mn-ea"/>
                <a:cs typeface="+mn-cs"/>
              </a:rPr>
              <a:t>的结果进行一次合并操作，生成键值对的形式，然后再将其作为</a:t>
            </a:r>
            <a:r>
              <a:rPr lang="en-US" altLang="zh-CN" sz="1200" kern="1200" dirty="0">
                <a:solidFill>
                  <a:schemeClr val="tx1"/>
                </a:solidFill>
                <a:effectLst/>
                <a:latin typeface="+mn-lt"/>
                <a:ea typeface="+mn-ea"/>
                <a:cs typeface="+mn-cs"/>
              </a:rPr>
              <a:t>Reduce</a:t>
            </a:r>
            <a:r>
              <a:rPr lang="zh-CN" altLang="zh-CN" sz="1200" kern="1200" dirty="0">
                <a:solidFill>
                  <a:schemeClr val="tx1"/>
                </a:solidFill>
                <a:effectLst/>
                <a:latin typeface="+mn-lt"/>
                <a:ea typeface="+mn-ea"/>
                <a:cs typeface="+mn-cs"/>
              </a:rPr>
              <a:t>函数的输入，结果是一样的</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45</a:t>
            </a:fld>
            <a:endParaRPr lang="zh-CN" altLang="en-US"/>
          </a:p>
        </p:txBody>
      </p:sp>
    </p:spTree>
    <p:extLst>
      <p:ext uri="{BB962C8B-B14F-4D97-AF65-F5344CB8AC3E}">
        <p14:creationId xmlns:p14="http://schemas.microsoft.com/office/powerpoint/2010/main" val="2497511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46</a:t>
            </a:fld>
            <a:endParaRPr lang="zh-CN" altLang="en-US"/>
          </a:p>
        </p:txBody>
      </p:sp>
    </p:spTree>
    <p:extLst>
      <p:ext uri="{BB962C8B-B14F-4D97-AF65-F5344CB8AC3E}">
        <p14:creationId xmlns:p14="http://schemas.microsoft.com/office/powerpoint/2010/main" val="3017063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47</a:t>
            </a:fld>
            <a:endParaRPr lang="zh-CN" altLang="en-US"/>
          </a:p>
        </p:txBody>
      </p:sp>
    </p:spTree>
    <p:extLst>
      <p:ext uri="{BB962C8B-B14F-4D97-AF65-F5344CB8AC3E}">
        <p14:creationId xmlns:p14="http://schemas.microsoft.com/office/powerpoint/2010/main" val="1215670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48</a:t>
            </a:fld>
            <a:endParaRPr lang="zh-CN" altLang="en-US"/>
          </a:p>
        </p:txBody>
      </p:sp>
    </p:spTree>
    <p:extLst>
      <p:ext uri="{BB962C8B-B14F-4D97-AF65-F5344CB8AC3E}">
        <p14:creationId xmlns:p14="http://schemas.microsoft.com/office/powerpoint/2010/main" val="239167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a:t>
            </a:fld>
            <a:endParaRPr lang="zh-CN" altLang="en-US"/>
          </a:p>
        </p:txBody>
      </p:sp>
    </p:spTree>
    <p:extLst>
      <p:ext uri="{BB962C8B-B14F-4D97-AF65-F5344CB8AC3E}">
        <p14:creationId xmlns:p14="http://schemas.microsoft.com/office/powerpoint/2010/main" val="237481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使用者使用云存储，并不是使用某一个存储设备，而是使用整个云存储系统带来的一种数据访问服务。所以严格来说，云存储不是存储，而是一种服务，它的核心是应用软件与存储设备相结合，通过应用软件来实现存储设备向存储服务的转变。</a:t>
            </a:r>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a:t>
            </a:fld>
            <a:endParaRPr lang="zh-CN" altLang="en-US"/>
          </a:p>
        </p:txBody>
      </p:sp>
    </p:spTree>
    <p:extLst>
      <p:ext uri="{BB962C8B-B14F-4D97-AF65-F5344CB8AC3E}">
        <p14:creationId xmlns:p14="http://schemas.microsoft.com/office/powerpoint/2010/main" val="170658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a:t>
            </a:fld>
            <a:endParaRPr lang="zh-CN" altLang="en-US"/>
          </a:p>
        </p:txBody>
      </p:sp>
    </p:spTree>
    <p:extLst>
      <p:ext uri="{BB962C8B-B14F-4D97-AF65-F5344CB8AC3E}">
        <p14:creationId xmlns:p14="http://schemas.microsoft.com/office/powerpoint/2010/main" val="3665467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a:t>
            </a:fld>
            <a:endParaRPr lang="zh-CN" altLang="en-US"/>
          </a:p>
        </p:txBody>
      </p:sp>
    </p:spTree>
    <p:extLst>
      <p:ext uri="{BB962C8B-B14F-4D97-AF65-F5344CB8AC3E}">
        <p14:creationId xmlns:p14="http://schemas.microsoft.com/office/powerpoint/2010/main" val="1139944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9</a:t>
            </a:fld>
            <a:endParaRPr lang="zh-CN" altLang="en-US"/>
          </a:p>
        </p:txBody>
      </p:sp>
    </p:spTree>
    <p:extLst>
      <p:ext uri="{BB962C8B-B14F-4D97-AF65-F5344CB8AC3E}">
        <p14:creationId xmlns:p14="http://schemas.microsoft.com/office/powerpoint/2010/main" val="3542463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1286951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599957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3999249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3337319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335974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127162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58510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107373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183368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2129952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4051068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4106699-2D41-48AA-B59C-91DA2B69D45A}" type="datetimeFigureOut">
              <a:rPr lang="zh-CN" altLang="en-US" smtClean="0"/>
              <a:t>2021/12/10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263290832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06699-2D41-48AA-B59C-91DA2B69D45A}" type="datetimeFigureOut">
              <a:rPr lang="zh-CN" altLang="en-US" smtClean="0"/>
              <a:t>2021/12/10</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2217971505"/>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06699-2D41-48AA-B59C-91DA2B69D45A}" type="datetimeFigureOut">
              <a:rPr lang="zh-CN" altLang="en-US" smtClean="0"/>
              <a:t>2021/12/10</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420398331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11.xml"/><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2.xml"/><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3.xml"/><Relationship Id="rId5" Type="http://schemas.openxmlformats.org/officeDocument/2006/relationships/image" Target="../media/image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ags" Target="../tags/tag16.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17.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18.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19.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tags" Target="../tags/tag20.xml"/><Relationship Id="rId5" Type="http://schemas.openxmlformats.org/officeDocument/2006/relationships/image" Target="../media/image3.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1.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22.xml"/><Relationship Id="rId5"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image" Target="../media/image16.jpe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28.xml"/><Relationship Id="rId7" Type="http://schemas.openxmlformats.org/officeDocument/2006/relationships/image" Target="../media/image19.png"/><Relationship Id="rId2" Type="http://schemas.openxmlformats.org/officeDocument/2006/relationships/slideLayout" Target="../slideLayouts/slideLayout8.xml"/><Relationship Id="rId1" Type="http://schemas.openxmlformats.org/officeDocument/2006/relationships/tags" Target="../tags/tag25.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2.png"/><Relationship Id="rId2" Type="http://schemas.openxmlformats.org/officeDocument/2006/relationships/slideLayout" Target="../slideLayouts/slideLayout8.xml"/><Relationship Id="rId1" Type="http://schemas.openxmlformats.org/officeDocument/2006/relationships/tags" Target="../tags/tag26.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27.xml"/><Relationship Id="rId5" Type="http://schemas.openxmlformats.org/officeDocument/2006/relationships/image" Target="../media/image3.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28.xml"/><Relationship Id="rId5" Type="http://schemas.openxmlformats.org/officeDocument/2006/relationships/image" Target="../media/image3.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tags" Target="../tags/tag29.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31.xml"/><Relationship Id="rId5" Type="http://schemas.openxmlformats.org/officeDocument/2006/relationships/image" Target="../media/image3.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32.xml"/><Relationship Id="rId5" Type="http://schemas.openxmlformats.org/officeDocument/2006/relationships/image" Target="../media/image3.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33.xml"/><Relationship Id="rId5" Type="http://schemas.openxmlformats.org/officeDocument/2006/relationships/image" Target="../media/image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tags" Target="../tags/tag34.xml"/><Relationship Id="rId5" Type="http://schemas.openxmlformats.org/officeDocument/2006/relationships/image" Target="../media/image3.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5.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35.xml"/><Relationship Id="rId5" Type="http://schemas.openxmlformats.org/officeDocument/2006/relationships/image" Target="../media/image3.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tags" Target="../tags/tag36.xml"/><Relationship Id="rId5" Type="http://schemas.openxmlformats.org/officeDocument/2006/relationships/image" Target="../media/image3.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tags" Target="../tags/tag37.xml"/><Relationship Id="rId5" Type="http://schemas.openxmlformats.org/officeDocument/2006/relationships/image" Target="../media/image3.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26.jpeg"/><Relationship Id="rId5" Type="http://schemas.openxmlformats.org/officeDocument/2006/relationships/image" Target="../media/image1.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tags" Target="../tags/tag40.xml"/><Relationship Id="rId5" Type="http://schemas.openxmlformats.org/officeDocument/2006/relationships/image" Target="../media/image3.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tags" Target="../tags/tag41.xml"/><Relationship Id="rId5" Type="http://schemas.openxmlformats.org/officeDocument/2006/relationships/image" Target="../media/image3.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tags" Target="../tags/tag42.xml"/><Relationship Id="rId5" Type="http://schemas.openxmlformats.org/officeDocument/2006/relationships/image" Target="../media/image3.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image" Target="../media/image27.jpeg"/><Relationship Id="rId5" Type="http://schemas.openxmlformats.org/officeDocument/2006/relationships/image" Target="../media/image3.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7.xml"/><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3235117" y="1922707"/>
            <a:ext cx="8469149" cy="1015663"/>
          </a:xfrm>
          <a:prstGeom prst="rect">
            <a:avLst/>
          </a:prstGeom>
          <a:noFill/>
        </p:spPr>
        <p:txBody>
          <a:bodyPr wrap="square" rtlCol="0">
            <a:spAutoFit/>
          </a:bodyPr>
          <a:lstStyle/>
          <a:p>
            <a:pPr algn="ctr" defTabSz="1218565">
              <a:defRPr/>
            </a:pPr>
            <a:r>
              <a:rPr lang="zh-CN" altLang="en-US" sz="6000" b="1" dirty="0">
                <a:solidFill>
                  <a:srgbClr val="FF0000"/>
                </a:solidFill>
                <a:latin typeface="微软雅黑" pitchFamily="34" charset="-122"/>
                <a:ea typeface="微软雅黑" pitchFamily="34" charset="-122"/>
                <a:cs typeface="Kartika" panose="02020503030404060203" pitchFamily="18" charset="0"/>
              </a:rPr>
              <a:t>大学计算机基础</a:t>
            </a:r>
            <a:r>
              <a:rPr lang="en-US" altLang="zh-CN" sz="6000" b="1" dirty="0">
                <a:solidFill>
                  <a:srgbClr val="FF0000"/>
                </a:solidFill>
                <a:latin typeface="微软雅黑" pitchFamily="34" charset="-122"/>
                <a:ea typeface="微软雅黑" pitchFamily="34" charset="-122"/>
                <a:cs typeface="Kartika" panose="02020503030404060203" pitchFamily="18" charset="0"/>
              </a:rPr>
              <a:t>III</a:t>
            </a:r>
          </a:p>
        </p:txBody>
      </p:sp>
      <p:grpSp>
        <p:nvGrpSpPr>
          <p:cNvPr id="4" name="组合 3"/>
          <p:cNvGrpSpPr/>
          <p:nvPr/>
        </p:nvGrpSpPr>
        <p:grpSpPr>
          <a:xfrm>
            <a:off x="0" y="5691189"/>
            <a:ext cx="12192000" cy="432000"/>
            <a:chOff x="117567" y="5691189"/>
            <a:chExt cx="8890144" cy="432000"/>
          </a:xfrm>
        </p:grpSpPr>
        <p:cxnSp>
          <p:nvCxnSpPr>
            <p:cNvPr id="25" name="直接连接符 24"/>
            <p:cNvCxnSpPr/>
            <p:nvPr/>
          </p:nvCxnSpPr>
          <p:spPr>
            <a:xfrm flipH="1">
              <a:off x="117567" y="5912402"/>
              <a:ext cx="810000" cy="0"/>
            </a:xfrm>
            <a:prstGeom prst="line">
              <a:avLst/>
            </a:prstGeom>
            <a:ln w="12700">
              <a:solidFill>
                <a:srgbClr val="E3061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72711" y="5907189"/>
              <a:ext cx="5535000" cy="0"/>
            </a:xfrm>
            <a:prstGeom prst="line">
              <a:avLst/>
            </a:prstGeom>
            <a:ln w="12700">
              <a:gradFill>
                <a:gsLst>
                  <a:gs pos="0">
                    <a:srgbClr val="E30613"/>
                  </a:gs>
                  <a:gs pos="100000">
                    <a:srgbClr val="81040B"/>
                  </a:gs>
                </a:gsLst>
                <a:lin ang="0" scaled="0"/>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159868" y="5691189"/>
              <a:ext cx="2083154" cy="432000"/>
              <a:chOff x="1064303" y="5622335"/>
              <a:chExt cx="2083154" cy="432000"/>
            </a:xfrm>
          </p:grpSpPr>
          <p:sp>
            <p:nvSpPr>
              <p:cNvPr id="15" name="圆角矩形 14"/>
              <p:cNvSpPr>
                <a:spLocks noChangeAspect="1"/>
              </p:cNvSpPr>
              <p:nvPr/>
            </p:nvSpPr>
            <p:spPr>
              <a:xfrm>
                <a:off x="16145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0</a:t>
                </a:r>
                <a:endParaRPr lang="zh-CN" altLang="en-US" sz="2400" dirty="0">
                  <a:latin typeface="Arial Black" panose="020B0A04020102020204" pitchFamily="34" charset="0"/>
                </a:endParaRPr>
              </a:p>
            </p:txBody>
          </p:sp>
          <p:sp>
            <p:nvSpPr>
              <p:cNvPr id="30" name="圆角矩形 29"/>
              <p:cNvSpPr>
                <a:spLocks noChangeAspect="1"/>
              </p:cNvSpPr>
              <p:nvPr/>
            </p:nvSpPr>
            <p:spPr>
              <a:xfrm>
                <a:off x="10643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sp>
            <p:nvSpPr>
              <p:cNvPr id="31" name="圆角矩形 30"/>
              <p:cNvSpPr>
                <a:spLocks noChangeAspect="1"/>
              </p:cNvSpPr>
              <p:nvPr/>
            </p:nvSpPr>
            <p:spPr>
              <a:xfrm>
                <a:off x="21647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sp>
            <p:nvSpPr>
              <p:cNvPr id="32" name="圆角矩形 31"/>
              <p:cNvSpPr>
                <a:spLocks noChangeAspect="1"/>
              </p:cNvSpPr>
              <p:nvPr/>
            </p:nvSpPr>
            <p:spPr>
              <a:xfrm>
                <a:off x="2714904"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endParaRPr lang="zh-CN" altLang="en-US" sz="2400" dirty="0">
                  <a:latin typeface="Arial Black" panose="020B0A04020102020204" pitchFamily="34" charset="0"/>
                </a:endParaRPr>
              </a:p>
            </p:txBody>
          </p:sp>
        </p:grpSp>
      </p:grpSp>
      <p:grpSp>
        <p:nvGrpSpPr>
          <p:cNvPr id="18" name="组合 17"/>
          <p:cNvGrpSpPr/>
          <p:nvPr/>
        </p:nvGrpSpPr>
        <p:grpSpPr>
          <a:xfrm>
            <a:off x="84016" y="79461"/>
            <a:ext cx="2612976" cy="4400343"/>
            <a:chOff x="439101" y="-8313"/>
            <a:chExt cx="2612976" cy="4400343"/>
          </a:xfrm>
        </p:grpSpPr>
        <p:sp>
          <p:nvSpPr>
            <p:cNvPr id="19" name="任意多边形 18"/>
            <p:cNvSpPr/>
            <p:nvPr/>
          </p:nvSpPr>
          <p:spPr>
            <a:xfrm rot="5400000">
              <a:off x="-454583" y="885371"/>
              <a:ext cx="4400343" cy="2612976"/>
            </a:xfrm>
            <a:custGeom>
              <a:avLst/>
              <a:gdLst>
                <a:gd name="connsiteX0" fmla="*/ 0 w 4400343"/>
                <a:gd name="connsiteY0" fmla="*/ 2612976 h 2612976"/>
                <a:gd name="connsiteX1" fmla="*/ 0 w 4400343"/>
                <a:gd name="connsiteY1" fmla="*/ 0 h 2612976"/>
                <a:gd name="connsiteX2" fmla="*/ 3093855 w 4400343"/>
                <a:gd name="connsiteY2" fmla="*/ 0 h 2612976"/>
                <a:gd name="connsiteX3" fmla="*/ 4400343 w 4400343"/>
                <a:gd name="connsiteY3" fmla="*/ 1306488 h 2612976"/>
                <a:gd name="connsiteX4" fmla="*/ 3093855 w 4400343"/>
                <a:gd name="connsiteY4" fmla="*/ 2612976 h 261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343" h="2612976">
                  <a:moveTo>
                    <a:pt x="0" y="2612976"/>
                  </a:moveTo>
                  <a:lnTo>
                    <a:pt x="0" y="0"/>
                  </a:lnTo>
                  <a:lnTo>
                    <a:pt x="3093855" y="0"/>
                  </a:lnTo>
                  <a:cubicBezTo>
                    <a:pt x="3815408" y="0"/>
                    <a:pt x="4400343" y="584935"/>
                    <a:pt x="4400343" y="1306488"/>
                  </a:cubicBezTo>
                  <a:cubicBezTo>
                    <a:pt x="4400343" y="2028041"/>
                    <a:pt x="3815408" y="2612976"/>
                    <a:pt x="3093855" y="2612976"/>
                  </a:cubicBezTo>
                  <a:close/>
                </a:path>
              </a:pathLst>
            </a:custGeom>
            <a:gradFill>
              <a:gsLst>
                <a:gs pos="0">
                  <a:srgbClr val="8E040D"/>
                </a:gs>
                <a:gs pos="100000">
                  <a:srgbClr val="E40613"/>
                </a:gs>
              </a:gsLst>
              <a:lin ang="10800000" scaled="0"/>
            </a:gradFill>
            <a:ln w="25400">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0" name="组合 19"/>
            <p:cNvGrpSpPr>
              <a:grpSpLocks noChangeAspect="1"/>
            </p:cNvGrpSpPr>
            <p:nvPr/>
          </p:nvGrpSpPr>
          <p:grpSpPr>
            <a:xfrm>
              <a:off x="583589" y="1834933"/>
              <a:ext cx="2323999" cy="2323999"/>
              <a:chOff x="3393105" y="2094170"/>
              <a:chExt cx="2664367" cy="2664367"/>
            </a:xfrm>
          </p:grpSpPr>
          <p:sp>
            <p:nvSpPr>
              <p:cNvPr id="23" name="椭圆 22"/>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圆角矩形 23"/>
              <p:cNvSpPr/>
              <p:nvPr/>
            </p:nvSpPr>
            <p:spPr>
              <a:xfrm>
                <a:off x="3655434" y="2332885"/>
                <a:ext cx="2167846" cy="216784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1" name="Picture 2" descr="E:\Hou\信息化建设\web\校徽相关\xjtu.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463" t="76636" r="53439"/>
            <a:stretch/>
          </p:blipFill>
          <p:spPr bwMode="auto">
            <a:xfrm>
              <a:off x="579253" y="503503"/>
              <a:ext cx="2332671" cy="651529"/>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rcRect l="17787" t="7404" r="17787" b="7404"/>
            <a:stretch>
              <a:fillRect/>
            </a:stretch>
          </p:blipFill>
          <p:spPr>
            <a:xfrm>
              <a:off x="884497" y="2135841"/>
              <a:ext cx="1722182" cy="1722182"/>
            </a:xfrm>
            <a:custGeom>
              <a:avLst/>
              <a:gdLst>
                <a:gd name="connsiteX0" fmla="*/ 1944000 w 3888000"/>
                <a:gd name="connsiteY0" fmla="*/ 0 h 3888000"/>
                <a:gd name="connsiteX1" fmla="*/ 3888000 w 3888000"/>
                <a:gd name="connsiteY1" fmla="*/ 1944000 h 3888000"/>
                <a:gd name="connsiteX2" fmla="*/ 1944000 w 3888000"/>
                <a:gd name="connsiteY2" fmla="*/ 3888000 h 3888000"/>
                <a:gd name="connsiteX3" fmla="*/ 0 w 3888000"/>
                <a:gd name="connsiteY3" fmla="*/ 1944000 h 3888000"/>
                <a:gd name="connsiteX4" fmla="*/ 1944000 w 3888000"/>
                <a:gd name="connsiteY4" fmla="*/ 0 h 38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0" h="3888000">
                  <a:moveTo>
                    <a:pt x="1944000" y="0"/>
                  </a:moveTo>
                  <a:cubicBezTo>
                    <a:pt x="3017642" y="0"/>
                    <a:pt x="3888000" y="870358"/>
                    <a:pt x="3888000" y="1944000"/>
                  </a:cubicBezTo>
                  <a:cubicBezTo>
                    <a:pt x="3888000" y="3017642"/>
                    <a:pt x="3017642" y="3888000"/>
                    <a:pt x="1944000" y="3888000"/>
                  </a:cubicBezTo>
                  <a:cubicBezTo>
                    <a:pt x="870358" y="3888000"/>
                    <a:pt x="0" y="3017642"/>
                    <a:pt x="0" y="1944000"/>
                  </a:cubicBezTo>
                  <a:cubicBezTo>
                    <a:pt x="0" y="870358"/>
                    <a:pt x="870358" y="0"/>
                    <a:pt x="1944000" y="0"/>
                  </a:cubicBezTo>
                  <a:close/>
                </a:path>
              </a:pathLst>
            </a:custGeom>
          </p:spPr>
        </p:pic>
      </p:grpSp>
      <p:sp>
        <p:nvSpPr>
          <p:cNvPr id="3" name="矩形 2"/>
          <p:cNvSpPr/>
          <p:nvPr/>
        </p:nvSpPr>
        <p:spPr>
          <a:xfrm>
            <a:off x="4421691" y="4339505"/>
            <a:ext cx="6096000" cy="1384995"/>
          </a:xfrm>
          <a:prstGeom prst="rect">
            <a:avLst/>
          </a:prstGeom>
        </p:spPr>
        <p:txBody>
          <a:bodyPr>
            <a:spAutoFit/>
          </a:bodyPr>
          <a:lstStyle/>
          <a:p>
            <a:pPr algn="ctr"/>
            <a:r>
              <a:rPr lang="zh-CN" altLang="en-US" sz="2800" b="1" dirty="0">
                <a:solidFill>
                  <a:srgbClr val="FF0000"/>
                </a:solidFill>
              </a:rPr>
              <a:t>张伟</a:t>
            </a:r>
            <a:endParaRPr lang="en-US" altLang="zh-CN" sz="2800" b="1" dirty="0">
              <a:solidFill>
                <a:srgbClr val="FF0000"/>
              </a:solidFill>
            </a:endParaRPr>
          </a:p>
          <a:p>
            <a:pPr algn="ctr"/>
            <a:r>
              <a:rPr lang="zh-CN" altLang="en-US" sz="2800" b="1" dirty="0">
                <a:solidFill>
                  <a:srgbClr val="FF0000"/>
                </a:solidFill>
              </a:rPr>
              <a:t>计算机教学实验中心</a:t>
            </a:r>
          </a:p>
          <a:p>
            <a:pPr algn="ctr"/>
            <a:r>
              <a:rPr lang="en-US" altLang="zh-CN" sz="2800" b="1" dirty="0">
                <a:solidFill>
                  <a:srgbClr val="FF0000"/>
                </a:solidFill>
              </a:rPr>
              <a:t>2021.09.11</a:t>
            </a:r>
          </a:p>
        </p:txBody>
      </p:sp>
      <p:pic>
        <p:nvPicPr>
          <p:cNvPr id="28" name="图片 27" descr="计教中心logo"/>
          <p:cNvPicPr>
            <a:picLocks noChangeAspect="1"/>
          </p:cNvPicPr>
          <p:nvPr/>
        </p:nvPicPr>
        <p:blipFill>
          <a:blip r:embed="rId5"/>
          <a:stretch>
            <a:fillRect/>
          </a:stretch>
        </p:blipFill>
        <p:spPr>
          <a:xfrm>
            <a:off x="10903585" y="6058535"/>
            <a:ext cx="1288415" cy="799465"/>
          </a:xfrm>
          <a:prstGeom prst="rect">
            <a:avLst/>
          </a:prstGeom>
        </p:spPr>
      </p:pic>
    </p:spTree>
    <p:extLst>
      <p:ext uri="{BB962C8B-B14F-4D97-AF65-F5344CB8AC3E}">
        <p14:creationId xmlns:p14="http://schemas.microsoft.com/office/powerpoint/2010/main" val="3910437634"/>
      </p:ext>
    </p:extLst>
  </p:cSld>
  <p:clrMapOvr>
    <a:masterClrMapping/>
  </p:clrMapOvr>
  <mc:AlternateContent xmlns:mc="http://schemas.openxmlformats.org/markup-compatibility/2006" xmlns:p14="http://schemas.microsoft.com/office/powerpoint/2010/main">
    <mc:Choice Requires="p14">
      <p:transition spd="slow" p14:dur="999" advTm="11629"/>
    </mc:Choice>
    <mc:Fallback xmlns="">
      <p:transition spd="slow" advTm="116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948" cy="6858000"/>
          </a:xfrm>
          <a:prstGeom prst="rect">
            <a:avLst/>
          </a:prstGeom>
        </p:spPr>
      </p:pic>
      <p:sp>
        <p:nvSpPr>
          <p:cNvPr id="28" name="圆角矩形 27"/>
          <p:cNvSpPr/>
          <p:nvPr/>
        </p:nvSpPr>
        <p:spPr bwMode="auto">
          <a:xfrm rot="18784635">
            <a:off x="1817615" y="1905815"/>
            <a:ext cx="3095768" cy="3103526"/>
          </a:xfrm>
          <a:prstGeom prst="roundRect">
            <a:avLst>
              <a:gd name="adj" fmla="val 6182"/>
            </a:avLst>
          </a:prstGeom>
          <a:solidFill>
            <a:srgbClr val="37DF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29" name="圆角矩形 28"/>
          <p:cNvSpPr/>
          <p:nvPr/>
        </p:nvSpPr>
        <p:spPr bwMode="auto">
          <a:xfrm rot="18784635">
            <a:off x="4586818" y="2815167"/>
            <a:ext cx="1136651" cy="1119715"/>
          </a:xfrm>
          <a:prstGeom prst="roundRect">
            <a:avLst>
              <a:gd name="adj" fmla="val 10833"/>
            </a:avLst>
          </a:prstGeom>
          <a:solidFill>
            <a:srgbClr val="1EF6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0" name="圆角矩形 29"/>
          <p:cNvSpPr/>
          <p:nvPr/>
        </p:nvSpPr>
        <p:spPr bwMode="auto">
          <a:xfrm rot="18784635">
            <a:off x="2098676" y="2187577"/>
            <a:ext cx="2533649" cy="2540000"/>
          </a:xfrm>
          <a:prstGeom prst="roundRect">
            <a:avLst>
              <a:gd name="adj" fmla="val 6182"/>
            </a:avLst>
          </a:prstGeom>
          <a:solidFill>
            <a:srgbClr val="37DF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1" name="圆角矩形 30"/>
          <p:cNvSpPr/>
          <p:nvPr/>
        </p:nvSpPr>
        <p:spPr bwMode="auto">
          <a:xfrm rot="18784635">
            <a:off x="4548718" y="4123267"/>
            <a:ext cx="510116" cy="531284"/>
          </a:xfrm>
          <a:prstGeom prst="roundRect">
            <a:avLst/>
          </a:prstGeom>
          <a:solidFill>
            <a:srgbClr val="32AAE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2" name="TextBox 7"/>
          <p:cNvSpPr txBox="1">
            <a:spLocks noChangeArrowheads="1"/>
          </p:cNvSpPr>
          <p:nvPr/>
        </p:nvSpPr>
        <p:spPr bwMode="auto">
          <a:xfrm>
            <a:off x="2381251" y="2476500"/>
            <a:ext cx="1710725" cy="189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735" b="1" dirty="0">
                <a:latin typeface="+mn-lt"/>
                <a:ea typeface="+mn-ea"/>
                <a:cs typeface="+mn-ea"/>
                <a:sym typeface="+mn-lt"/>
              </a:rPr>
              <a:t>02</a:t>
            </a:r>
            <a:endParaRPr lang="zh-CN" altLang="en-US" sz="11735" b="1" dirty="0">
              <a:latin typeface="+mn-lt"/>
              <a:ea typeface="+mn-ea"/>
              <a:cs typeface="+mn-ea"/>
              <a:sym typeface="+mn-lt"/>
            </a:endParaRPr>
          </a:p>
        </p:txBody>
      </p:sp>
      <p:grpSp>
        <p:nvGrpSpPr>
          <p:cNvPr id="33" name="组合 32"/>
          <p:cNvGrpSpPr/>
          <p:nvPr/>
        </p:nvGrpSpPr>
        <p:grpSpPr>
          <a:xfrm>
            <a:off x="6312024" y="2476500"/>
            <a:ext cx="5879976" cy="1897892"/>
            <a:chOff x="6312024" y="2476500"/>
            <a:chExt cx="5879976" cy="1897892"/>
          </a:xfrm>
        </p:grpSpPr>
        <p:sp>
          <p:nvSpPr>
            <p:cNvPr id="34" name="同侧圆角矩形 33"/>
            <p:cNvSpPr/>
            <p:nvPr/>
          </p:nvSpPr>
          <p:spPr>
            <a:xfrm rot="16200000">
              <a:off x="8303066" y="485458"/>
              <a:ext cx="1897892" cy="5879976"/>
            </a:xfrm>
            <a:prstGeom prst="round2SameRect">
              <a:avLst/>
            </a:prstGeom>
            <a:solidFill>
              <a:srgbClr val="3846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cs typeface="+mn-ea"/>
              </a:endParaRPr>
            </a:p>
          </p:txBody>
        </p:sp>
        <p:sp>
          <p:nvSpPr>
            <p:cNvPr id="35" name="TextBox 20"/>
            <p:cNvSpPr txBox="1"/>
            <p:nvPr/>
          </p:nvSpPr>
          <p:spPr>
            <a:xfrm>
              <a:off x="6373734" y="3009946"/>
              <a:ext cx="5756555" cy="830997"/>
            </a:xfrm>
            <a:prstGeom prst="rect">
              <a:avLst/>
            </a:prstGeom>
            <a:noFill/>
          </p:spPr>
          <p:txBody>
            <a:bodyPr wrap="square" rtlCol="0">
              <a:spAutoFit/>
            </a:bodyPr>
            <a:lstStyle/>
            <a:p>
              <a:pPr algn="ctr"/>
              <a:r>
                <a:rPr lang="zh-CN" altLang="en-US" sz="4800" b="1" dirty="0">
                  <a:solidFill>
                    <a:srgbClr val="1EF6DF"/>
                  </a:solidFill>
                  <a:latin typeface="黑体" panose="02010609060101010101" pitchFamily="49" charset="-122"/>
                  <a:ea typeface="黑体" panose="02010609060101010101" pitchFamily="49" charset="-122"/>
                </a:rPr>
                <a:t>云计算技术概述</a:t>
              </a:r>
            </a:p>
          </p:txBody>
        </p:sp>
      </p:grpSp>
    </p:spTree>
    <p:extLst>
      <p:ext uri="{BB962C8B-B14F-4D97-AF65-F5344CB8AC3E}">
        <p14:creationId xmlns:p14="http://schemas.microsoft.com/office/powerpoint/2010/main" val="2402695466"/>
      </p:ext>
    </p:extLst>
  </p:cSld>
  <p:clrMapOvr>
    <a:masterClrMapping/>
  </p:clrMapOvr>
  <mc:AlternateContent xmlns:mc="http://schemas.openxmlformats.org/markup-compatibility/2006" xmlns:p14="http://schemas.microsoft.com/office/powerpoint/2010/main">
    <mc:Choice Requires="p14">
      <p:transition p14:dur="10" advTm="4373"/>
    </mc:Choice>
    <mc:Fallback xmlns="">
      <p:transition advTm="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anim calcmode="lin" valueType="num">
                                      <p:cBhvr>
                                        <p:cTn id="18" dur="2000" fill="hold"/>
                                        <p:tgtEl>
                                          <p:spTgt spid="30"/>
                                        </p:tgtEl>
                                        <p:attrNameLst>
                                          <p:attrName>ppt_w</p:attrName>
                                        </p:attrNameLst>
                                      </p:cBhvr>
                                      <p:tavLst>
                                        <p:tav tm="0" fmla="#ppt_w*sin(2.5*pi*$)">
                                          <p:val>
                                            <p:fltVal val="0"/>
                                          </p:val>
                                        </p:tav>
                                        <p:tav tm="100000">
                                          <p:val>
                                            <p:fltVal val="1"/>
                                          </p:val>
                                        </p:tav>
                                      </p:tavLst>
                                    </p:anim>
                                    <p:anim calcmode="lin" valueType="num">
                                      <p:cBhvr>
                                        <p:cTn id="19" dur="2000" fill="hold"/>
                                        <p:tgtEl>
                                          <p:spTgt spid="30"/>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anim calcmode="lin" valueType="num">
                                      <p:cBhvr>
                                        <p:cTn id="23" dur="2000" fill="hold"/>
                                        <p:tgtEl>
                                          <p:spTgt spid="31"/>
                                        </p:tgtEl>
                                        <p:attrNameLst>
                                          <p:attrName>ppt_w</p:attrName>
                                        </p:attrNameLst>
                                      </p:cBhvr>
                                      <p:tavLst>
                                        <p:tav tm="0" fmla="#ppt_w*sin(2.5*pi*$)">
                                          <p:val>
                                            <p:fltVal val="0"/>
                                          </p:val>
                                        </p:tav>
                                        <p:tav tm="100000">
                                          <p:val>
                                            <p:fltVal val="1"/>
                                          </p:val>
                                        </p:tav>
                                      </p:tavLst>
                                    </p:anim>
                                    <p:anim calcmode="lin" valueType="num">
                                      <p:cBhvr>
                                        <p:cTn id="24" dur="2000" fill="hold"/>
                                        <p:tgtEl>
                                          <p:spTgt spid="31"/>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anim calcmode="lin" valueType="num">
                                      <p:cBhvr>
                                        <p:cTn id="28" dur="2000" fill="hold"/>
                                        <p:tgtEl>
                                          <p:spTgt spid="32"/>
                                        </p:tgtEl>
                                        <p:attrNameLst>
                                          <p:attrName>ppt_w</p:attrName>
                                        </p:attrNameLst>
                                      </p:cBhvr>
                                      <p:tavLst>
                                        <p:tav tm="0" fmla="#ppt_w*sin(2.5*pi*$)">
                                          <p:val>
                                            <p:fltVal val="0"/>
                                          </p:val>
                                        </p:tav>
                                        <p:tav tm="100000">
                                          <p:val>
                                            <p:fltVal val="1"/>
                                          </p:val>
                                        </p:tav>
                                      </p:tavLst>
                                    </p:anim>
                                    <p:anim calcmode="lin" valueType="num">
                                      <p:cBhvr>
                                        <p:cTn id="29" dur="2000" fill="hold"/>
                                        <p:tgtEl>
                                          <p:spTgt spid="32"/>
                                        </p:tgtEl>
                                        <p:attrNameLst>
                                          <p:attrName>ppt_h</p:attrName>
                                        </p:attrNameLst>
                                      </p:cBhvr>
                                      <p:tavLst>
                                        <p:tav tm="0">
                                          <p:val>
                                            <p:strVal val="#ppt_h"/>
                                          </p:val>
                                        </p:tav>
                                        <p:tav tm="100000">
                                          <p:val>
                                            <p:strVal val="#ppt_h"/>
                                          </p:val>
                                        </p:tav>
                                      </p:tavLst>
                                    </p:anim>
                                  </p:childTnLst>
                                </p:cTn>
                              </p:par>
                              <p:par>
                                <p:cTn id="30" presetID="2" presetClass="entr" presetSubtype="2" accel="50000" decel="5000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500" fill="hold"/>
                                        <p:tgtEl>
                                          <p:spTgt spid="33"/>
                                        </p:tgtEl>
                                        <p:attrNameLst>
                                          <p:attrName>ppt_x</p:attrName>
                                        </p:attrNameLst>
                                      </p:cBhvr>
                                      <p:tavLst>
                                        <p:tav tm="0">
                                          <p:val>
                                            <p:strVal val="1+#ppt_w/2"/>
                                          </p:val>
                                        </p:tav>
                                        <p:tav tm="100000">
                                          <p:val>
                                            <p:strVal val="#ppt_x"/>
                                          </p:val>
                                        </p:tav>
                                      </p:tavLst>
                                    </p:anim>
                                    <p:anim calcmode="lin" valueType="num">
                                      <p:cBhvr additive="base">
                                        <p:cTn id="33" dur="1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云计算的基本概念</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5" name="Rectangle 3"/>
          <p:cNvSpPr>
            <a:spLocks noChangeArrowheads="1"/>
          </p:cNvSpPr>
          <p:nvPr/>
        </p:nvSpPr>
        <p:spPr bwMode="auto">
          <a:xfrm>
            <a:off x="442314" y="3820758"/>
            <a:ext cx="9663437" cy="2227198"/>
          </a:xfrm>
          <a:prstGeom prst="rect">
            <a:avLst/>
          </a:prstGeom>
          <a:solidFill>
            <a:schemeClr val="bg1">
              <a:lumMod val="65000"/>
              <a:alpha val="29803"/>
            </a:schemeClr>
          </a:solidFill>
          <a:ln>
            <a:noFill/>
          </a:ln>
          <a:extLst/>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latin typeface="微软雅黑" pitchFamily="34" charset="-122"/>
              <a:ea typeface="微软雅黑" pitchFamily="34" charset="-122"/>
              <a:sym typeface="Calibri" pitchFamily="34" charset="0"/>
            </a:endParaRPr>
          </a:p>
        </p:txBody>
      </p:sp>
      <p:sp>
        <p:nvSpPr>
          <p:cNvPr id="20" name="矩形 19"/>
          <p:cNvSpPr/>
          <p:nvPr/>
        </p:nvSpPr>
        <p:spPr>
          <a:xfrm>
            <a:off x="442314" y="3400512"/>
            <a:ext cx="9571604" cy="271725"/>
          </a:xfrm>
          <a:prstGeom prst="rect">
            <a:avLst/>
          </a:prstGeom>
          <a:pattFill prst="ltDnDiag">
            <a:fgClr>
              <a:schemeClr val="tx1">
                <a:lumMod val="65000"/>
                <a:lumOff val="35000"/>
              </a:schemeClr>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102842" tIns="51421" rIns="102842" bIns="51421" rtlCol="0" anchor="ctr"/>
          <a:lstStyle/>
          <a:p>
            <a:pPr algn="ctr"/>
            <a:endParaRPr lang="zh-CN" altLang="en-US"/>
          </a:p>
        </p:txBody>
      </p:sp>
      <p:sp>
        <p:nvSpPr>
          <p:cNvPr id="21" name="椭圆 64"/>
          <p:cNvSpPr>
            <a:spLocks noChangeArrowheads="1"/>
          </p:cNvSpPr>
          <p:nvPr/>
        </p:nvSpPr>
        <p:spPr bwMode="auto">
          <a:xfrm>
            <a:off x="9270845" y="3365529"/>
            <a:ext cx="2692975" cy="2699322"/>
          </a:xfrm>
          <a:prstGeom prst="ellipse">
            <a:avLst/>
          </a:prstGeom>
          <a:solidFill>
            <a:schemeClr val="tx1">
              <a:lumMod val="75000"/>
              <a:lumOff val="25000"/>
            </a:schemeClr>
          </a:solidFill>
          <a:ln w="190500" cap="sq" cmpd="sng">
            <a:solidFill>
              <a:schemeClr val="bg1">
                <a:lumMod val="65000"/>
              </a:schemeClr>
            </a:solidFill>
            <a:round/>
            <a:headEnd/>
            <a:tailEnd/>
          </a:ln>
        </p:spPr>
        <p:txBody>
          <a:bodyPr lIns="102842" tIns="51421" rIns="102842" bIns="51421" anchor="ctr"/>
          <a:lstStyle/>
          <a:p>
            <a:pPr algn="ctr"/>
            <a:endParaRPr lang="zh-CN" altLang="zh-CN" sz="3200" b="1" dirty="0">
              <a:solidFill>
                <a:schemeClr val="bg1">
                  <a:lumMod val="95000"/>
                </a:schemeClr>
              </a:solidFill>
              <a:latin typeface="微软雅黑" pitchFamily="34" charset="-122"/>
              <a:ea typeface="微软雅黑" pitchFamily="34" charset="-122"/>
              <a:sym typeface="宋体" panose="02010600030101010101" pitchFamily="2" charset="-122"/>
            </a:endParaRPr>
          </a:p>
        </p:txBody>
      </p:sp>
      <p:sp>
        <p:nvSpPr>
          <p:cNvPr id="22" name="Rectangle 60"/>
          <p:cNvSpPr>
            <a:spLocks noChangeArrowheads="1"/>
          </p:cNvSpPr>
          <p:nvPr/>
        </p:nvSpPr>
        <p:spPr bwMode="auto">
          <a:xfrm>
            <a:off x="692002" y="2541918"/>
            <a:ext cx="1682037" cy="36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98" tIns="45648" rIns="91298" bIns="4564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b="1" dirty="0">
                <a:latin typeface="微软雅黑" pitchFamily="34" charset="-122"/>
                <a:ea typeface="微软雅黑" pitchFamily="34" charset="-122"/>
                <a:sym typeface="Calibri" pitchFamily="34" charset="0"/>
              </a:rPr>
              <a:t>Eric Schmidt</a:t>
            </a:r>
          </a:p>
        </p:txBody>
      </p:sp>
      <p:grpSp>
        <p:nvGrpSpPr>
          <p:cNvPr id="23" name="组合 22"/>
          <p:cNvGrpSpPr/>
          <p:nvPr/>
        </p:nvGrpSpPr>
        <p:grpSpPr>
          <a:xfrm>
            <a:off x="583253" y="795377"/>
            <a:ext cx="1789441" cy="1697517"/>
            <a:chOff x="1964171" y="1316401"/>
            <a:chExt cx="2105455" cy="2112963"/>
          </a:xfrm>
        </p:grpSpPr>
        <p:sp>
          <p:nvSpPr>
            <p:cNvPr id="24" name="椭圆 9"/>
            <p:cNvSpPr>
              <a:spLocks noChangeArrowheads="1"/>
            </p:cNvSpPr>
            <p:nvPr/>
          </p:nvSpPr>
          <p:spPr bwMode="auto">
            <a:xfrm>
              <a:off x="1964171" y="1316401"/>
              <a:ext cx="2105455" cy="2112963"/>
            </a:xfrm>
            <a:prstGeom prst="ellipse">
              <a:avLst/>
            </a:prstGeom>
            <a:solidFill>
              <a:schemeClr val="tx1">
                <a:lumMod val="75000"/>
                <a:lumOff val="25000"/>
              </a:schemeClr>
            </a:solidFill>
            <a:ln w="57150">
              <a:solidFill>
                <a:schemeClr val="bg1">
                  <a:lumMod val="85000"/>
                </a:schemeClr>
              </a:solidFill>
              <a:round/>
              <a:headEnd/>
              <a:tailEnd/>
            </a:ln>
          </p:spPr>
          <p:txBody>
            <a:bodyPr anchor="ct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ctr" eaLnBrk="1" hangingPunct="1">
                <a:lnSpc>
                  <a:spcPct val="100000"/>
                </a:lnSpc>
                <a:spcBef>
                  <a:spcPct val="0"/>
                </a:spcBef>
                <a:buFont typeface="Arial" pitchFamily="34" charset="0"/>
                <a:buNone/>
              </a:pPr>
              <a:endParaRPr lang="zh-CN" altLang="zh-CN" sz="2400">
                <a:solidFill>
                  <a:schemeClr val="bg1"/>
                </a:solidFill>
                <a:latin typeface="微软雅黑" pitchFamily="34" charset="-122"/>
                <a:ea typeface="微软雅黑" pitchFamily="34" charset="-122"/>
                <a:sym typeface="方正兰亭黑_GBK" pitchFamily="2" charset="-122"/>
              </a:endParaRPr>
            </a:p>
          </p:txBody>
        </p:sp>
        <p:pic>
          <p:nvPicPr>
            <p:cNvPr id="25" name="图片 24"/>
            <p:cNvPicPr>
              <a:picLocks noChangeAspect="1"/>
            </p:cNvPicPr>
            <p:nvPr/>
          </p:nvPicPr>
          <p:blipFill>
            <a:blip r:embed="rId6"/>
            <a:stretch>
              <a:fillRect/>
            </a:stretch>
          </p:blipFill>
          <p:spPr>
            <a:xfrm>
              <a:off x="2092125" y="1464523"/>
              <a:ext cx="1849546" cy="1816718"/>
            </a:xfrm>
            <a:prstGeom prst="ellipse">
              <a:avLst/>
            </a:prstGeom>
          </p:spPr>
        </p:pic>
      </p:grpSp>
      <p:sp>
        <p:nvSpPr>
          <p:cNvPr id="26" name="矩形 25"/>
          <p:cNvSpPr>
            <a:spLocks noChangeArrowheads="1"/>
          </p:cNvSpPr>
          <p:nvPr/>
        </p:nvSpPr>
        <p:spPr bwMode="auto">
          <a:xfrm>
            <a:off x="2506528" y="768386"/>
            <a:ext cx="9652814" cy="2096998"/>
          </a:xfrm>
          <a:prstGeom prst="rect">
            <a:avLst/>
          </a:prstGeom>
          <a:solidFill>
            <a:srgbClr val="7B1B1B">
              <a:alpha val="92000"/>
            </a:srgbClr>
          </a:solidFill>
          <a:ln>
            <a:noFill/>
          </a:ln>
          <a:extLst/>
        </p:spPr>
        <p:txBody>
          <a:bodyPr lIns="91298" tIns="45648" rIns="91298" bIns="45648"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a:latin typeface="微软雅黑" pitchFamily="34" charset="-122"/>
              <a:ea typeface="微软雅黑" pitchFamily="34" charset="-122"/>
              <a:sym typeface="方正兰亭黑_GBK" pitchFamily="2" charset="-122"/>
            </a:endParaRPr>
          </a:p>
        </p:txBody>
      </p:sp>
      <p:sp>
        <p:nvSpPr>
          <p:cNvPr id="28" name="矩形 47"/>
          <p:cNvSpPr>
            <a:spLocks noChangeArrowheads="1"/>
          </p:cNvSpPr>
          <p:nvPr/>
        </p:nvSpPr>
        <p:spPr bwMode="auto">
          <a:xfrm>
            <a:off x="3255794" y="985691"/>
            <a:ext cx="8459580" cy="1569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91290" tIns="45644" rIns="91290" bIns="45644">
            <a:spAutoFit/>
          </a:bodyPr>
          <a:lstStyle>
            <a:lvl1pPr eaLnBrk="0" hangingPunct="0">
              <a:lnSpc>
                <a:spcPct val="90000"/>
              </a:lnSpc>
              <a:spcBef>
                <a:spcPts val="1000"/>
              </a:spcBef>
              <a:buChar char="•"/>
              <a:defRPr sz="2800">
                <a:solidFill>
                  <a:schemeClr val="tx1"/>
                </a:solidFill>
                <a:latin typeface="方正兰亭黑_GBK" pitchFamily="2" charset="-122"/>
                <a:ea typeface="方正兰亭黑_GBK" pitchFamily="2" charset="-122"/>
                <a:sym typeface="Calibri" pitchFamily="34" charset="0"/>
              </a:defRPr>
            </a:lvl1pPr>
            <a:lvl2pPr marL="742950" indent="-285750" eaLnBrk="0" hangingPunct="0">
              <a:lnSpc>
                <a:spcPct val="90000"/>
              </a:lnSpc>
              <a:spcBef>
                <a:spcPts val="500"/>
              </a:spcBef>
              <a:buChar char="•"/>
              <a:defRPr sz="2400">
                <a:solidFill>
                  <a:schemeClr val="tx1"/>
                </a:solidFill>
                <a:latin typeface="方正兰亭黑_GBK" pitchFamily="2" charset="-122"/>
                <a:ea typeface="方正兰亭黑_GBK" pitchFamily="2" charset="-122"/>
                <a:sym typeface="Calibri" pitchFamily="34" charset="0"/>
              </a:defRPr>
            </a:lvl2pPr>
            <a:lvl3pPr marL="1143000" indent="-228600" eaLnBrk="0" hangingPunct="0">
              <a:lnSpc>
                <a:spcPct val="90000"/>
              </a:lnSpc>
              <a:spcBef>
                <a:spcPts val="500"/>
              </a:spcBef>
              <a:buChar char="•"/>
              <a:defRPr sz="2000">
                <a:solidFill>
                  <a:schemeClr val="tx1"/>
                </a:solidFill>
                <a:latin typeface="方正兰亭黑_GBK" pitchFamily="2" charset="-122"/>
                <a:ea typeface="方正兰亭黑_GBK" pitchFamily="2" charset="-122"/>
                <a:sym typeface="Calibri" pitchFamily="34" charset="0"/>
              </a:defRPr>
            </a:lvl3pPr>
            <a:lvl4pPr marL="16002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4pPr>
            <a:lvl5pPr marL="2057400" indent="-228600" eaLnBrk="0" hangingPunct="0">
              <a:lnSpc>
                <a:spcPct val="90000"/>
              </a:lnSpc>
              <a:spcBef>
                <a:spcPts val="500"/>
              </a:spcBef>
              <a:buChar char="•"/>
              <a:defRPr>
                <a:solidFill>
                  <a:schemeClr val="tx1"/>
                </a:solidFill>
                <a:latin typeface="方正兰亭黑_GBK" pitchFamily="2" charset="-122"/>
                <a:ea typeface="方正兰亭黑_GBK"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itchFamily="2" charset="-122"/>
                <a:ea typeface="方正兰亭黑_GBK" pitchFamily="2" charset="-122"/>
                <a:sym typeface="Calibri" pitchFamily="34" charset="0"/>
              </a:defRPr>
            </a:lvl9pPr>
          </a:lstStyle>
          <a:p>
            <a:pPr algn="just" fontAlgn="base">
              <a:lnSpc>
                <a:spcPct val="150000"/>
              </a:lnSpc>
              <a:spcBef>
                <a:spcPct val="0"/>
              </a:spcBef>
              <a:spcAft>
                <a:spcPct val="0"/>
              </a:spcAft>
              <a:buNone/>
            </a:pPr>
            <a:r>
              <a:rPr lang="en-US" altLang="zh-CN" sz="3200" dirty="0">
                <a:solidFill>
                  <a:schemeClr val="bg1"/>
                </a:solidFill>
                <a:latin typeface="微软雅黑" pitchFamily="34" charset="-122"/>
                <a:ea typeface="微软雅黑" pitchFamily="34" charset="-122"/>
                <a:cs typeface="方正兰亭纤黑简体"/>
              </a:rPr>
              <a:t>2006</a:t>
            </a:r>
            <a:r>
              <a:rPr lang="zh-CN" altLang="en-US" sz="3200" dirty="0">
                <a:solidFill>
                  <a:schemeClr val="bg1"/>
                </a:solidFill>
                <a:latin typeface="微软雅黑" pitchFamily="34" charset="-122"/>
                <a:ea typeface="微软雅黑" pitchFamily="34" charset="-122"/>
                <a:cs typeface="方正兰亭纤黑简体"/>
              </a:rPr>
              <a:t>年，时任</a:t>
            </a:r>
            <a:r>
              <a:rPr lang="en-US" altLang="zh-CN" sz="3200" dirty="0">
                <a:solidFill>
                  <a:schemeClr val="bg1"/>
                </a:solidFill>
                <a:latin typeface="微软雅黑" pitchFamily="34" charset="-122"/>
                <a:ea typeface="微软雅黑" pitchFamily="34" charset="-122"/>
                <a:cs typeface="方正兰亭纤黑简体"/>
              </a:rPr>
              <a:t>Google</a:t>
            </a:r>
            <a:r>
              <a:rPr lang="zh-CN" altLang="en-US" sz="3200" dirty="0">
                <a:solidFill>
                  <a:schemeClr val="bg1"/>
                </a:solidFill>
                <a:latin typeface="微软雅黑" pitchFamily="34" charset="-122"/>
                <a:ea typeface="微软雅黑" pitchFamily="34" charset="-122"/>
                <a:cs typeface="方正兰亭纤黑简体"/>
              </a:rPr>
              <a:t>首席执行官，在搜索引擎大会首次提出“云计算”的概念。</a:t>
            </a:r>
          </a:p>
        </p:txBody>
      </p:sp>
      <p:sp>
        <p:nvSpPr>
          <p:cNvPr id="29" name="矩形 28"/>
          <p:cNvSpPr/>
          <p:nvPr/>
        </p:nvSpPr>
        <p:spPr>
          <a:xfrm>
            <a:off x="457523" y="3789465"/>
            <a:ext cx="8687590" cy="2308324"/>
          </a:xfrm>
          <a:prstGeom prst="rect">
            <a:avLst/>
          </a:prstGeom>
        </p:spPr>
        <p:txBody>
          <a:bodyPr wrap="square">
            <a:spAutoFit/>
          </a:bodyPr>
          <a:lstStyle/>
          <a:p>
            <a:pPr indent="457200" algn="just">
              <a:lnSpc>
                <a:spcPct val="150000"/>
              </a:lnSpc>
            </a:pPr>
            <a:r>
              <a:rPr lang="zh-CN" altLang="en-US" sz="2400" b="1" dirty="0">
                <a:solidFill>
                  <a:srgbClr val="FF0000"/>
                </a:solidFill>
                <a:latin typeface="微软雅黑" pitchFamily="34" charset="-122"/>
                <a:ea typeface="微软雅黑" pitchFamily="34" charset="-122"/>
                <a:sym typeface="Calibri" pitchFamily="34" charset="0"/>
              </a:rPr>
              <a:t>云计算</a:t>
            </a:r>
            <a:r>
              <a:rPr lang="zh-CN" altLang="en-US" sz="2400" b="1" dirty="0">
                <a:latin typeface="微软雅黑" pitchFamily="34" charset="-122"/>
                <a:ea typeface="微软雅黑" pitchFamily="34" charset="-122"/>
                <a:sym typeface="Calibri" pitchFamily="34" charset="0"/>
              </a:rPr>
              <a:t>是一种无处不在、便携且按需对一个共享的可配置计算资源（包括网络、服务器、存储、应用和服务）进行网络访问的模式，它能够通过最少量的管理以及与服务提供商的互动实现计算资源的迅速供给和释放。</a:t>
            </a:r>
            <a:endParaRPr lang="en-US" altLang="zh-CN" sz="2400" b="1" dirty="0">
              <a:latin typeface="微软雅黑" pitchFamily="34" charset="-122"/>
              <a:ea typeface="微软雅黑" pitchFamily="34" charset="-122"/>
              <a:sym typeface="Calibri" pitchFamily="34" charset="0"/>
            </a:endParaRPr>
          </a:p>
        </p:txBody>
      </p:sp>
      <p:sp>
        <p:nvSpPr>
          <p:cNvPr id="30" name="Rectangle 60"/>
          <p:cNvSpPr>
            <a:spLocks noChangeArrowheads="1"/>
          </p:cNvSpPr>
          <p:nvPr/>
        </p:nvSpPr>
        <p:spPr bwMode="auto">
          <a:xfrm>
            <a:off x="9412373" y="4022822"/>
            <a:ext cx="2409917" cy="1384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98" tIns="45648" rIns="91298" bIns="45648">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2800" b="1" dirty="0">
                <a:solidFill>
                  <a:schemeClr val="bg1"/>
                </a:solidFill>
                <a:latin typeface="微软雅黑" pitchFamily="34" charset="-122"/>
                <a:ea typeface="微软雅黑" pitchFamily="34" charset="-122"/>
                <a:sym typeface="Calibri" pitchFamily="34" charset="0"/>
              </a:rPr>
              <a:t>美国国家标准与技术研究院（</a:t>
            </a:r>
            <a:r>
              <a:rPr lang="en-US" altLang="zh-CN" sz="2800" b="1" dirty="0">
                <a:solidFill>
                  <a:schemeClr val="bg1"/>
                </a:solidFill>
                <a:latin typeface="微软雅黑" pitchFamily="34" charset="-122"/>
                <a:ea typeface="微软雅黑" pitchFamily="34" charset="-122"/>
                <a:sym typeface="Calibri" pitchFamily="34" charset="0"/>
              </a:rPr>
              <a:t>NIST</a:t>
            </a:r>
            <a:r>
              <a:rPr lang="zh-CN" altLang="en-US" sz="2800" b="1" dirty="0">
                <a:solidFill>
                  <a:schemeClr val="bg1"/>
                </a:solidFill>
                <a:latin typeface="微软雅黑" pitchFamily="34" charset="-122"/>
                <a:ea typeface="微软雅黑" pitchFamily="34" charset="-122"/>
                <a:sym typeface="Calibri" pitchFamily="34" charset="0"/>
              </a:rPr>
              <a:t>）</a:t>
            </a:r>
            <a:endParaRPr lang="en-US" altLang="zh-CN" sz="2800" b="1" dirty="0">
              <a:solidFill>
                <a:schemeClr val="bg1"/>
              </a:solidFill>
              <a:latin typeface="微软雅黑" pitchFamily="34" charset="-122"/>
              <a:ea typeface="微软雅黑" pitchFamily="34" charset="-122"/>
              <a:sym typeface="Calibri" pitchFamily="34" charset="0"/>
            </a:endParaRPr>
          </a:p>
        </p:txBody>
      </p:sp>
    </p:spTree>
    <p:custDataLst>
      <p:tags r:id="rId1"/>
    </p:custDataLst>
    <p:extLst>
      <p:ext uri="{BB962C8B-B14F-4D97-AF65-F5344CB8AC3E}">
        <p14:creationId xmlns:p14="http://schemas.microsoft.com/office/powerpoint/2010/main" val="283543228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right)">
                                      <p:cBhvr>
                                        <p:cTn id="15" dur="500"/>
                                        <p:tgtEl>
                                          <p:spTgt spid="21"/>
                                        </p:tgtEl>
                                      </p:cBhvr>
                                    </p:animEffect>
                                  </p:childTnLst>
                                </p:cTn>
                              </p:par>
                            </p:childTnLst>
                          </p:cTn>
                        </p:par>
                        <p:par>
                          <p:cTn id="16" fill="hold">
                            <p:stCondLst>
                              <p:cond delay="500"/>
                            </p:stCondLst>
                            <p:childTnLst>
                              <p:par>
                                <p:cTn id="17" presetID="22" presetClass="entr" presetSubtype="2"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par>
                          <p:cTn id="20" fill="hold">
                            <p:stCondLst>
                              <p:cond delay="1000"/>
                            </p:stCondLst>
                            <p:childTnLst>
                              <p:par>
                                <p:cTn id="21" presetID="2" presetClass="entr" presetSubtype="2"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2" presetClass="entr" presetSubtype="8"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animBg="1"/>
      <p:bldP spid="26" grpId="0" animBg="1"/>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2.2</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云计算的整体架构</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12" name="图片 11"/>
          <p:cNvPicPr>
            <a:picLocks noChangeAspect="1"/>
          </p:cNvPicPr>
          <p:nvPr/>
        </p:nvPicPr>
        <p:blipFill>
          <a:blip r:embed="rId6"/>
          <a:stretch>
            <a:fillRect/>
          </a:stretch>
        </p:blipFill>
        <p:spPr>
          <a:xfrm>
            <a:off x="552825" y="816066"/>
            <a:ext cx="10897702" cy="5253355"/>
          </a:xfrm>
          <a:prstGeom prst="rect">
            <a:avLst/>
          </a:prstGeom>
        </p:spPr>
      </p:pic>
    </p:spTree>
    <p:custDataLst>
      <p:tags r:id="rId1"/>
    </p:custDataLst>
    <p:extLst>
      <p:ext uri="{BB962C8B-B14F-4D97-AF65-F5344CB8AC3E}">
        <p14:creationId xmlns:p14="http://schemas.microsoft.com/office/powerpoint/2010/main" val="6060332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2.3</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云计算分层架构</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33" name="Rectangle 3"/>
          <p:cNvSpPr txBox="1"/>
          <p:nvPr/>
        </p:nvSpPr>
        <p:spPr>
          <a:xfrm>
            <a:off x="1646493" y="2716097"/>
            <a:ext cx="6087347" cy="3342438"/>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eaLnBrk="1" hangingPunct="1">
              <a:spcBef>
                <a:spcPts val="900"/>
              </a:spcBef>
              <a:spcAft>
                <a:spcPts val="0"/>
              </a:spcAft>
              <a:buFont typeface="Wingdings" panose="05000000000000000000" pitchFamily="2" charset="2"/>
              <a:buChar char="Ø"/>
            </a:pPr>
            <a:r>
              <a:rPr lang="zh-CN" altLang="en-US" sz="2800" b="1" dirty="0">
                <a:solidFill>
                  <a:srgbClr val="000000"/>
                </a:solidFill>
                <a:latin typeface="Arial"/>
                <a:ea typeface="SimHei"/>
              </a:rPr>
              <a:t>软件即服务（</a:t>
            </a:r>
            <a:r>
              <a:rPr lang="en-US" altLang="zh-CN" sz="2800" b="1" dirty="0">
                <a:solidFill>
                  <a:srgbClr val="000000"/>
                </a:solidFill>
                <a:latin typeface="Arial"/>
                <a:ea typeface="SimHei"/>
              </a:rPr>
              <a:t>SaaS</a:t>
            </a:r>
            <a:r>
              <a:rPr lang="zh-CN" altLang="en-US" sz="2800" b="1" dirty="0">
                <a:solidFill>
                  <a:srgbClr val="000000"/>
                </a:solidFill>
                <a:latin typeface="Arial"/>
                <a:ea typeface="SimHei"/>
              </a:rPr>
              <a:t>）</a:t>
            </a:r>
            <a:endParaRPr lang="en-US" altLang="zh-CN" sz="2800" b="1" dirty="0">
              <a:solidFill>
                <a:srgbClr val="000000"/>
              </a:solidFill>
              <a:latin typeface="Arial"/>
              <a:ea typeface="SimHei"/>
            </a:endParaRPr>
          </a:p>
          <a:p>
            <a:pPr eaLnBrk="1" hangingPunct="1">
              <a:spcBef>
                <a:spcPct val="0"/>
              </a:spcBef>
              <a:spcAft>
                <a:spcPts val="0"/>
              </a:spcAft>
              <a:buFontTx/>
              <a:buNone/>
            </a:pPr>
            <a:r>
              <a:rPr lang="en-US" altLang="zh-CN" sz="2800" dirty="0">
                <a:solidFill>
                  <a:srgbClr val="000000"/>
                </a:solidFill>
                <a:latin typeface="Arial"/>
                <a:ea typeface="SimHei"/>
              </a:rPr>
              <a:t>    Software as a Service</a:t>
            </a:r>
          </a:p>
          <a:p>
            <a:pPr eaLnBrk="1" hangingPunct="1">
              <a:spcBef>
                <a:spcPts val="1500"/>
              </a:spcBef>
              <a:buFont typeface="Wingdings" panose="05000000000000000000" pitchFamily="2" charset="2"/>
              <a:buChar char="Ø"/>
            </a:pPr>
            <a:r>
              <a:rPr lang="zh-CN" altLang="en-US" sz="2800" b="1" dirty="0">
                <a:solidFill>
                  <a:srgbClr val="000000"/>
                </a:solidFill>
                <a:latin typeface="Arial"/>
                <a:ea typeface="SimHei"/>
              </a:rPr>
              <a:t>平台即服务（</a:t>
            </a:r>
            <a:r>
              <a:rPr lang="en-US" altLang="zh-CN" sz="2800" b="1" dirty="0">
                <a:solidFill>
                  <a:srgbClr val="000000"/>
                </a:solidFill>
                <a:latin typeface="Arial"/>
                <a:ea typeface="SimHei"/>
              </a:rPr>
              <a:t>PaaS</a:t>
            </a:r>
            <a:r>
              <a:rPr lang="zh-CN" altLang="en-US" sz="2800" b="1" dirty="0">
                <a:solidFill>
                  <a:srgbClr val="000000"/>
                </a:solidFill>
                <a:latin typeface="Arial"/>
                <a:ea typeface="SimHei"/>
              </a:rPr>
              <a:t>）</a:t>
            </a:r>
            <a:br>
              <a:rPr lang="zh-CN" altLang="en-US" sz="2800" b="1" dirty="0">
                <a:solidFill>
                  <a:srgbClr val="000000"/>
                </a:solidFill>
                <a:latin typeface="Arial"/>
                <a:ea typeface="SimHei"/>
              </a:rPr>
            </a:br>
            <a:r>
              <a:rPr lang="en-US" altLang="zh-CN" sz="2800" dirty="0">
                <a:solidFill>
                  <a:srgbClr val="000000"/>
                </a:solidFill>
                <a:latin typeface="Arial"/>
                <a:ea typeface="SimHei"/>
              </a:rPr>
              <a:t>Platform as a Service</a:t>
            </a:r>
          </a:p>
          <a:p>
            <a:pPr eaLnBrk="1" hangingPunct="1">
              <a:spcBef>
                <a:spcPts val="1500"/>
              </a:spcBef>
              <a:buFont typeface="Wingdings" panose="05000000000000000000" pitchFamily="2" charset="2"/>
              <a:buChar char="Ø"/>
            </a:pPr>
            <a:r>
              <a:rPr lang="zh-CN" altLang="en-US" sz="2800" b="1" dirty="0">
                <a:solidFill>
                  <a:srgbClr val="000000"/>
                </a:solidFill>
                <a:latin typeface="Arial"/>
                <a:ea typeface="SimHei"/>
              </a:rPr>
              <a:t>基础设施</a:t>
            </a:r>
            <a:r>
              <a:rPr lang="zh-CN" altLang="en-US" sz="2800" b="1" dirty="0">
                <a:solidFill>
                  <a:srgbClr val="000000"/>
                </a:solidFill>
                <a:latin typeface="Arial"/>
                <a:ea typeface="SimHei"/>
                <a:sym typeface="+mn-ea"/>
              </a:rPr>
              <a:t>即</a:t>
            </a:r>
            <a:r>
              <a:rPr lang="zh-CN" altLang="en-US" sz="2800" b="1" dirty="0">
                <a:solidFill>
                  <a:srgbClr val="000000"/>
                </a:solidFill>
                <a:latin typeface="Arial"/>
                <a:ea typeface="SimHei"/>
              </a:rPr>
              <a:t>服务（</a:t>
            </a:r>
            <a:r>
              <a:rPr lang="en-US" altLang="zh-CN" sz="2800" b="1" dirty="0">
                <a:solidFill>
                  <a:srgbClr val="000000"/>
                </a:solidFill>
                <a:latin typeface="Arial"/>
                <a:ea typeface="SimHei"/>
              </a:rPr>
              <a:t>IaaS</a:t>
            </a:r>
            <a:r>
              <a:rPr lang="zh-CN" altLang="en-US" sz="2800" b="1" dirty="0">
                <a:solidFill>
                  <a:srgbClr val="000000"/>
                </a:solidFill>
                <a:latin typeface="Arial"/>
                <a:ea typeface="SimHei"/>
              </a:rPr>
              <a:t>）</a:t>
            </a:r>
            <a:r>
              <a:rPr lang="en-US" altLang="zh-CN" sz="2800" dirty="0">
                <a:solidFill>
                  <a:srgbClr val="000000"/>
                </a:solidFill>
                <a:latin typeface="Arial"/>
                <a:ea typeface="SimHei"/>
              </a:rPr>
              <a:t>Infrastructure as a Service</a:t>
            </a:r>
          </a:p>
        </p:txBody>
      </p:sp>
      <p:sp>
        <p:nvSpPr>
          <p:cNvPr id="34" name="文本框 33"/>
          <p:cNvSpPr txBox="1"/>
          <p:nvPr/>
        </p:nvSpPr>
        <p:spPr>
          <a:xfrm>
            <a:off x="1465242" y="1179263"/>
            <a:ext cx="9650777" cy="1077218"/>
          </a:xfrm>
          <a:prstGeom prst="rect">
            <a:avLst/>
          </a:prstGeom>
          <a:noFill/>
        </p:spPr>
        <p:txBody>
          <a:bodyPr wrap="square" rtlCol="0" anchor="t">
            <a:spAutoFit/>
          </a:bodyPr>
          <a:lstStyle/>
          <a:p>
            <a:r>
              <a:rPr lang="zh-CN" altLang="en-US" sz="3200" dirty="0">
                <a:solidFill>
                  <a:srgbClr val="FF0000"/>
                </a:solidFill>
                <a:latin typeface="Arial"/>
                <a:ea typeface="SimHei"/>
              </a:rPr>
              <a:t>云架构划分为基础设施层、平台层和软件服务层三个层次的。对应名称为IaaS，PaaS和SaaS</a:t>
            </a:r>
          </a:p>
        </p:txBody>
      </p:sp>
    </p:spTree>
    <p:custDataLst>
      <p:tags r:id="rId1"/>
    </p:custDataLst>
    <p:extLst>
      <p:ext uri="{BB962C8B-B14F-4D97-AF65-F5344CB8AC3E}">
        <p14:creationId xmlns:p14="http://schemas.microsoft.com/office/powerpoint/2010/main" val="1909944081"/>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2.3</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云计算分层架构</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-SaaS</a:t>
            </a:r>
            <a:endParaRPr lang="zh-CN" altLang="en-US"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4" name="Rectangle 3"/>
          <p:cNvSpPr txBox="1"/>
          <p:nvPr/>
        </p:nvSpPr>
        <p:spPr>
          <a:xfrm>
            <a:off x="2154192" y="950489"/>
            <a:ext cx="7468235" cy="418465"/>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eaLnBrk="1" hangingPunct="1">
              <a:spcBef>
                <a:spcPts val="900"/>
              </a:spcBef>
              <a:buFont typeface="Wingdings" panose="05000000000000000000" pitchFamily="2" charset="2"/>
              <a:buChar char="Ø"/>
            </a:pPr>
            <a:r>
              <a:rPr lang="zh-CN" altLang="en-US" sz="2200" b="1" dirty="0">
                <a:solidFill>
                  <a:srgbClr val="000000"/>
                </a:solidFill>
                <a:latin typeface="Arial"/>
                <a:ea typeface="SimHei"/>
              </a:rPr>
              <a:t>软件</a:t>
            </a:r>
            <a:r>
              <a:rPr lang="zh-CN" altLang="en-US" sz="2200" b="1" dirty="0">
                <a:solidFill>
                  <a:srgbClr val="000000"/>
                </a:solidFill>
                <a:latin typeface="Arial"/>
                <a:ea typeface="SimHei"/>
                <a:sym typeface="+mn-ea"/>
              </a:rPr>
              <a:t>即</a:t>
            </a:r>
            <a:r>
              <a:rPr lang="zh-CN" altLang="en-US" sz="2200" b="1" dirty="0">
                <a:solidFill>
                  <a:srgbClr val="000000"/>
                </a:solidFill>
                <a:latin typeface="Arial"/>
                <a:ea typeface="SimHei"/>
              </a:rPr>
              <a:t>服务（</a:t>
            </a:r>
            <a:r>
              <a:rPr lang="en-US" altLang="zh-CN" sz="2200" b="1" dirty="0">
                <a:solidFill>
                  <a:srgbClr val="000000"/>
                </a:solidFill>
                <a:latin typeface="Arial"/>
                <a:ea typeface="SimHei"/>
              </a:rPr>
              <a:t>SaaS</a:t>
            </a:r>
            <a:r>
              <a:rPr lang="zh-CN" altLang="en-US" sz="2200" b="1" dirty="0">
                <a:solidFill>
                  <a:srgbClr val="000000"/>
                </a:solidFill>
                <a:latin typeface="Arial"/>
                <a:ea typeface="SimHei"/>
              </a:rPr>
              <a:t>）</a:t>
            </a:r>
            <a:endParaRPr lang="en-US" altLang="zh-CN" sz="2200" dirty="0">
              <a:solidFill>
                <a:srgbClr val="000000"/>
              </a:solidFill>
              <a:latin typeface="Arial"/>
              <a:ea typeface="SimHei"/>
            </a:endParaRPr>
          </a:p>
        </p:txBody>
      </p:sp>
      <p:sp>
        <p:nvSpPr>
          <p:cNvPr id="15" name="文本框 14"/>
          <p:cNvSpPr txBox="1"/>
          <p:nvPr/>
        </p:nvSpPr>
        <p:spPr>
          <a:xfrm>
            <a:off x="2154192" y="1638864"/>
            <a:ext cx="8230780" cy="4419671"/>
          </a:xfrm>
          <a:prstGeom prst="rect">
            <a:avLst/>
          </a:prstGeom>
          <a:noFill/>
        </p:spPr>
        <p:txBody>
          <a:bodyPr wrap="square" rtlCol="0" anchor="t">
            <a:spAutoFit/>
          </a:bodyPr>
          <a:lstStyle/>
          <a:p>
            <a:pPr marL="342900" indent="-342900" algn="just">
              <a:lnSpc>
                <a:spcPct val="110000"/>
              </a:lnSpc>
              <a:spcBef>
                <a:spcPts val="600"/>
              </a:spcBef>
              <a:buFont typeface="Wingdings" panose="05000000000000000000" charset="0"/>
              <a:buChar char=""/>
            </a:pPr>
            <a:r>
              <a:rPr lang="en-US" altLang="zh-CN" sz="2200" dirty="0">
                <a:solidFill>
                  <a:srgbClr val="000000"/>
                </a:solidFill>
                <a:latin typeface="Arial"/>
                <a:ea typeface="SimHei"/>
              </a:rPr>
              <a:t>SaaS</a:t>
            </a:r>
            <a:r>
              <a:rPr lang="zh-CN" altLang="en-US" sz="2200" dirty="0">
                <a:solidFill>
                  <a:srgbClr val="000000"/>
                </a:solidFill>
                <a:latin typeface="Arial"/>
                <a:ea typeface="SimHei"/>
              </a:rPr>
              <a:t>服务提供商将应用软件统一部署在自己的服务器上，用户根据需求通过互联网向厂商订购应用软件服务，服务提供商根据客户所定软件的数量、时间的长短等因素收费，并且通过浏览器向客户提供软件的模式。</a:t>
            </a:r>
          </a:p>
          <a:p>
            <a:pPr marL="342900" indent="-342900" algn="just">
              <a:lnSpc>
                <a:spcPct val="110000"/>
              </a:lnSpc>
              <a:spcBef>
                <a:spcPts val="600"/>
              </a:spcBef>
              <a:buFont typeface="Wingdings" panose="05000000000000000000" charset="0"/>
              <a:buChar char=""/>
            </a:pPr>
            <a:r>
              <a:rPr lang="zh-CN" altLang="en-US" sz="2200" dirty="0">
                <a:solidFill>
                  <a:srgbClr val="000000"/>
                </a:solidFill>
                <a:latin typeface="Arial"/>
                <a:ea typeface="SimHei"/>
              </a:rPr>
              <a:t>这种模式下，客户不再像传统模式那样花费大量资金在硬件、软件、维护人员，只需要支出一定的租赁服务费用，通过互联网就可以享受到相应的硬件、软件和维护服务，这是网络应用最具效益的营运模式。</a:t>
            </a:r>
            <a:endParaRPr lang="en-US" altLang="zh-CN" sz="2200" dirty="0">
              <a:solidFill>
                <a:srgbClr val="000000"/>
              </a:solidFill>
              <a:latin typeface="Arial"/>
              <a:ea typeface="SimHei"/>
            </a:endParaRPr>
          </a:p>
          <a:p>
            <a:pPr marL="342900" indent="-342900" algn="just">
              <a:lnSpc>
                <a:spcPct val="110000"/>
              </a:lnSpc>
              <a:spcBef>
                <a:spcPts val="600"/>
              </a:spcBef>
              <a:buFont typeface="Wingdings" panose="05000000000000000000" charset="0"/>
              <a:buChar char=""/>
            </a:pPr>
            <a:r>
              <a:rPr lang="zh-CN" altLang="en-US" sz="2200" dirty="0">
                <a:solidFill>
                  <a:srgbClr val="000000"/>
                </a:solidFill>
                <a:latin typeface="Arial"/>
                <a:ea typeface="SimHei"/>
              </a:rPr>
              <a:t>目前，</a:t>
            </a:r>
            <a:r>
              <a:rPr lang="en-US" altLang="zh-CN" sz="2200" dirty="0">
                <a:solidFill>
                  <a:srgbClr val="000000"/>
                </a:solidFill>
                <a:latin typeface="Arial"/>
                <a:ea typeface="SimHei"/>
              </a:rPr>
              <a:t>Salesforce.com</a:t>
            </a:r>
            <a:r>
              <a:rPr lang="zh-CN" altLang="en-US" sz="2200" dirty="0">
                <a:solidFill>
                  <a:srgbClr val="000000"/>
                </a:solidFill>
                <a:latin typeface="Arial"/>
                <a:ea typeface="SimHei"/>
              </a:rPr>
              <a:t>是提供这类服务最有名的公司，</a:t>
            </a:r>
            <a:r>
              <a:rPr lang="en-US" altLang="zh-CN" sz="2200" dirty="0">
                <a:solidFill>
                  <a:srgbClr val="000000"/>
                </a:solidFill>
                <a:latin typeface="Arial"/>
                <a:ea typeface="SimHei"/>
              </a:rPr>
              <a:t>Google Doc, Google Apps</a:t>
            </a:r>
            <a:r>
              <a:rPr lang="zh-CN" altLang="en-US" sz="2200" dirty="0">
                <a:solidFill>
                  <a:srgbClr val="000000"/>
                </a:solidFill>
                <a:latin typeface="Arial"/>
                <a:ea typeface="SimHei"/>
              </a:rPr>
              <a:t>和</a:t>
            </a:r>
            <a:r>
              <a:rPr lang="en-US" altLang="zh-CN" sz="2200" dirty="0" err="1">
                <a:solidFill>
                  <a:srgbClr val="000000"/>
                </a:solidFill>
                <a:latin typeface="Arial"/>
                <a:ea typeface="SimHei"/>
              </a:rPr>
              <a:t>Zoho</a:t>
            </a:r>
            <a:r>
              <a:rPr lang="en-US" altLang="zh-CN" sz="2200" dirty="0">
                <a:solidFill>
                  <a:srgbClr val="000000"/>
                </a:solidFill>
                <a:latin typeface="Arial"/>
                <a:ea typeface="SimHei"/>
              </a:rPr>
              <a:t> Office</a:t>
            </a:r>
            <a:r>
              <a:rPr lang="zh-CN" altLang="en-US" sz="2200" dirty="0">
                <a:solidFill>
                  <a:srgbClr val="000000"/>
                </a:solidFill>
                <a:latin typeface="Arial"/>
                <a:ea typeface="SimHei"/>
              </a:rPr>
              <a:t>也属于这类服务。</a:t>
            </a:r>
          </a:p>
          <a:p>
            <a:pPr marL="342900" indent="-342900" algn="just">
              <a:lnSpc>
                <a:spcPct val="110000"/>
              </a:lnSpc>
              <a:spcBef>
                <a:spcPts val="600"/>
              </a:spcBef>
              <a:buFont typeface="Wingdings" panose="05000000000000000000" charset="0"/>
              <a:buChar char=""/>
            </a:pPr>
            <a:endParaRPr lang="zh-CN" altLang="en-US" sz="2200" dirty="0">
              <a:solidFill>
                <a:srgbClr val="000000"/>
              </a:solidFill>
              <a:latin typeface="Arial"/>
              <a:ea typeface="SimHei"/>
            </a:endParaRPr>
          </a:p>
        </p:txBody>
      </p:sp>
    </p:spTree>
    <p:custDataLst>
      <p:tags r:id="rId1"/>
    </p:custDataLst>
    <p:extLst>
      <p:ext uri="{BB962C8B-B14F-4D97-AF65-F5344CB8AC3E}">
        <p14:creationId xmlns:p14="http://schemas.microsoft.com/office/powerpoint/2010/main" val="186396403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2.3</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云计算分层架构</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-IaaS</a:t>
            </a:r>
            <a:endParaRPr lang="zh-CN" altLang="en-US"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4" name="Rectangle 3"/>
          <p:cNvSpPr txBox="1"/>
          <p:nvPr/>
        </p:nvSpPr>
        <p:spPr>
          <a:xfrm>
            <a:off x="2381431" y="988327"/>
            <a:ext cx="7468235" cy="418465"/>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eaLnBrk="1" hangingPunct="1">
              <a:spcBef>
                <a:spcPts val="900"/>
              </a:spcBef>
              <a:buFont typeface="Wingdings" panose="05000000000000000000" pitchFamily="2" charset="2"/>
              <a:buChar char="Ø"/>
            </a:pPr>
            <a:r>
              <a:rPr lang="zh-CN" altLang="en-US" sz="2200" b="1" dirty="0">
                <a:solidFill>
                  <a:srgbClr val="000000"/>
                </a:solidFill>
                <a:latin typeface="Arial"/>
                <a:ea typeface="SimHei"/>
              </a:rPr>
              <a:t>基础设施</a:t>
            </a:r>
            <a:r>
              <a:rPr lang="zh-CN" altLang="en-US" sz="2200" b="1" dirty="0">
                <a:solidFill>
                  <a:srgbClr val="000000"/>
                </a:solidFill>
                <a:latin typeface="Arial"/>
                <a:ea typeface="SimHei"/>
                <a:sym typeface="+mn-ea"/>
              </a:rPr>
              <a:t>即</a:t>
            </a:r>
            <a:r>
              <a:rPr lang="zh-CN" altLang="en-US" sz="2200" b="1" dirty="0">
                <a:solidFill>
                  <a:srgbClr val="000000"/>
                </a:solidFill>
                <a:latin typeface="Arial"/>
                <a:ea typeface="SimHei"/>
              </a:rPr>
              <a:t>服务（</a:t>
            </a:r>
            <a:r>
              <a:rPr lang="en-US" altLang="zh-CN" sz="2200" b="1" dirty="0">
                <a:solidFill>
                  <a:srgbClr val="000000"/>
                </a:solidFill>
                <a:latin typeface="Arial"/>
                <a:ea typeface="SimHei"/>
              </a:rPr>
              <a:t>IaaS</a:t>
            </a:r>
            <a:r>
              <a:rPr lang="zh-CN" altLang="en-US" sz="2200" b="1" dirty="0">
                <a:solidFill>
                  <a:srgbClr val="000000"/>
                </a:solidFill>
                <a:latin typeface="Arial"/>
                <a:ea typeface="SimHei"/>
              </a:rPr>
              <a:t>）</a:t>
            </a:r>
            <a:endParaRPr lang="en-US" altLang="zh-CN" sz="2200" dirty="0">
              <a:solidFill>
                <a:srgbClr val="000000"/>
              </a:solidFill>
              <a:latin typeface="Arial"/>
              <a:ea typeface="SimHei"/>
            </a:endParaRPr>
          </a:p>
        </p:txBody>
      </p:sp>
      <p:sp>
        <p:nvSpPr>
          <p:cNvPr id="15" name="文本框 14"/>
          <p:cNvSpPr txBox="1"/>
          <p:nvPr/>
        </p:nvSpPr>
        <p:spPr>
          <a:xfrm>
            <a:off x="2448106" y="1531887"/>
            <a:ext cx="7726680" cy="3931285"/>
          </a:xfrm>
          <a:prstGeom prst="rect">
            <a:avLst/>
          </a:prstGeom>
          <a:noFill/>
        </p:spPr>
        <p:txBody>
          <a:bodyPr wrap="square" rtlCol="0" anchor="t">
            <a:spAutoFit/>
          </a:bodyPr>
          <a:lstStyle/>
          <a:p>
            <a:pPr marL="342900" indent="-342900">
              <a:lnSpc>
                <a:spcPct val="110000"/>
              </a:lnSpc>
              <a:spcBef>
                <a:spcPts val="600"/>
              </a:spcBef>
              <a:buFont typeface="Wingdings" panose="05000000000000000000" charset="0"/>
              <a:buChar char=""/>
            </a:pPr>
            <a:r>
              <a:rPr lang="zh-CN" altLang="en-US" sz="2200" dirty="0">
                <a:solidFill>
                  <a:srgbClr val="000000"/>
                </a:solidFill>
                <a:latin typeface="Arial"/>
                <a:ea typeface="SimHei"/>
              </a:rPr>
              <a:t>基础设施包括计算机服务器、通信设备、存储设备等</a:t>
            </a:r>
          </a:p>
          <a:p>
            <a:pPr marL="342900" indent="-342900">
              <a:lnSpc>
                <a:spcPct val="110000"/>
              </a:lnSpc>
              <a:spcBef>
                <a:spcPts val="600"/>
              </a:spcBef>
              <a:buFont typeface="Wingdings" panose="05000000000000000000" charset="0"/>
              <a:buChar char=""/>
            </a:pPr>
            <a:r>
              <a:rPr lang="zh-CN" altLang="en-US" sz="2200" dirty="0">
                <a:solidFill>
                  <a:srgbClr val="000000"/>
                </a:solidFill>
                <a:latin typeface="Arial"/>
                <a:ea typeface="SimHei"/>
                <a:sym typeface="+mn-ea"/>
              </a:rPr>
              <a:t>IaaS层</a:t>
            </a:r>
            <a:r>
              <a:rPr lang="zh-CN" altLang="en-US" sz="2200" dirty="0">
                <a:solidFill>
                  <a:srgbClr val="000000"/>
                </a:solidFill>
                <a:latin typeface="Arial"/>
                <a:ea typeface="SimHei"/>
              </a:rPr>
              <a:t>能够按需向用户提供的计算能力、存储能力或网络能力等IT基础设施类服务</a:t>
            </a:r>
          </a:p>
          <a:p>
            <a:pPr marL="342900" indent="-342900">
              <a:lnSpc>
                <a:spcPct val="110000"/>
              </a:lnSpc>
              <a:spcBef>
                <a:spcPts val="600"/>
              </a:spcBef>
              <a:buFont typeface="Wingdings" panose="05000000000000000000" charset="0"/>
              <a:buChar char=""/>
            </a:pPr>
            <a:r>
              <a:rPr lang="zh-CN" altLang="en-US" sz="2200" dirty="0">
                <a:solidFill>
                  <a:srgbClr val="000000"/>
                </a:solidFill>
                <a:latin typeface="Arial"/>
                <a:ea typeface="SimHei"/>
              </a:rPr>
              <a:t>IaaS的核心在于虚拟化技术，将计算设备</a:t>
            </a:r>
            <a:r>
              <a:rPr lang="en-US" altLang="zh-CN" sz="2200" dirty="0">
                <a:solidFill>
                  <a:srgbClr val="000000"/>
                </a:solidFill>
                <a:latin typeface="Arial"/>
                <a:ea typeface="SimHei"/>
              </a:rPr>
              <a:t>(CPU</a:t>
            </a:r>
            <a:r>
              <a:rPr lang="zh-CN" altLang="en-US" sz="2200" dirty="0">
                <a:solidFill>
                  <a:srgbClr val="000000"/>
                </a:solidFill>
                <a:latin typeface="Arial"/>
                <a:ea typeface="SimHei"/>
              </a:rPr>
              <a:t>等</a:t>
            </a:r>
            <a:r>
              <a:rPr lang="en-US" altLang="zh-CN" sz="2200" dirty="0">
                <a:solidFill>
                  <a:srgbClr val="000000"/>
                </a:solidFill>
                <a:latin typeface="Arial"/>
                <a:ea typeface="SimHei"/>
              </a:rPr>
              <a:t>) </a:t>
            </a:r>
            <a:r>
              <a:rPr lang="zh-CN" altLang="en-US" sz="2200" dirty="0">
                <a:solidFill>
                  <a:srgbClr val="000000"/>
                </a:solidFill>
                <a:latin typeface="Arial"/>
                <a:ea typeface="SimHei"/>
              </a:rPr>
              <a:t>统一虚拟化为资源池中的计算资源，将存储设备统一虚拟化为资源池中的存储资源，将网络设备统一虚拟化为虚拟资源池中的网络资源</a:t>
            </a:r>
          </a:p>
          <a:p>
            <a:pPr marL="342900" indent="-342900" eaLnBrk="0" hangingPunct="0">
              <a:spcBef>
                <a:spcPct val="20000"/>
              </a:spcBef>
              <a:buFont typeface="Wingdings" panose="05000000000000000000" charset="0"/>
              <a:buChar char=""/>
            </a:pPr>
            <a:r>
              <a:rPr lang="zh-CN" altLang="en-US" sz="2200" dirty="0">
                <a:solidFill>
                  <a:srgbClr val="000000"/>
                </a:solidFill>
                <a:latin typeface="Arial"/>
                <a:ea typeface="SimHei"/>
                <a:sym typeface="+mn-ea"/>
              </a:rPr>
              <a:t>客户不管理或控制的底层的云计算基础设施，但能控制操作系统、储存、部署的应用，也有可能选择网络组件（例如，防火墙，负载均衡器）</a:t>
            </a:r>
            <a:endParaRPr lang="zh-CN" altLang="en-US" sz="2200" dirty="0">
              <a:solidFill>
                <a:srgbClr val="000000"/>
              </a:solidFill>
              <a:latin typeface="Arial"/>
              <a:ea typeface="SimHei"/>
            </a:endParaRPr>
          </a:p>
        </p:txBody>
      </p:sp>
      <p:sp>
        <p:nvSpPr>
          <p:cNvPr id="8" name="矩形 7">
            <a:extLst>
              <a:ext uri="{FF2B5EF4-FFF2-40B4-BE49-F238E27FC236}">
                <a16:creationId xmlns:a16="http://schemas.microsoft.com/office/drawing/2014/main" id="{93696179-F12E-4D04-A929-1F449F2D6A00}"/>
              </a:ext>
            </a:extLst>
          </p:cNvPr>
          <p:cNvSpPr/>
          <p:nvPr/>
        </p:nvSpPr>
        <p:spPr>
          <a:xfrm>
            <a:off x="2337713" y="5684205"/>
            <a:ext cx="4942507" cy="401905"/>
          </a:xfrm>
          <a:prstGeom prst="rect">
            <a:avLst/>
          </a:prstGeom>
        </p:spPr>
        <p:txBody>
          <a:bodyPr wrap="none">
            <a:spAutoFit/>
          </a:bodyPr>
          <a:lstStyle/>
          <a:p>
            <a:pPr marL="342900" indent="-342900" algn="just">
              <a:lnSpc>
                <a:spcPct val="110000"/>
              </a:lnSpc>
              <a:buFont typeface="Wingdings" panose="05000000000000000000" charset="0"/>
              <a:buChar char=""/>
            </a:pPr>
            <a:r>
              <a:rPr lang="zh-CN" altLang="en-US" sz="2000" dirty="0">
                <a:solidFill>
                  <a:srgbClr val="000000"/>
                </a:solidFill>
                <a:latin typeface="Arial"/>
                <a:ea typeface="SimHei"/>
                <a:sym typeface="+mn-ea"/>
              </a:rPr>
              <a:t>亚马逊公司的</a:t>
            </a:r>
            <a:r>
              <a:rPr lang="en-US" altLang="zh-CN" sz="2000" dirty="0">
                <a:solidFill>
                  <a:srgbClr val="000000"/>
                </a:solidFill>
                <a:latin typeface="Arial"/>
                <a:ea typeface="SimHei"/>
                <a:sym typeface="+mn-ea"/>
              </a:rPr>
              <a:t>AWS</a:t>
            </a:r>
            <a:r>
              <a:rPr lang="zh-CN" altLang="en-US" sz="2000" dirty="0">
                <a:solidFill>
                  <a:srgbClr val="000000"/>
                </a:solidFill>
                <a:latin typeface="Arial"/>
                <a:ea typeface="SimHei"/>
                <a:sym typeface="+mn-ea"/>
              </a:rPr>
              <a:t>是I</a:t>
            </a:r>
            <a:r>
              <a:rPr lang="en-US" altLang="zh-CN" sz="2000" dirty="0">
                <a:solidFill>
                  <a:srgbClr val="000000"/>
                </a:solidFill>
                <a:latin typeface="Arial"/>
                <a:ea typeface="SimHei"/>
                <a:sym typeface="+mn-ea"/>
              </a:rPr>
              <a:t>aa</a:t>
            </a:r>
            <a:r>
              <a:rPr lang="zh-CN" altLang="en-US" sz="2000" dirty="0">
                <a:solidFill>
                  <a:srgbClr val="000000"/>
                </a:solidFill>
                <a:latin typeface="Arial"/>
                <a:ea typeface="SimHei"/>
                <a:sym typeface="+mn-ea"/>
              </a:rPr>
              <a:t>S服务的代表</a:t>
            </a:r>
            <a:r>
              <a:rPr lang="zh-CN" altLang="en-US" dirty="0">
                <a:solidFill>
                  <a:srgbClr val="000000"/>
                </a:solidFill>
                <a:latin typeface="Arial"/>
                <a:ea typeface="SimHei"/>
                <a:sym typeface="+mn-ea"/>
              </a:rPr>
              <a:t>。</a:t>
            </a:r>
          </a:p>
        </p:txBody>
      </p:sp>
    </p:spTree>
    <p:custDataLst>
      <p:tags r:id="rId1"/>
    </p:custDataLst>
    <p:extLst>
      <p:ext uri="{BB962C8B-B14F-4D97-AF65-F5344CB8AC3E}">
        <p14:creationId xmlns:p14="http://schemas.microsoft.com/office/powerpoint/2010/main" val="202215215"/>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2.3</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云计算分层架构</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-PaaS</a:t>
            </a:r>
            <a:endParaRPr lang="zh-CN" altLang="en-US"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8" name="Rectangle 3"/>
          <p:cNvSpPr txBox="1"/>
          <p:nvPr/>
        </p:nvSpPr>
        <p:spPr>
          <a:xfrm>
            <a:off x="2323035" y="997533"/>
            <a:ext cx="6362700" cy="448945"/>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eaLnBrk="1" hangingPunct="1">
              <a:spcBef>
                <a:spcPts val="2100"/>
              </a:spcBef>
              <a:buFont typeface="Wingdings" panose="05000000000000000000" pitchFamily="2" charset="2"/>
              <a:buChar char="Ø"/>
            </a:pPr>
            <a:r>
              <a:rPr lang="zh-CN" altLang="en-US" sz="2400" b="1" dirty="0">
                <a:solidFill>
                  <a:srgbClr val="000000"/>
                </a:solidFill>
                <a:latin typeface="Arial"/>
                <a:ea typeface="SimHei"/>
              </a:rPr>
              <a:t>平台即服务（</a:t>
            </a:r>
            <a:r>
              <a:rPr lang="en-US" altLang="zh-CN" sz="2400" b="1" dirty="0">
                <a:solidFill>
                  <a:srgbClr val="000000"/>
                </a:solidFill>
                <a:latin typeface="Arial"/>
                <a:ea typeface="SimHei"/>
              </a:rPr>
              <a:t>PaaS</a:t>
            </a:r>
            <a:r>
              <a:rPr lang="zh-CN" altLang="en-US" sz="2400" b="1" dirty="0">
                <a:solidFill>
                  <a:srgbClr val="000000"/>
                </a:solidFill>
                <a:latin typeface="Arial"/>
                <a:ea typeface="SimHei"/>
              </a:rPr>
              <a:t>）</a:t>
            </a:r>
          </a:p>
        </p:txBody>
      </p:sp>
      <p:sp>
        <p:nvSpPr>
          <p:cNvPr id="19" name="文本框 18"/>
          <p:cNvSpPr txBox="1"/>
          <p:nvPr/>
        </p:nvSpPr>
        <p:spPr>
          <a:xfrm>
            <a:off x="2443685" y="1677618"/>
            <a:ext cx="7426325" cy="2461260"/>
          </a:xfrm>
          <a:prstGeom prst="rect">
            <a:avLst/>
          </a:prstGeom>
          <a:noFill/>
        </p:spPr>
        <p:txBody>
          <a:bodyPr wrap="square" rtlCol="0" anchor="t">
            <a:spAutoFit/>
          </a:bodyPr>
          <a:lstStyle/>
          <a:p>
            <a:pPr marL="342900" indent="-342900" algn="just">
              <a:spcBef>
                <a:spcPts val="600"/>
              </a:spcBef>
              <a:buFont typeface="Wingdings" panose="05000000000000000000" charset="0"/>
              <a:buChar char=""/>
            </a:pPr>
            <a:r>
              <a:rPr lang="zh-CN" altLang="en-US" sz="2400" dirty="0">
                <a:solidFill>
                  <a:srgbClr val="000000"/>
                </a:solidFill>
                <a:latin typeface="Arial"/>
                <a:ea typeface="SimHei"/>
              </a:rPr>
              <a:t>平台层提供类似操作系统和开发工具的功能。</a:t>
            </a:r>
          </a:p>
          <a:p>
            <a:pPr marL="342900" indent="-342900" algn="just">
              <a:spcBef>
                <a:spcPts val="600"/>
              </a:spcBef>
              <a:buFont typeface="Wingdings" panose="05000000000000000000" charset="0"/>
              <a:buChar char=""/>
            </a:pPr>
            <a:r>
              <a:rPr lang="zh-CN" altLang="en-US" sz="2400" dirty="0">
                <a:solidFill>
                  <a:srgbClr val="000000"/>
                </a:solidFill>
                <a:latin typeface="Arial"/>
                <a:ea typeface="SimHei"/>
              </a:rPr>
              <a:t>PaaS定位于通过互联网为用户提供一整套开发、运行和运营应用软件的支撑平台。</a:t>
            </a:r>
          </a:p>
          <a:p>
            <a:pPr marL="342900" indent="-342900" algn="just">
              <a:spcBef>
                <a:spcPts val="600"/>
              </a:spcBef>
              <a:buFont typeface="Wingdings" panose="05000000000000000000" charset="0"/>
              <a:buChar char=""/>
            </a:pPr>
            <a:r>
              <a:rPr lang="zh-CN" altLang="en-US" sz="2400" dirty="0">
                <a:solidFill>
                  <a:srgbClr val="000000"/>
                </a:solidFill>
                <a:latin typeface="Arial"/>
                <a:ea typeface="SimHei"/>
                <a:sym typeface="+mn-ea"/>
              </a:rPr>
              <a:t>客户不需要管理或控制的底层的云基础设施，包括网络、服务器、操作系统、存储，但客户</a:t>
            </a:r>
            <a:r>
              <a:rPr lang="zh-CN" altLang="en-US" sz="2400" dirty="0">
                <a:solidFill>
                  <a:srgbClr val="0070C0"/>
                </a:solidFill>
                <a:latin typeface="Arial"/>
                <a:ea typeface="SimHei"/>
                <a:sym typeface="+mn-ea"/>
              </a:rPr>
              <a:t>能控制部署的应用程序，也可能控制应用的托管环境配置</a:t>
            </a:r>
            <a:r>
              <a:rPr lang="zh-CN" altLang="en-US" sz="2400" dirty="0">
                <a:solidFill>
                  <a:srgbClr val="000000"/>
                </a:solidFill>
                <a:latin typeface="Arial"/>
                <a:ea typeface="SimHei"/>
                <a:sym typeface="+mn-ea"/>
              </a:rPr>
              <a:t>。</a:t>
            </a:r>
            <a:endParaRPr lang="zh-CN" altLang="en-US" sz="2400" dirty="0">
              <a:solidFill>
                <a:srgbClr val="000000"/>
              </a:solidFill>
              <a:latin typeface="Arial"/>
              <a:ea typeface="SimHei"/>
            </a:endParaRPr>
          </a:p>
        </p:txBody>
      </p:sp>
      <p:sp>
        <p:nvSpPr>
          <p:cNvPr id="20" name="文本框 19"/>
          <p:cNvSpPr txBox="1"/>
          <p:nvPr/>
        </p:nvSpPr>
        <p:spPr>
          <a:xfrm>
            <a:off x="2443685" y="4446218"/>
            <a:ext cx="7644130" cy="829945"/>
          </a:xfrm>
          <a:prstGeom prst="rect">
            <a:avLst/>
          </a:prstGeom>
          <a:noFill/>
        </p:spPr>
        <p:txBody>
          <a:bodyPr wrap="square" rtlCol="0" anchor="t">
            <a:spAutoFit/>
          </a:bodyPr>
          <a:lstStyle/>
          <a:p>
            <a:r>
              <a:rPr lang="zh-CN" altLang="en-US" sz="2400" dirty="0">
                <a:solidFill>
                  <a:srgbClr val="000000"/>
                </a:solidFill>
                <a:latin typeface="Arial"/>
                <a:ea typeface="SimHei"/>
                <a:sym typeface="+mn-ea"/>
              </a:rPr>
              <a:t>例如，微软公司的Windows Azure可以用于发布托管的网站，就属于典型的</a:t>
            </a:r>
            <a:r>
              <a:rPr lang="en-US" altLang="zh-CN" sz="2400" dirty="0" err="1">
                <a:solidFill>
                  <a:srgbClr val="000000"/>
                </a:solidFill>
                <a:latin typeface="Arial"/>
                <a:ea typeface="SimHei"/>
                <a:sym typeface="+mn-ea"/>
              </a:rPr>
              <a:t>Paas</a:t>
            </a:r>
            <a:r>
              <a:rPr lang="zh-CN" altLang="en-US" sz="2400" dirty="0">
                <a:solidFill>
                  <a:srgbClr val="000000"/>
                </a:solidFill>
                <a:latin typeface="Arial"/>
                <a:ea typeface="SimHei"/>
                <a:sym typeface="+mn-ea"/>
              </a:rPr>
              <a:t>应用。</a:t>
            </a:r>
          </a:p>
        </p:txBody>
      </p:sp>
    </p:spTree>
    <p:custDataLst>
      <p:tags r:id="rId1"/>
    </p:custDataLst>
    <p:extLst>
      <p:ext uri="{BB962C8B-B14F-4D97-AF65-F5344CB8AC3E}">
        <p14:creationId xmlns:p14="http://schemas.microsoft.com/office/powerpoint/2010/main" val="2134318763"/>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例：在 </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Windows Azure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上发布网站</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2" name="文本框 11"/>
          <p:cNvSpPr txBox="1"/>
          <p:nvPr/>
        </p:nvSpPr>
        <p:spPr>
          <a:xfrm>
            <a:off x="1871550" y="935808"/>
            <a:ext cx="8216265" cy="3569335"/>
          </a:xfrm>
          <a:prstGeom prst="rect">
            <a:avLst/>
          </a:prstGeom>
          <a:noFill/>
        </p:spPr>
        <p:txBody>
          <a:bodyPr wrap="square" rtlCol="0">
            <a:spAutoFit/>
          </a:bodyPr>
          <a:lstStyle/>
          <a:p>
            <a:pPr>
              <a:spcBef>
                <a:spcPts val="300"/>
              </a:spcBef>
            </a:pPr>
            <a:r>
              <a:rPr lang="zh-CN" altLang="en-US" sz="2400">
                <a:solidFill>
                  <a:srgbClr val="000000"/>
                </a:solidFill>
                <a:latin typeface="Arial"/>
                <a:ea typeface="SimHei"/>
              </a:rPr>
              <a:t>一个大型网站需要设计和发布两大步骤：</a:t>
            </a:r>
          </a:p>
          <a:p>
            <a:pPr>
              <a:spcBef>
                <a:spcPts val="300"/>
              </a:spcBef>
            </a:pPr>
            <a:r>
              <a:rPr lang="en-US" altLang="zh-CN" sz="2400">
                <a:solidFill>
                  <a:srgbClr val="000000"/>
                </a:solidFill>
                <a:latin typeface="Arial"/>
                <a:ea typeface="SimHei"/>
              </a:rPr>
              <a:t>1. </a:t>
            </a:r>
            <a:r>
              <a:rPr lang="zh-CN" altLang="en-US" sz="2400">
                <a:solidFill>
                  <a:srgbClr val="000000"/>
                </a:solidFill>
                <a:latin typeface="Arial"/>
                <a:ea typeface="SimHei"/>
              </a:rPr>
              <a:t>网页</a:t>
            </a:r>
            <a:r>
              <a:rPr lang="zh-CN" altLang="en-US" sz="2400">
                <a:solidFill>
                  <a:srgbClr val="000000"/>
                </a:solidFill>
                <a:latin typeface="Arial"/>
                <a:ea typeface="SimHei"/>
                <a:sym typeface="+mn-ea"/>
              </a:rPr>
              <a:t>设计：</a:t>
            </a:r>
          </a:p>
          <a:p>
            <a:pPr>
              <a:spcBef>
                <a:spcPts val="300"/>
              </a:spcBef>
            </a:pPr>
            <a:r>
              <a:rPr lang="zh-CN" altLang="en-US" sz="2400">
                <a:solidFill>
                  <a:srgbClr val="000000"/>
                </a:solidFill>
                <a:latin typeface="Arial"/>
                <a:ea typeface="SimHei"/>
                <a:sym typeface="+mn-ea"/>
              </a:rPr>
              <a:t>   使用</a:t>
            </a:r>
            <a:r>
              <a:rPr lang="en-US" altLang="zh-CN" sz="2400">
                <a:solidFill>
                  <a:srgbClr val="000000"/>
                </a:solidFill>
                <a:latin typeface="Arial"/>
                <a:ea typeface="SimHei"/>
                <a:sym typeface="+mn-ea"/>
              </a:rPr>
              <a:t>HTML</a:t>
            </a:r>
            <a:r>
              <a:rPr lang="zh-CN" altLang="en-US" sz="2400">
                <a:solidFill>
                  <a:srgbClr val="000000"/>
                </a:solidFill>
                <a:latin typeface="Arial"/>
                <a:ea typeface="SimHei"/>
                <a:sym typeface="+mn-ea"/>
              </a:rPr>
              <a:t>语言</a:t>
            </a:r>
            <a:r>
              <a:rPr lang="zh-CN" altLang="en-US" sz="2400">
                <a:solidFill>
                  <a:srgbClr val="000000"/>
                </a:solidFill>
                <a:latin typeface="Arial"/>
                <a:ea typeface="SimHei"/>
              </a:rPr>
              <a:t>编写静态的网页内容（不变的内容），使用</a:t>
            </a:r>
            <a:r>
              <a:rPr lang="en-US" altLang="zh-CN" sz="2400">
                <a:solidFill>
                  <a:srgbClr val="000000"/>
                </a:solidFill>
                <a:latin typeface="Arial"/>
                <a:ea typeface="SimHei"/>
              </a:rPr>
              <a:t>ASP.NET</a:t>
            </a:r>
            <a:r>
              <a:rPr lang="zh-CN" altLang="en-US" sz="2400">
                <a:solidFill>
                  <a:srgbClr val="000000"/>
                </a:solidFill>
                <a:latin typeface="Arial"/>
                <a:ea typeface="SimHei"/>
              </a:rPr>
              <a:t>、</a:t>
            </a:r>
            <a:r>
              <a:rPr lang="en-US" altLang="zh-CN" sz="2400">
                <a:solidFill>
                  <a:srgbClr val="000000"/>
                </a:solidFill>
                <a:latin typeface="Arial"/>
                <a:ea typeface="SimHei"/>
              </a:rPr>
              <a:t>Java</a:t>
            </a:r>
            <a:r>
              <a:rPr lang="zh-CN" altLang="en-US" sz="2400">
                <a:solidFill>
                  <a:srgbClr val="000000"/>
                </a:solidFill>
                <a:latin typeface="Arial"/>
                <a:ea typeface="SimHei"/>
              </a:rPr>
              <a:t>、</a:t>
            </a:r>
            <a:r>
              <a:rPr lang="en-US" altLang="zh-CN" sz="2400">
                <a:solidFill>
                  <a:srgbClr val="000000"/>
                </a:solidFill>
                <a:latin typeface="Arial"/>
                <a:ea typeface="SimHei"/>
              </a:rPr>
              <a:t>PHP</a:t>
            </a:r>
            <a:r>
              <a:rPr lang="zh-CN" altLang="en-US" sz="2400">
                <a:solidFill>
                  <a:srgbClr val="000000"/>
                </a:solidFill>
                <a:latin typeface="Arial"/>
                <a:ea typeface="SimHei"/>
              </a:rPr>
              <a:t>等语言编写部分动态页面。比如，银行根据用户数据动态显示账户余额、交易明细等。</a:t>
            </a:r>
          </a:p>
          <a:p>
            <a:pPr>
              <a:spcBef>
                <a:spcPts val="300"/>
              </a:spcBef>
            </a:pPr>
            <a:r>
              <a:rPr lang="en-US" altLang="zh-CN" sz="2400">
                <a:solidFill>
                  <a:srgbClr val="000000"/>
                </a:solidFill>
                <a:latin typeface="Arial"/>
                <a:ea typeface="SimHei"/>
              </a:rPr>
              <a:t>2. </a:t>
            </a:r>
            <a:r>
              <a:rPr lang="zh-CN" altLang="en-US" sz="2400">
                <a:solidFill>
                  <a:srgbClr val="000000"/>
                </a:solidFill>
                <a:latin typeface="Arial"/>
                <a:ea typeface="SimHei"/>
              </a:rPr>
              <a:t>网页发布</a:t>
            </a:r>
          </a:p>
          <a:p>
            <a:pPr>
              <a:spcBef>
                <a:spcPts val="300"/>
              </a:spcBef>
            </a:pPr>
            <a:r>
              <a:rPr lang="zh-CN" altLang="en-US" sz="2400">
                <a:solidFill>
                  <a:srgbClr val="000000"/>
                </a:solidFill>
                <a:latin typeface="Arial"/>
                <a:ea typeface="SimHei"/>
              </a:rPr>
              <a:t>    </a:t>
            </a:r>
            <a:r>
              <a:rPr lang="zh-CN" altLang="en-US" sz="2400">
                <a:solidFill>
                  <a:srgbClr val="000000"/>
                </a:solidFill>
                <a:latin typeface="Arial"/>
                <a:ea typeface="SimHei"/>
                <a:sym typeface="+mn-ea"/>
              </a:rPr>
              <a:t>网页要传递给远程用户需要底层网站软件的支持。网站接受远程浏览器的信息，并将用户请求页面传递回用户机。微软的</a:t>
            </a:r>
            <a:r>
              <a:rPr lang="en-US" altLang="zh-CN" sz="2400">
                <a:solidFill>
                  <a:srgbClr val="000000"/>
                </a:solidFill>
                <a:latin typeface="Arial"/>
                <a:ea typeface="SimHei"/>
                <a:sym typeface="+mn-ea"/>
              </a:rPr>
              <a:t>IIS</a:t>
            </a:r>
            <a:r>
              <a:rPr lang="zh-CN" altLang="en-US" sz="2400">
                <a:solidFill>
                  <a:srgbClr val="000000"/>
                </a:solidFill>
                <a:latin typeface="Arial"/>
                <a:ea typeface="SimHei"/>
                <a:sym typeface="+mn-ea"/>
              </a:rPr>
              <a:t>、</a:t>
            </a:r>
            <a:r>
              <a:rPr lang="en-US" altLang="zh-CN" sz="2400">
                <a:solidFill>
                  <a:srgbClr val="000000"/>
                </a:solidFill>
                <a:latin typeface="Arial"/>
                <a:ea typeface="SimHei"/>
                <a:sym typeface="+mn-ea"/>
              </a:rPr>
              <a:t>Linux</a:t>
            </a:r>
            <a:r>
              <a:rPr lang="zh-CN" altLang="en-US" sz="2400">
                <a:solidFill>
                  <a:srgbClr val="000000"/>
                </a:solidFill>
                <a:latin typeface="Arial"/>
                <a:ea typeface="SimHei"/>
                <a:sym typeface="+mn-ea"/>
              </a:rPr>
              <a:t>上的</a:t>
            </a:r>
            <a:r>
              <a:rPr lang="en-US" altLang="zh-CN" sz="2400">
                <a:solidFill>
                  <a:srgbClr val="000000"/>
                </a:solidFill>
                <a:latin typeface="Arial"/>
                <a:ea typeface="SimHei"/>
                <a:sym typeface="+mn-ea"/>
              </a:rPr>
              <a:t>Apach</a:t>
            </a:r>
            <a:r>
              <a:rPr lang="zh-CN" altLang="en-US" sz="2400">
                <a:solidFill>
                  <a:srgbClr val="000000"/>
                </a:solidFill>
                <a:latin typeface="Arial"/>
                <a:ea typeface="SimHei"/>
                <a:sym typeface="+mn-ea"/>
              </a:rPr>
              <a:t>软件都是网站软件。</a:t>
            </a:r>
          </a:p>
        </p:txBody>
      </p:sp>
      <p:sp>
        <p:nvSpPr>
          <p:cNvPr id="13" name="文本框 12"/>
          <p:cNvSpPr txBox="1"/>
          <p:nvPr/>
        </p:nvSpPr>
        <p:spPr>
          <a:xfrm>
            <a:off x="1871550" y="4672148"/>
            <a:ext cx="8111490" cy="1308735"/>
          </a:xfrm>
          <a:prstGeom prst="rect">
            <a:avLst/>
          </a:prstGeom>
          <a:solidFill>
            <a:srgbClr val="002060"/>
          </a:solidFill>
          <a:ln w="12700" cap="flat" cmpd="sng" algn="ctr">
            <a:solidFill>
              <a:srgbClr val="8F7046">
                <a:shade val="50000"/>
              </a:srgbClr>
            </a:solidFill>
            <a:prstDash val="solid"/>
            <a:miter lim="800000"/>
          </a:ln>
          <a:effectLst/>
        </p:spPr>
        <p:txBody>
          <a:bodyPr wrap="square" rtlCol="0">
            <a:spAutoFit/>
          </a:bodyPr>
          <a:lstStyle/>
          <a:p>
            <a:pPr marL="0" marR="0" lvl="0" indent="0" defTabSz="914400" eaLnBrk="1" fontAlgn="auto" latinLnBrk="0" hangingPunct="1">
              <a:lnSpc>
                <a:spcPct val="110000"/>
              </a:lnSpc>
              <a:spcBef>
                <a:spcPts val="300"/>
              </a:spcBef>
              <a:spcAft>
                <a:spcPts val="0"/>
              </a:spcAft>
              <a:buClrTx/>
              <a:buSzTx/>
              <a:buFontTx/>
              <a:buNone/>
              <a:tabLst/>
              <a:defRPr/>
            </a:pPr>
            <a:r>
              <a:rPr kumimoji="0" lang="zh-CN" altLang="en-US" sz="2400" b="0" i="0" u="none" strike="noStrike" kern="0" cap="none" spc="0" normalizeH="0" baseline="0" noProof="0">
                <a:ln>
                  <a:noFill/>
                </a:ln>
                <a:solidFill>
                  <a:srgbClr val="FFFFFF"/>
                </a:solidFill>
                <a:effectLst/>
                <a:uLnTx/>
                <a:uFillTx/>
                <a:latin typeface="Arial"/>
                <a:ea typeface="SimHei"/>
                <a:cs typeface="+mn-cs"/>
                <a:sym typeface="+mn-ea"/>
              </a:rPr>
              <a:t>网站不仅要强大的硬件支持，还要考虑安全、并发性能、日常维护，往往还需要和数据库联合使用。这些成本都是企业用户头疼的问题。小企业往往难以支持一个昂贵的</a:t>
            </a:r>
            <a:r>
              <a:rPr kumimoji="0" lang="en-US" altLang="zh-CN" sz="2400" b="0" i="0" u="none" strike="noStrike" kern="0" cap="none" spc="0" normalizeH="0" baseline="0" noProof="0">
                <a:ln>
                  <a:noFill/>
                </a:ln>
                <a:solidFill>
                  <a:srgbClr val="FFFFFF"/>
                </a:solidFill>
                <a:effectLst/>
                <a:uLnTx/>
                <a:uFillTx/>
                <a:latin typeface="Arial"/>
                <a:ea typeface="SimHei"/>
                <a:cs typeface="+mn-cs"/>
                <a:sym typeface="+mn-ea"/>
              </a:rPr>
              <a:t>IT</a:t>
            </a:r>
            <a:r>
              <a:rPr kumimoji="0" lang="zh-CN" altLang="en-US" sz="2400" b="0" i="0" u="none" strike="noStrike" kern="0" cap="none" spc="0" normalizeH="0" baseline="0" noProof="0">
                <a:ln>
                  <a:noFill/>
                </a:ln>
                <a:solidFill>
                  <a:srgbClr val="FFFFFF"/>
                </a:solidFill>
                <a:effectLst/>
                <a:uLnTx/>
                <a:uFillTx/>
                <a:latin typeface="Arial"/>
                <a:ea typeface="SimHei"/>
                <a:cs typeface="+mn-cs"/>
                <a:sym typeface="+mn-ea"/>
              </a:rPr>
              <a:t>部门。</a:t>
            </a:r>
          </a:p>
        </p:txBody>
      </p:sp>
    </p:spTree>
    <p:custDataLst>
      <p:tags r:id="rId1"/>
    </p:custDataLst>
    <p:extLst>
      <p:ext uri="{BB962C8B-B14F-4D97-AF65-F5344CB8AC3E}">
        <p14:creationId xmlns:p14="http://schemas.microsoft.com/office/powerpoint/2010/main" val="4266042967"/>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例：在 </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Windows Azure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上发布网站</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6" name="文本框 15"/>
          <p:cNvSpPr txBox="1"/>
          <p:nvPr/>
        </p:nvSpPr>
        <p:spPr>
          <a:xfrm>
            <a:off x="2089966" y="697053"/>
            <a:ext cx="8216265" cy="829945"/>
          </a:xfrm>
          <a:prstGeom prst="rect">
            <a:avLst/>
          </a:prstGeom>
          <a:noFill/>
        </p:spPr>
        <p:txBody>
          <a:bodyPr wrap="square" rtlCol="0">
            <a:spAutoFit/>
          </a:bodyPr>
          <a:lstStyle/>
          <a:p>
            <a:pPr>
              <a:spcBef>
                <a:spcPts val="300"/>
              </a:spcBef>
            </a:pPr>
            <a:r>
              <a:rPr lang="zh-CN" altLang="en-US" sz="2400" dirty="0">
                <a:solidFill>
                  <a:srgbClr val="000000"/>
                </a:solidFill>
                <a:latin typeface="Arial"/>
                <a:ea typeface="SimHei"/>
              </a:rPr>
              <a:t>企业可以委托软件公司开发网站，最后在云服务器发布即可。这样后期维护全部交给云服务机构即可。</a:t>
            </a:r>
            <a:endParaRPr lang="zh-CN" altLang="en-US" sz="2400" dirty="0">
              <a:solidFill>
                <a:srgbClr val="000000"/>
              </a:solidFill>
              <a:latin typeface="Arial"/>
              <a:ea typeface="SimHei"/>
              <a:sym typeface="+mn-ea"/>
            </a:endParaRPr>
          </a:p>
        </p:txBody>
      </p:sp>
      <p:pic>
        <p:nvPicPr>
          <p:cNvPr id="21" name="图片 20"/>
          <p:cNvPicPr>
            <a:picLocks noChangeAspect="1"/>
          </p:cNvPicPr>
          <p:nvPr/>
        </p:nvPicPr>
        <p:blipFill>
          <a:blip r:embed="rId6"/>
          <a:stretch>
            <a:fillRect/>
          </a:stretch>
        </p:blipFill>
        <p:spPr>
          <a:xfrm>
            <a:off x="2184581" y="1501598"/>
            <a:ext cx="7186930" cy="4980305"/>
          </a:xfrm>
          <a:prstGeom prst="rect">
            <a:avLst/>
          </a:prstGeom>
        </p:spPr>
      </p:pic>
    </p:spTree>
    <p:custDataLst>
      <p:tags r:id="rId1"/>
    </p:custDataLst>
    <p:extLst>
      <p:ext uri="{BB962C8B-B14F-4D97-AF65-F5344CB8AC3E}">
        <p14:creationId xmlns:p14="http://schemas.microsoft.com/office/powerpoint/2010/main" val="3011842456"/>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例：在 </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Windows Azure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上发布网站</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6" name="文本框 15"/>
          <p:cNvSpPr txBox="1"/>
          <p:nvPr/>
        </p:nvSpPr>
        <p:spPr>
          <a:xfrm>
            <a:off x="1871550" y="773702"/>
            <a:ext cx="8216265" cy="829945"/>
          </a:xfrm>
          <a:prstGeom prst="rect">
            <a:avLst/>
          </a:prstGeom>
          <a:noFill/>
        </p:spPr>
        <p:txBody>
          <a:bodyPr wrap="square" rtlCol="0">
            <a:spAutoFit/>
          </a:bodyPr>
          <a:lstStyle/>
          <a:p>
            <a:pPr>
              <a:spcBef>
                <a:spcPts val="300"/>
              </a:spcBef>
            </a:pPr>
            <a:r>
              <a:rPr lang="zh-CN" altLang="en-US" sz="2400">
                <a:solidFill>
                  <a:srgbClr val="000000"/>
                </a:solidFill>
                <a:latin typeface="Arial"/>
                <a:ea typeface="SimHei"/>
              </a:rPr>
              <a:t>企业可以委托软件公司开发网站，最后在云服务器发布即可。这样后期维护全部交给云服务机构即可。</a:t>
            </a:r>
            <a:endParaRPr lang="zh-CN" altLang="en-US" sz="2400">
              <a:solidFill>
                <a:srgbClr val="000000"/>
              </a:solidFill>
              <a:latin typeface="Arial"/>
              <a:ea typeface="SimHei"/>
              <a:sym typeface="+mn-ea"/>
            </a:endParaRPr>
          </a:p>
        </p:txBody>
      </p:sp>
      <p:sp>
        <p:nvSpPr>
          <p:cNvPr id="18" name="文本框 17"/>
          <p:cNvSpPr txBox="1"/>
          <p:nvPr/>
        </p:nvSpPr>
        <p:spPr>
          <a:xfrm>
            <a:off x="1871550" y="1737632"/>
            <a:ext cx="7148830" cy="429895"/>
          </a:xfrm>
          <a:prstGeom prst="rect">
            <a:avLst/>
          </a:prstGeom>
          <a:noFill/>
        </p:spPr>
        <p:txBody>
          <a:bodyPr wrap="square" rtlCol="0" anchor="t">
            <a:spAutoFit/>
          </a:bodyPr>
          <a:lstStyle/>
          <a:p>
            <a:r>
              <a:rPr lang="zh-CN" altLang="en-US" sz="2200">
                <a:solidFill>
                  <a:srgbClr val="000000"/>
                </a:solidFill>
                <a:latin typeface="Arial"/>
                <a:ea typeface="SimHei"/>
              </a:rPr>
              <a:t>在 Azure 中创建 ASP.NET  Web 应用的流程如下：</a:t>
            </a:r>
          </a:p>
        </p:txBody>
      </p:sp>
      <p:sp>
        <p:nvSpPr>
          <p:cNvPr id="19" name="文本框 18"/>
          <p:cNvSpPr txBox="1"/>
          <p:nvPr/>
        </p:nvSpPr>
        <p:spPr>
          <a:xfrm>
            <a:off x="1871550" y="2167527"/>
            <a:ext cx="7355840" cy="768350"/>
          </a:xfrm>
          <a:prstGeom prst="rect">
            <a:avLst/>
          </a:prstGeom>
          <a:noFill/>
        </p:spPr>
        <p:txBody>
          <a:bodyPr wrap="square" rtlCol="0" anchor="t">
            <a:spAutoFit/>
          </a:bodyPr>
          <a:lstStyle/>
          <a:p>
            <a:r>
              <a:rPr lang="en-US" altLang="zh-CN" sz="2200">
                <a:solidFill>
                  <a:srgbClr val="000000"/>
                </a:solidFill>
                <a:latin typeface="Arial"/>
                <a:ea typeface="SimHei"/>
              </a:rPr>
              <a:t>1.</a:t>
            </a:r>
            <a:r>
              <a:rPr lang="zh-CN" altLang="en-US" sz="2200">
                <a:solidFill>
                  <a:srgbClr val="000000"/>
                </a:solidFill>
                <a:latin typeface="Arial"/>
                <a:ea typeface="SimHei"/>
              </a:rPr>
              <a:t>软件开发人员用</a:t>
            </a:r>
            <a:r>
              <a:rPr lang="en-US" altLang="zh-CN" sz="2200">
                <a:solidFill>
                  <a:srgbClr val="000000"/>
                </a:solidFill>
                <a:latin typeface="Arial"/>
                <a:ea typeface="SimHei"/>
              </a:rPr>
              <a:t>VS</a:t>
            </a:r>
            <a:r>
              <a:rPr lang="zh-CN" altLang="en-US" sz="2200">
                <a:solidFill>
                  <a:srgbClr val="000000"/>
                </a:solidFill>
                <a:latin typeface="Arial"/>
                <a:ea typeface="SimHei"/>
              </a:rPr>
              <a:t>工具创建一个 ASP.NET Core Web 应用（</a:t>
            </a:r>
            <a:r>
              <a:rPr lang="en-US" altLang="zh-CN" sz="2200">
                <a:solidFill>
                  <a:srgbClr val="000000"/>
                </a:solidFill>
                <a:latin typeface="Arial"/>
                <a:ea typeface="SimHei"/>
              </a:rPr>
              <a:t>C#</a:t>
            </a:r>
            <a:r>
              <a:rPr lang="zh-CN" altLang="en-US" sz="2200">
                <a:solidFill>
                  <a:srgbClr val="000000"/>
                </a:solidFill>
                <a:latin typeface="Arial"/>
                <a:ea typeface="SimHei"/>
              </a:rPr>
              <a:t>编程语言）</a:t>
            </a:r>
          </a:p>
        </p:txBody>
      </p:sp>
      <p:sp>
        <p:nvSpPr>
          <p:cNvPr id="20" name="文本框 19"/>
          <p:cNvSpPr txBox="1"/>
          <p:nvPr/>
        </p:nvSpPr>
        <p:spPr>
          <a:xfrm>
            <a:off x="1871550" y="3008902"/>
            <a:ext cx="7355840" cy="429895"/>
          </a:xfrm>
          <a:prstGeom prst="rect">
            <a:avLst/>
          </a:prstGeom>
          <a:noFill/>
        </p:spPr>
        <p:txBody>
          <a:bodyPr wrap="square" rtlCol="0" anchor="t">
            <a:spAutoFit/>
          </a:bodyPr>
          <a:lstStyle/>
          <a:p>
            <a:r>
              <a:rPr lang="en-US" altLang="zh-CN" sz="2200">
                <a:solidFill>
                  <a:srgbClr val="000000"/>
                </a:solidFill>
                <a:latin typeface="Arial"/>
                <a:ea typeface="SimHei"/>
              </a:rPr>
              <a:t>2.</a:t>
            </a:r>
            <a:r>
              <a:rPr lang="zh-CN" altLang="en-US" sz="2200">
                <a:solidFill>
                  <a:srgbClr val="000000"/>
                </a:solidFill>
                <a:latin typeface="Arial"/>
                <a:ea typeface="SimHei"/>
              </a:rPr>
              <a:t>开发完成后，使用</a:t>
            </a:r>
            <a:r>
              <a:rPr lang="en-US" altLang="zh-CN" sz="2200">
                <a:solidFill>
                  <a:srgbClr val="000000"/>
                </a:solidFill>
                <a:latin typeface="Arial"/>
                <a:ea typeface="SimHei"/>
              </a:rPr>
              <a:t>VS发布向导</a:t>
            </a:r>
            <a:r>
              <a:rPr lang="zh-CN" altLang="en-US" sz="2200">
                <a:solidFill>
                  <a:srgbClr val="000000"/>
                </a:solidFill>
                <a:latin typeface="Arial"/>
                <a:ea typeface="SimHei"/>
              </a:rPr>
              <a:t>发布网站到</a:t>
            </a:r>
            <a:r>
              <a:rPr lang="zh-CN" altLang="en-US" sz="2200">
                <a:solidFill>
                  <a:srgbClr val="000000"/>
                </a:solidFill>
                <a:latin typeface="Arial"/>
                <a:ea typeface="SimHei"/>
                <a:sym typeface="+mn-ea"/>
              </a:rPr>
              <a:t>Azure</a:t>
            </a:r>
            <a:endParaRPr lang="zh-CN" altLang="en-US" sz="2200">
              <a:solidFill>
                <a:srgbClr val="000000"/>
              </a:solidFill>
              <a:latin typeface="Arial"/>
              <a:ea typeface="SimHei"/>
            </a:endParaRPr>
          </a:p>
        </p:txBody>
      </p:sp>
      <p:pic>
        <p:nvPicPr>
          <p:cNvPr id="21" name="图片 20"/>
          <p:cNvPicPr>
            <a:picLocks noChangeAspect="1"/>
          </p:cNvPicPr>
          <p:nvPr/>
        </p:nvPicPr>
        <p:blipFill>
          <a:blip r:embed="rId6"/>
          <a:stretch>
            <a:fillRect/>
          </a:stretch>
        </p:blipFill>
        <p:spPr>
          <a:xfrm>
            <a:off x="1966800" y="1578247"/>
            <a:ext cx="7231380" cy="4969510"/>
          </a:xfrm>
          <a:prstGeom prst="rect">
            <a:avLst/>
          </a:prstGeom>
        </p:spPr>
      </p:pic>
      <p:pic>
        <p:nvPicPr>
          <p:cNvPr id="22" name="图片 21"/>
          <p:cNvPicPr>
            <a:picLocks noChangeAspect="1"/>
          </p:cNvPicPr>
          <p:nvPr/>
        </p:nvPicPr>
        <p:blipFill>
          <a:blip r:embed="rId7"/>
          <a:stretch>
            <a:fillRect/>
          </a:stretch>
        </p:blipFill>
        <p:spPr>
          <a:xfrm>
            <a:off x="1966800" y="1603012"/>
            <a:ext cx="7260590" cy="4945380"/>
          </a:xfrm>
          <a:prstGeom prst="rect">
            <a:avLst/>
          </a:prstGeom>
        </p:spPr>
      </p:pic>
    </p:spTree>
    <p:custDataLst>
      <p:tags r:id="rId1"/>
    </p:custDataLst>
    <p:extLst>
      <p:ext uri="{BB962C8B-B14F-4D97-AF65-F5344CB8AC3E}">
        <p14:creationId xmlns:p14="http://schemas.microsoft.com/office/powerpoint/2010/main" val="1288985122"/>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ox(in)">
                                      <p:cBhvr>
                                        <p:cTn id="7" dur="2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引言：</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4" name="内容占位符 1"/>
          <p:cNvSpPr txBox="1">
            <a:spLocks/>
          </p:cNvSpPr>
          <p:nvPr/>
        </p:nvSpPr>
        <p:spPr bwMode="auto">
          <a:xfrm>
            <a:off x="1395004" y="659215"/>
            <a:ext cx="9828168" cy="3978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171450" indent="-171450" algn="l" rtl="0" fontAlgn="base">
              <a:lnSpc>
                <a:spcPct val="90000"/>
              </a:lnSpc>
              <a:spcBef>
                <a:spcPts val="750"/>
              </a:spcBef>
              <a:spcAft>
                <a:spcPct val="0"/>
              </a:spcAft>
              <a:buFont typeface="Arial" panose="020B0604020202020204" pitchFamily="34" charset="0"/>
              <a:buChar char="•"/>
              <a:defRPr sz="1800" kern="1200">
                <a:solidFill>
                  <a:srgbClr val="293136"/>
                </a:solidFill>
                <a:latin typeface="+mn-lt"/>
                <a:ea typeface="黑体" panose="02010609060101010101" charset="-122"/>
                <a:cs typeface="+mn-cs"/>
              </a:defRPr>
            </a:lvl1pPr>
            <a:lvl2pPr marL="514350" indent="-171450" algn="l" rtl="0" fontAlgn="base">
              <a:lnSpc>
                <a:spcPct val="90000"/>
              </a:lnSpc>
              <a:spcBef>
                <a:spcPts val="375"/>
              </a:spcBef>
              <a:spcAft>
                <a:spcPct val="0"/>
              </a:spcAft>
              <a:buFont typeface="Arial" panose="020B0604020202020204" pitchFamily="34" charset="0"/>
              <a:buChar char="•"/>
              <a:defRPr sz="1500" kern="1200">
                <a:solidFill>
                  <a:srgbClr val="293136"/>
                </a:solidFill>
                <a:latin typeface="+mn-lt"/>
                <a:ea typeface="黑体" panose="02010609060101010101" charset="-122"/>
                <a:cs typeface="+mn-cs"/>
              </a:defRPr>
            </a:lvl2pPr>
            <a:lvl3pPr marL="8572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3pPr>
            <a:lvl4pPr marL="12001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4pPr>
            <a:lvl5pPr marL="15430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16865" marR="0" lvl="0" indent="-316865" algn="l" defTabSz="914400" rtl="0" eaLnBrk="1" fontAlgn="base" latinLnBrk="0" hangingPunct="1">
              <a:lnSpc>
                <a:spcPct val="150000"/>
              </a:lnSpc>
              <a:spcBef>
                <a:spcPts val="700"/>
              </a:spcBef>
              <a:spcAft>
                <a:spcPct val="0"/>
              </a:spcAft>
              <a:buClrTx/>
              <a:buSzTx/>
              <a:buFont typeface="Wingdings" panose="05000000000000000000" charset="0"/>
              <a:buChar char=""/>
              <a:tabLst/>
              <a:defRPr/>
            </a:pPr>
            <a:r>
              <a:rPr kumimoji="0" lang="zh-CN" altLang="en-US" sz="2800" b="1" i="0" u="none" strike="noStrike" kern="1200" cap="none" spc="0" normalizeH="0" baseline="0" noProof="0" dirty="0">
                <a:ln>
                  <a:noFill/>
                </a:ln>
                <a:solidFill>
                  <a:srgbClr val="293136"/>
                </a:solidFill>
                <a:effectLst/>
                <a:uLnTx/>
                <a:uFillTx/>
                <a:latin typeface="微软雅黑" panose="020B0503020204020204" pitchFamily="34" charset="-122"/>
                <a:ea typeface="微软雅黑" panose="020B0503020204020204" pitchFamily="34" charset="-122"/>
              </a:rPr>
              <a:t>互联网时代，数据量爆炸式增长造成一个企业或机构的的</a:t>
            </a:r>
            <a:r>
              <a:rPr kumimoji="0" lang="en-US" altLang="zh-CN" sz="2800" b="1" i="0" u="none" strike="noStrike" kern="1200" cap="none" spc="0" normalizeH="0" baseline="0" noProof="0" dirty="0">
                <a:ln>
                  <a:noFill/>
                </a:ln>
                <a:solidFill>
                  <a:srgbClr val="293136"/>
                </a:solidFill>
                <a:effectLst/>
                <a:uLnTx/>
                <a:uFillTx/>
                <a:latin typeface="微软雅黑" panose="020B0503020204020204" pitchFamily="34" charset="-122"/>
                <a:ea typeface="微软雅黑" panose="020B0503020204020204" pitchFamily="34" charset="-122"/>
              </a:rPr>
              <a:t>IT</a:t>
            </a:r>
            <a:r>
              <a:rPr kumimoji="0" lang="zh-CN" altLang="en-US" sz="2800" b="1" i="0" u="none" strike="noStrike" kern="1200" cap="none" spc="0" normalizeH="0" baseline="0" noProof="0" dirty="0">
                <a:ln>
                  <a:noFill/>
                </a:ln>
                <a:solidFill>
                  <a:srgbClr val="293136"/>
                </a:solidFill>
                <a:effectLst/>
                <a:uLnTx/>
                <a:uFillTx/>
                <a:latin typeface="微软雅黑" panose="020B0503020204020204" pitchFamily="34" charset="-122"/>
                <a:ea typeface="微软雅黑" panose="020B0503020204020204" pitchFamily="34" charset="-122"/>
              </a:rPr>
              <a:t>部门耗费大量时间用于系统维护。增加了企业的开销。</a:t>
            </a:r>
          </a:p>
          <a:p>
            <a:pPr marL="316865" marR="0" lvl="0" indent="-316865" algn="l" defTabSz="914400" rtl="0" eaLnBrk="1" fontAlgn="base" latinLnBrk="0" hangingPunct="1">
              <a:lnSpc>
                <a:spcPct val="150000"/>
              </a:lnSpc>
              <a:spcBef>
                <a:spcPts val="700"/>
              </a:spcBef>
              <a:spcAft>
                <a:spcPct val="0"/>
              </a:spcAft>
              <a:buClrTx/>
              <a:buSzTx/>
              <a:buFont typeface="Wingdings" panose="05000000000000000000" charset="0"/>
              <a:buChar char=""/>
              <a:tabLst/>
              <a:defRPr/>
            </a:pPr>
            <a:r>
              <a:rPr kumimoji="0" lang="zh-CN" altLang="en-US" sz="2800" b="1" i="0" u="none" strike="noStrike" kern="1200" cap="none" spc="0" normalizeH="0" baseline="0" noProof="0" dirty="0">
                <a:ln>
                  <a:noFill/>
                </a:ln>
                <a:solidFill>
                  <a:srgbClr val="293136"/>
                </a:solidFill>
                <a:effectLst/>
                <a:uLnTx/>
                <a:uFillTx/>
                <a:latin typeface="微软雅黑" panose="020B0503020204020204" pitchFamily="34" charset="-122"/>
                <a:ea typeface="微软雅黑" panose="020B0503020204020204" pitchFamily="34" charset="-122"/>
              </a:rPr>
              <a:t>同时，很多机构的强大服务器资源常常处于低负荷的工作状态。例如：很多高校</a:t>
            </a:r>
            <a:r>
              <a:rPr kumimoji="0" lang="zh-CN" altLang="en-US" sz="2800" b="1" i="0" u="none" strike="noStrike" kern="1200" cap="none" spc="0" normalizeH="0" baseline="0" noProof="0" dirty="0">
                <a:ln>
                  <a:noFill/>
                </a:ln>
                <a:solidFill>
                  <a:srgbClr val="293136"/>
                </a:solidFill>
                <a:effectLst/>
                <a:uLnTx/>
                <a:uFillTx/>
                <a:latin typeface="微软雅黑" panose="020B0503020204020204" pitchFamily="34" charset="-122"/>
                <a:ea typeface="微软雅黑" panose="020B0503020204020204" pitchFamily="34" charset="-122"/>
                <a:sym typeface="+mn-ea"/>
              </a:rPr>
              <a:t>长期运行</a:t>
            </a:r>
            <a:r>
              <a:rPr kumimoji="0" lang="zh-CN" altLang="en-US" sz="2800" b="1" i="0" u="none" strike="noStrike" kern="1200" cap="none" spc="0" normalizeH="0" baseline="0" noProof="0" dirty="0">
                <a:ln>
                  <a:noFill/>
                </a:ln>
                <a:solidFill>
                  <a:srgbClr val="293136"/>
                </a:solidFill>
                <a:effectLst/>
                <a:uLnTx/>
                <a:uFillTx/>
                <a:latin typeface="微软雅黑" panose="020B0503020204020204" pitchFamily="34" charset="-122"/>
                <a:ea typeface="微软雅黑" panose="020B0503020204020204" pitchFamily="34" charset="-122"/>
              </a:rPr>
              <a:t>的网站服务器访问量并不大，很多教学部门的考试服务器甚至仅仅是考试时使用一次。这些都是一种隐形的浪费。</a:t>
            </a:r>
          </a:p>
        </p:txBody>
      </p:sp>
      <p:grpSp>
        <p:nvGrpSpPr>
          <p:cNvPr id="16" name="组合 15"/>
          <p:cNvGrpSpPr/>
          <p:nvPr/>
        </p:nvGrpSpPr>
        <p:grpSpPr>
          <a:xfrm>
            <a:off x="0" y="5158512"/>
            <a:ext cx="12192000" cy="589871"/>
            <a:chOff x="0" y="2887645"/>
            <a:chExt cx="12192000" cy="589871"/>
          </a:xfrm>
        </p:grpSpPr>
        <p:sp>
          <p:nvSpPr>
            <p:cNvPr id="18" name="Rectangle 11"/>
            <p:cNvSpPr>
              <a:spLocks noChangeArrowheads="1"/>
            </p:cNvSpPr>
            <p:nvPr/>
          </p:nvSpPr>
          <p:spPr bwMode="auto">
            <a:xfrm>
              <a:off x="0" y="2887645"/>
              <a:ext cx="12192000" cy="589871"/>
            </a:xfrm>
            <a:prstGeom prst="rect">
              <a:avLst/>
            </a:prstGeom>
            <a:solidFill>
              <a:srgbClr val="7B1B1B">
                <a:alpha val="81000"/>
              </a:srgbClr>
            </a:solidFill>
            <a:ln>
              <a:noFill/>
            </a:ln>
            <a:extLst/>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latin typeface="微软雅黑" pitchFamily="34" charset="-122"/>
                <a:ea typeface="微软雅黑" pitchFamily="34" charset="-122"/>
                <a:sym typeface="Calibri" pitchFamily="34" charset="0"/>
              </a:endParaRPr>
            </a:p>
          </p:txBody>
        </p:sp>
        <p:sp>
          <p:nvSpPr>
            <p:cNvPr id="19" name="矩形 18"/>
            <p:cNvSpPr/>
            <p:nvPr/>
          </p:nvSpPr>
          <p:spPr>
            <a:xfrm>
              <a:off x="2721867" y="2935944"/>
              <a:ext cx="6748265" cy="523220"/>
            </a:xfrm>
            <a:prstGeom prst="rect">
              <a:avLst/>
            </a:prstGeom>
          </p:spPr>
          <p:txBody>
            <a:bodyPr wrap="square">
              <a:spAutoFit/>
            </a:bodyPr>
            <a:lstStyle/>
            <a:p>
              <a:pPr indent="457200" algn="just"/>
              <a:r>
                <a:rPr lang="zh-CN" altLang="en-US" sz="2800" b="1" dirty="0">
                  <a:solidFill>
                    <a:schemeClr val="bg1"/>
                  </a:solidFill>
                  <a:latin typeface="微软雅黑" pitchFamily="34" charset="-122"/>
                  <a:ea typeface="微软雅黑" pitchFamily="34" charset="-122"/>
                  <a:sym typeface="Calibri" pitchFamily="34" charset="0"/>
                </a:rPr>
                <a:t>为了解决这些问题，云计算应运而生。</a:t>
              </a:r>
            </a:p>
          </p:txBody>
        </p:sp>
      </p:grpSp>
    </p:spTree>
    <p:custDataLst>
      <p:tags r:id="rId1"/>
    </p:custDataLst>
    <p:extLst>
      <p:ext uri="{BB962C8B-B14F-4D97-AF65-F5344CB8AC3E}">
        <p14:creationId xmlns:p14="http://schemas.microsoft.com/office/powerpoint/2010/main" val="392951263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例：在 </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Windows Azure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上发布网站</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8" name="文本框 17"/>
          <p:cNvSpPr txBox="1"/>
          <p:nvPr/>
        </p:nvSpPr>
        <p:spPr>
          <a:xfrm>
            <a:off x="1871550" y="782587"/>
            <a:ext cx="8216265" cy="829945"/>
          </a:xfrm>
          <a:prstGeom prst="rect">
            <a:avLst/>
          </a:prstGeom>
          <a:noFill/>
        </p:spPr>
        <p:txBody>
          <a:bodyPr wrap="square" rtlCol="0">
            <a:spAutoFit/>
          </a:bodyPr>
          <a:lstStyle/>
          <a:p>
            <a:pPr>
              <a:spcBef>
                <a:spcPts val="300"/>
              </a:spcBef>
            </a:pPr>
            <a:r>
              <a:rPr lang="zh-CN" altLang="en-US" sz="2400">
                <a:solidFill>
                  <a:srgbClr val="000000"/>
                </a:solidFill>
                <a:latin typeface="Arial"/>
                <a:ea typeface="SimHei"/>
              </a:rPr>
              <a:t>企业可以委托软件公司开发网站，最后在云服务器发布即可。这样后期维护全部交给云服务机构即可。</a:t>
            </a:r>
            <a:endParaRPr lang="zh-CN" altLang="en-US" sz="2400">
              <a:solidFill>
                <a:srgbClr val="000000"/>
              </a:solidFill>
              <a:latin typeface="Arial"/>
              <a:ea typeface="SimHei"/>
              <a:sym typeface="+mn-ea"/>
            </a:endParaRPr>
          </a:p>
        </p:txBody>
      </p:sp>
      <p:sp>
        <p:nvSpPr>
          <p:cNvPr id="19" name="文本框 18"/>
          <p:cNvSpPr txBox="1"/>
          <p:nvPr/>
        </p:nvSpPr>
        <p:spPr>
          <a:xfrm>
            <a:off x="1871550" y="1746517"/>
            <a:ext cx="7148830" cy="429895"/>
          </a:xfrm>
          <a:prstGeom prst="rect">
            <a:avLst/>
          </a:prstGeom>
          <a:noFill/>
        </p:spPr>
        <p:txBody>
          <a:bodyPr wrap="square" rtlCol="0" anchor="t">
            <a:spAutoFit/>
          </a:bodyPr>
          <a:lstStyle/>
          <a:p>
            <a:r>
              <a:rPr lang="zh-CN" altLang="en-US" sz="2200">
                <a:solidFill>
                  <a:srgbClr val="000000"/>
                </a:solidFill>
                <a:latin typeface="Arial"/>
                <a:ea typeface="SimHei"/>
              </a:rPr>
              <a:t>在 Azure 中创建 ASP.NET  Web 应用的流程如下：</a:t>
            </a:r>
          </a:p>
        </p:txBody>
      </p:sp>
      <p:sp>
        <p:nvSpPr>
          <p:cNvPr id="20" name="文本框 19"/>
          <p:cNvSpPr txBox="1"/>
          <p:nvPr/>
        </p:nvSpPr>
        <p:spPr>
          <a:xfrm>
            <a:off x="1871550" y="2176412"/>
            <a:ext cx="7355840" cy="768350"/>
          </a:xfrm>
          <a:prstGeom prst="rect">
            <a:avLst/>
          </a:prstGeom>
          <a:noFill/>
        </p:spPr>
        <p:txBody>
          <a:bodyPr wrap="square" rtlCol="0" anchor="t">
            <a:spAutoFit/>
          </a:bodyPr>
          <a:lstStyle/>
          <a:p>
            <a:r>
              <a:rPr lang="en-US" altLang="zh-CN" sz="2200">
                <a:solidFill>
                  <a:srgbClr val="000000"/>
                </a:solidFill>
                <a:latin typeface="Arial"/>
                <a:ea typeface="SimHei"/>
              </a:rPr>
              <a:t>1. </a:t>
            </a:r>
            <a:r>
              <a:rPr lang="zh-CN" altLang="en-US" sz="2200">
                <a:solidFill>
                  <a:srgbClr val="000000"/>
                </a:solidFill>
                <a:latin typeface="Arial"/>
                <a:ea typeface="SimHei"/>
              </a:rPr>
              <a:t>软件开发人员用</a:t>
            </a:r>
            <a:r>
              <a:rPr lang="en-US" altLang="zh-CN" sz="2200">
                <a:solidFill>
                  <a:srgbClr val="000000"/>
                </a:solidFill>
                <a:latin typeface="Arial"/>
                <a:ea typeface="SimHei"/>
              </a:rPr>
              <a:t>VS</a:t>
            </a:r>
            <a:r>
              <a:rPr lang="zh-CN" altLang="en-US" sz="2200">
                <a:solidFill>
                  <a:srgbClr val="000000"/>
                </a:solidFill>
                <a:latin typeface="Arial"/>
                <a:ea typeface="SimHei"/>
              </a:rPr>
              <a:t>工具创建一个 ASP.NET Core Web 应用（</a:t>
            </a:r>
            <a:r>
              <a:rPr lang="en-US" altLang="zh-CN" sz="2200">
                <a:solidFill>
                  <a:srgbClr val="000000"/>
                </a:solidFill>
                <a:latin typeface="Arial"/>
                <a:ea typeface="SimHei"/>
              </a:rPr>
              <a:t>C#</a:t>
            </a:r>
            <a:r>
              <a:rPr lang="zh-CN" altLang="en-US" sz="2200">
                <a:solidFill>
                  <a:srgbClr val="000000"/>
                </a:solidFill>
                <a:latin typeface="Arial"/>
                <a:ea typeface="SimHei"/>
              </a:rPr>
              <a:t>编程语言）</a:t>
            </a:r>
          </a:p>
        </p:txBody>
      </p:sp>
      <p:sp>
        <p:nvSpPr>
          <p:cNvPr id="21" name="文本框 20"/>
          <p:cNvSpPr txBox="1"/>
          <p:nvPr/>
        </p:nvSpPr>
        <p:spPr>
          <a:xfrm>
            <a:off x="1871550" y="3017787"/>
            <a:ext cx="7355840" cy="429895"/>
          </a:xfrm>
          <a:prstGeom prst="rect">
            <a:avLst/>
          </a:prstGeom>
          <a:noFill/>
        </p:spPr>
        <p:txBody>
          <a:bodyPr wrap="square" rtlCol="0" anchor="t">
            <a:spAutoFit/>
          </a:bodyPr>
          <a:lstStyle/>
          <a:p>
            <a:r>
              <a:rPr lang="en-US" altLang="zh-CN" sz="2200">
                <a:solidFill>
                  <a:srgbClr val="000000"/>
                </a:solidFill>
                <a:latin typeface="Arial"/>
                <a:ea typeface="SimHei"/>
              </a:rPr>
              <a:t>2. </a:t>
            </a:r>
            <a:r>
              <a:rPr lang="zh-CN" altLang="en-US" sz="2200">
                <a:solidFill>
                  <a:srgbClr val="000000"/>
                </a:solidFill>
                <a:latin typeface="Arial"/>
                <a:ea typeface="SimHei"/>
              </a:rPr>
              <a:t>开发完成后，使用</a:t>
            </a:r>
            <a:r>
              <a:rPr lang="en-US" altLang="zh-CN" sz="2200">
                <a:solidFill>
                  <a:srgbClr val="000000"/>
                </a:solidFill>
                <a:latin typeface="Arial"/>
                <a:ea typeface="SimHei"/>
              </a:rPr>
              <a:t>VS发布向导</a:t>
            </a:r>
            <a:r>
              <a:rPr lang="zh-CN" altLang="en-US" sz="2200">
                <a:solidFill>
                  <a:srgbClr val="000000"/>
                </a:solidFill>
                <a:latin typeface="Arial"/>
                <a:ea typeface="SimHei"/>
              </a:rPr>
              <a:t>发布网站到</a:t>
            </a:r>
            <a:r>
              <a:rPr lang="zh-CN" altLang="en-US" sz="2200">
                <a:solidFill>
                  <a:srgbClr val="000000"/>
                </a:solidFill>
                <a:latin typeface="Arial"/>
                <a:ea typeface="SimHei"/>
                <a:sym typeface="+mn-ea"/>
              </a:rPr>
              <a:t>Azure</a:t>
            </a:r>
            <a:endParaRPr lang="zh-CN" altLang="en-US" sz="2200">
              <a:solidFill>
                <a:srgbClr val="000000"/>
              </a:solidFill>
              <a:latin typeface="Arial"/>
              <a:ea typeface="SimHei"/>
            </a:endParaRPr>
          </a:p>
        </p:txBody>
      </p:sp>
      <p:sp>
        <p:nvSpPr>
          <p:cNvPr id="22" name="文本框 21"/>
          <p:cNvSpPr txBox="1"/>
          <p:nvPr/>
        </p:nvSpPr>
        <p:spPr>
          <a:xfrm>
            <a:off x="1871550" y="3565792"/>
            <a:ext cx="3535045" cy="768350"/>
          </a:xfrm>
          <a:prstGeom prst="rect">
            <a:avLst/>
          </a:prstGeom>
          <a:noFill/>
        </p:spPr>
        <p:txBody>
          <a:bodyPr wrap="square" rtlCol="0" anchor="t">
            <a:spAutoFit/>
          </a:bodyPr>
          <a:lstStyle/>
          <a:p>
            <a:r>
              <a:rPr lang="en-US" altLang="zh-CN" sz="2200">
                <a:solidFill>
                  <a:srgbClr val="000000"/>
                </a:solidFill>
                <a:latin typeface="Arial"/>
                <a:ea typeface="SimHei"/>
              </a:rPr>
              <a:t>3. </a:t>
            </a:r>
            <a:r>
              <a:rPr lang="zh-CN" altLang="en-US" sz="2200">
                <a:solidFill>
                  <a:srgbClr val="000000"/>
                </a:solidFill>
                <a:latin typeface="Arial"/>
                <a:ea typeface="SimHei"/>
              </a:rPr>
              <a:t>登录帐号，</a:t>
            </a:r>
            <a:r>
              <a:rPr lang="zh-CN" altLang="en-US" sz="2200">
                <a:solidFill>
                  <a:srgbClr val="000000"/>
                </a:solidFill>
                <a:latin typeface="Arial"/>
                <a:ea typeface="SimHei"/>
                <a:sym typeface="+mn-ea"/>
              </a:rPr>
              <a:t>创建应用服务计划</a:t>
            </a:r>
            <a:endParaRPr lang="zh-CN" altLang="en-US" sz="2200">
              <a:solidFill>
                <a:srgbClr val="000000"/>
              </a:solidFill>
              <a:latin typeface="Arial"/>
              <a:ea typeface="SimHei"/>
            </a:endParaRPr>
          </a:p>
        </p:txBody>
      </p:sp>
      <p:pic>
        <p:nvPicPr>
          <p:cNvPr id="23" name="图片 22"/>
          <p:cNvPicPr>
            <a:picLocks noChangeAspect="1"/>
          </p:cNvPicPr>
          <p:nvPr/>
        </p:nvPicPr>
        <p:blipFill>
          <a:blip r:embed="rId6"/>
          <a:stretch>
            <a:fillRect/>
          </a:stretch>
        </p:blipFill>
        <p:spPr>
          <a:xfrm>
            <a:off x="5193235" y="3448317"/>
            <a:ext cx="5266690" cy="2900045"/>
          </a:xfrm>
          <a:prstGeom prst="rect">
            <a:avLst/>
          </a:prstGeom>
        </p:spPr>
      </p:pic>
      <p:sp>
        <p:nvSpPr>
          <p:cNvPr id="24" name="文本框 23"/>
          <p:cNvSpPr txBox="1"/>
          <p:nvPr/>
        </p:nvSpPr>
        <p:spPr>
          <a:xfrm>
            <a:off x="1871550" y="4665612"/>
            <a:ext cx="2630805" cy="768350"/>
          </a:xfrm>
          <a:prstGeom prst="rect">
            <a:avLst/>
          </a:prstGeom>
          <a:solidFill>
            <a:srgbClr val="0070C0"/>
          </a:solidFill>
          <a:ln w="12700" cap="flat" cmpd="sng" algn="ctr">
            <a:solidFill>
              <a:srgbClr val="8F7046">
                <a:shade val="50000"/>
              </a:srgbClr>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200" b="0" i="0" u="none" strike="noStrike" kern="0" cap="none" spc="0" normalizeH="0" baseline="0" noProof="0" dirty="0">
                <a:ln>
                  <a:noFill/>
                </a:ln>
                <a:solidFill>
                  <a:srgbClr val="FFFFFF"/>
                </a:solidFill>
                <a:effectLst/>
                <a:uLnTx/>
                <a:uFillTx/>
                <a:latin typeface="Arial"/>
                <a:ea typeface="SimHei"/>
                <a:cs typeface="+mn-cs"/>
              </a:rPr>
              <a:t>规模越大，并发能力越强</a:t>
            </a:r>
          </a:p>
        </p:txBody>
      </p:sp>
    </p:spTree>
    <p:custDataLst>
      <p:tags r:id="rId1"/>
    </p:custDataLst>
    <p:extLst>
      <p:ext uri="{BB962C8B-B14F-4D97-AF65-F5344CB8AC3E}">
        <p14:creationId xmlns:p14="http://schemas.microsoft.com/office/powerpoint/2010/main" val="2185075362"/>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例：在 </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Windows Azure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上发布网站</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11" name="图片 10"/>
          <p:cNvPicPr>
            <a:picLocks noChangeAspect="1"/>
          </p:cNvPicPr>
          <p:nvPr/>
        </p:nvPicPr>
        <p:blipFill>
          <a:blip r:embed="rId6"/>
          <a:stretch>
            <a:fillRect/>
          </a:stretch>
        </p:blipFill>
        <p:spPr>
          <a:xfrm>
            <a:off x="2116061" y="697053"/>
            <a:ext cx="7930515" cy="5962650"/>
          </a:xfrm>
          <a:prstGeom prst="rect">
            <a:avLst/>
          </a:prstGeom>
        </p:spPr>
      </p:pic>
    </p:spTree>
    <p:custDataLst>
      <p:tags r:id="rId1"/>
    </p:custDataLst>
    <p:extLst>
      <p:ext uri="{BB962C8B-B14F-4D97-AF65-F5344CB8AC3E}">
        <p14:creationId xmlns:p14="http://schemas.microsoft.com/office/powerpoint/2010/main" val="2014117313"/>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例：在 </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Windows Azure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上发布网站</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2" name="文本框 11"/>
          <p:cNvSpPr txBox="1"/>
          <p:nvPr/>
        </p:nvSpPr>
        <p:spPr>
          <a:xfrm>
            <a:off x="1756615" y="737185"/>
            <a:ext cx="8216265" cy="460375"/>
          </a:xfrm>
          <a:prstGeom prst="rect">
            <a:avLst/>
          </a:prstGeom>
          <a:noFill/>
        </p:spPr>
        <p:txBody>
          <a:bodyPr wrap="square" rtlCol="0">
            <a:spAutoFit/>
          </a:bodyPr>
          <a:lstStyle/>
          <a:p>
            <a:pPr>
              <a:spcBef>
                <a:spcPts val="300"/>
              </a:spcBef>
            </a:pPr>
            <a:r>
              <a:rPr lang="zh-CN" altLang="en-US" sz="2400">
                <a:solidFill>
                  <a:srgbClr val="000000"/>
                </a:solidFill>
                <a:latin typeface="Arial"/>
                <a:ea typeface="SimHei"/>
              </a:rPr>
              <a:t>在浏览器查看</a:t>
            </a:r>
            <a:endParaRPr lang="zh-CN" altLang="en-US" sz="2400">
              <a:solidFill>
                <a:srgbClr val="000000"/>
              </a:solidFill>
              <a:latin typeface="Arial"/>
              <a:ea typeface="SimHei"/>
              <a:sym typeface="+mn-ea"/>
            </a:endParaRPr>
          </a:p>
        </p:txBody>
      </p:sp>
      <p:pic>
        <p:nvPicPr>
          <p:cNvPr id="13" name="图片 12"/>
          <p:cNvPicPr>
            <a:picLocks noChangeAspect="1"/>
          </p:cNvPicPr>
          <p:nvPr/>
        </p:nvPicPr>
        <p:blipFill>
          <a:blip r:embed="rId6"/>
          <a:stretch>
            <a:fillRect/>
          </a:stretch>
        </p:blipFill>
        <p:spPr>
          <a:xfrm>
            <a:off x="1601675" y="1197560"/>
            <a:ext cx="8486140" cy="5329555"/>
          </a:xfrm>
          <a:prstGeom prst="rect">
            <a:avLst/>
          </a:prstGeom>
        </p:spPr>
      </p:pic>
    </p:spTree>
    <p:custDataLst>
      <p:tags r:id="rId1"/>
    </p:custDataLst>
    <p:extLst>
      <p:ext uri="{BB962C8B-B14F-4D97-AF65-F5344CB8AC3E}">
        <p14:creationId xmlns:p14="http://schemas.microsoft.com/office/powerpoint/2010/main" val="3680824435"/>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2.4</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传统资源利用方式</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35" name="内容占位符 3"/>
          <p:cNvSpPr txBox="1">
            <a:spLocks/>
          </p:cNvSpPr>
          <p:nvPr/>
        </p:nvSpPr>
        <p:spPr bwMode="auto">
          <a:xfrm>
            <a:off x="2587080" y="1159722"/>
            <a:ext cx="528828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171450" indent="-171450" algn="l" rtl="0" fontAlgn="base">
              <a:lnSpc>
                <a:spcPct val="90000"/>
              </a:lnSpc>
              <a:spcBef>
                <a:spcPts val="750"/>
              </a:spcBef>
              <a:spcAft>
                <a:spcPct val="0"/>
              </a:spcAft>
              <a:buFont typeface="Arial" panose="020B0604020202020204" pitchFamily="34" charset="0"/>
              <a:buChar char="•"/>
              <a:defRPr sz="1800" kern="1200">
                <a:solidFill>
                  <a:srgbClr val="293136"/>
                </a:solidFill>
                <a:latin typeface="+mn-lt"/>
                <a:ea typeface="黑体" panose="02010609060101010101" charset="-122"/>
                <a:cs typeface="+mn-cs"/>
              </a:defRPr>
            </a:lvl1pPr>
            <a:lvl2pPr marL="514350" indent="-171450" algn="l" rtl="0" fontAlgn="base">
              <a:lnSpc>
                <a:spcPct val="90000"/>
              </a:lnSpc>
              <a:spcBef>
                <a:spcPts val="375"/>
              </a:spcBef>
              <a:spcAft>
                <a:spcPct val="0"/>
              </a:spcAft>
              <a:buFont typeface="Arial" panose="020B0604020202020204" pitchFamily="34" charset="0"/>
              <a:buChar char="•"/>
              <a:defRPr sz="1500" kern="1200">
                <a:solidFill>
                  <a:srgbClr val="293136"/>
                </a:solidFill>
                <a:latin typeface="+mn-lt"/>
                <a:ea typeface="黑体" panose="02010609060101010101" charset="-122"/>
                <a:cs typeface="+mn-cs"/>
              </a:defRPr>
            </a:lvl2pPr>
            <a:lvl3pPr marL="8572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3pPr>
            <a:lvl4pPr marL="12001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4pPr>
            <a:lvl5pPr marL="15430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914400" rtl="0" eaLnBrk="1" fontAlgn="base" latinLnBrk="0" hangingPunct="1">
              <a:lnSpc>
                <a:spcPct val="90000"/>
              </a:lnSpc>
              <a:spcBef>
                <a:spcPts val="750"/>
              </a:spcBef>
              <a:spcAft>
                <a:spcPct val="0"/>
              </a:spcAft>
              <a:buClrTx/>
              <a:buSzTx/>
              <a:buFont typeface="Wingdings" panose="05000000000000000000" charset="0"/>
              <a:buChar char=""/>
              <a:tabLst/>
              <a:defRPr/>
            </a:pPr>
            <a:r>
              <a:rPr kumimoji="0" lang="zh-CN" altLang="en-US" sz="2400" b="0" i="0" u="none" strike="noStrike" kern="1200" cap="none" spc="0" normalizeH="0" baseline="0" noProof="0">
                <a:ln>
                  <a:noFill/>
                </a:ln>
                <a:solidFill>
                  <a:srgbClr val="293136"/>
                </a:solidFill>
                <a:effectLst/>
                <a:uLnTx/>
                <a:uFillTx/>
                <a:latin typeface="Arial"/>
                <a:ea typeface="黑体" panose="02010609060101010101" charset="-122"/>
                <a:cs typeface="+mn-cs"/>
              </a:rPr>
              <a:t>软件、硬件资源都是分离的</a:t>
            </a:r>
          </a:p>
        </p:txBody>
      </p:sp>
      <p:sp>
        <p:nvSpPr>
          <p:cNvPr id="36" name="矩形 35"/>
          <p:cNvSpPr/>
          <p:nvPr/>
        </p:nvSpPr>
        <p:spPr>
          <a:xfrm>
            <a:off x="2785835" y="4624282"/>
            <a:ext cx="1971040"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硬件资源</a:t>
            </a:r>
            <a:r>
              <a:rPr kumimoji="0" lang="en-US" altLang="zh-CN" sz="2000" b="0" i="0" u="none" strike="noStrike" kern="0" cap="none" spc="0" normalizeH="0" baseline="0" noProof="0">
                <a:ln>
                  <a:noFill/>
                </a:ln>
                <a:solidFill>
                  <a:srgbClr val="000000"/>
                </a:solidFill>
                <a:effectLst/>
                <a:uLnTx/>
                <a:uFillTx/>
                <a:latin typeface="Arial"/>
                <a:ea typeface="SimHei"/>
                <a:cs typeface="+mn-cs"/>
              </a:rPr>
              <a:t>1</a:t>
            </a:r>
          </a:p>
        </p:txBody>
      </p:sp>
      <p:sp>
        <p:nvSpPr>
          <p:cNvPr id="37" name="矩形 36"/>
          <p:cNvSpPr/>
          <p:nvPr/>
        </p:nvSpPr>
        <p:spPr>
          <a:xfrm>
            <a:off x="2785835" y="3767032"/>
            <a:ext cx="1971040"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开发运行平台</a:t>
            </a:r>
            <a:r>
              <a:rPr kumimoji="0" lang="en-US" altLang="zh-CN" sz="2000" b="0" i="0" u="none" strike="noStrike" kern="0" cap="none" spc="0" normalizeH="0" baseline="0" noProof="0">
                <a:ln>
                  <a:noFill/>
                </a:ln>
                <a:solidFill>
                  <a:srgbClr val="000000"/>
                </a:solidFill>
                <a:effectLst/>
                <a:uLnTx/>
                <a:uFillTx/>
                <a:latin typeface="Arial"/>
                <a:ea typeface="SimHei"/>
                <a:cs typeface="+mn-cs"/>
              </a:rPr>
              <a:t>1</a:t>
            </a:r>
          </a:p>
        </p:txBody>
      </p:sp>
      <p:sp>
        <p:nvSpPr>
          <p:cNvPr id="38" name="矩形 37"/>
          <p:cNvSpPr/>
          <p:nvPr/>
        </p:nvSpPr>
        <p:spPr>
          <a:xfrm>
            <a:off x="2785835" y="3338407"/>
            <a:ext cx="1971040"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应用软件</a:t>
            </a:r>
            <a:r>
              <a:rPr kumimoji="0" lang="en-US" altLang="zh-CN" sz="2000" b="0" i="0" u="none" strike="noStrike" kern="0" cap="none" spc="0" normalizeH="0" baseline="0" noProof="0">
                <a:ln>
                  <a:noFill/>
                </a:ln>
                <a:solidFill>
                  <a:srgbClr val="000000"/>
                </a:solidFill>
                <a:effectLst/>
                <a:uLnTx/>
                <a:uFillTx/>
                <a:latin typeface="Arial"/>
                <a:ea typeface="SimHei"/>
                <a:cs typeface="+mn-cs"/>
              </a:rPr>
              <a:t>1</a:t>
            </a:r>
          </a:p>
        </p:txBody>
      </p:sp>
      <p:sp>
        <p:nvSpPr>
          <p:cNvPr id="39" name="矩形 38"/>
          <p:cNvSpPr/>
          <p:nvPr/>
        </p:nvSpPr>
        <p:spPr>
          <a:xfrm>
            <a:off x="2785835" y="4195657"/>
            <a:ext cx="1971675"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操作系统</a:t>
            </a:r>
            <a:r>
              <a:rPr kumimoji="0" lang="en-US" altLang="zh-CN" sz="2000" b="0" i="0" u="none" strike="noStrike" kern="0" cap="none" spc="0" normalizeH="0" baseline="0" noProof="0">
                <a:ln>
                  <a:noFill/>
                </a:ln>
                <a:solidFill>
                  <a:srgbClr val="000000"/>
                </a:solidFill>
                <a:effectLst/>
                <a:uLnTx/>
                <a:uFillTx/>
                <a:latin typeface="Arial"/>
                <a:ea typeface="SimHei"/>
                <a:cs typeface="+mn-cs"/>
              </a:rPr>
              <a:t>1</a:t>
            </a:r>
          </a:p>
        </p:txBody>
      </p:sp>
      <p:sp>
        <p:nvSpPr>
          <p:cNvPr id="40" name="矩形 39"/>
          <p:cNvSpPr/>
          <p:nvPr/>
        </p:nvSpPr>
        <p:spPr>
          <a:xfrm>
            <a:off x="3282405" y="2205567"/>
            <a:ext cx="977900"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用户</a:t>
            </a:r>
            <a:r>
              <a:rPr kumimoji="0" lang="en-US" altLang="zh-CN" sz="2000" b="0" i="0" u="none" strike="noStrike" kern="0" cap="none" spc="0" normalizeH="0" baseline="0" noProof="0">
                <a:ln>
                  <a:noFill/>
                </a:ln>
                <a:solidFill>
                  <a:srgbClr val="000000"/>
                </a:solidFill>
                <a:effectLst/>
                <a:uLnTx/>
                <a:uFillTx/>
                <a:latin typeface="Arial"/>
                <a:ea typeface="SimHei"/>
                <a:cs typeface="+mn-cs"/>
              </a:rPr>
              <a:t>1</a:t>
            </a:r>
          </a:p>
        </p:txBody>
      </p:sp>
      <p:cxnSp>
        <p:nvCxnSpPr>
          <p:cNvPr id="41" name="直接箭头连接符 40"/>
          <p:cNvCxnSpPr>
            <a:stCxn id="40" idx="2"/>
            <a:endCxn id="38" idx="0"/>
          </p:cNvCxnSpPr>
          <p:nvPr/>
        </p:nvCxnSpPr>
        <p:spPr>
          <a:xfrm>
            <a:off x="3771355" y="2634192"/>
            <a:ext cx="0" cy="704215"/>
          </a:xfrm>
          <a:prstGeom prst="straightConnector1">
            <a:avLst/>
          </a:prstGeom>
          <a:noFill/>
          <a:ln w="6350" cap="flat" cmpd="sng" algn="ctr">
            <a:solidFill>
              <a:srgbClr val="8F7046"/>
            </a:solidFill>
            <a:prstDash val="solid"/>
            <a:miter lim="800000"/>
            <a:tailEnd type="arrow"/>
          </a:ln>
          <a:effectLst/>
        </p:spPr>
      </p:cxnSp>
      <p:grpSp>
        <p:nvGrpSpPr>
          <p:cNvPr id="42" name="组合 41"/>
          <p:cNvGrpSpPr/>
          <p:nvPr/>
        </p:nvGrpSpPr>
        <p:grpSpPr>
          <a:xfrm>
            <a:off x="5163275" y="2238587"/>
            <a:ext cx="1979930" cy="2814320"/>
            <a:chOff x="5648" y="4087"/>
            <a:chExt cx="3118" cy="4432"/>
          </a:xfrm>
        </p:grpSpPr>
        <p:sp>
          <p:nvSpPr>
            <p:cNvPr id="43" name="矩形 42"/>
            <p:cNvSpPr/>
            <p:nvPr/>
          </p:nvSpPr>
          <p:spPr>
            <a:xfrm>
              <a:off x="5648" y="7844"/>
              <a:ext cx="3116" cy="67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硬件资源</a:t>
              </a:r>
              <a:r>
                <a:rPr kumimoji="0" lang="en-US" altLang="zh-CN" sz="2000" b="0" i="0" u="none" strike="noStrike" kern="0" cap="none" spc="0" normalizeH="0" baseline="0" noProof="0">
                  <a:ln>
                    <a:noFill/>
                  </a:ln>
                  <a:solidFill>
                    <a:srgbClr val="000000"/>
                  </a:solidFill>
                  <a:effectLst/>
                  <a:uLnTx/>
                  <a:uFillTx/>
                  <a:latin typeface="Arial"/>
                  <a:ea typeface="SimHei"/>
                  <a:cs typeface="+mn-cs"/>
                </a:rPr>
                <a:t>2</a:t>
              </a:r>
            </a:p>
          </p:txBody>
        </p:sp>
        <p:sp>
          <p:nvSpPr>
            <p:cNvPr id="44" name="矩形 43"/>
            <p:cNvSpPr/>
            <p:nvPr/>
          </p:nvSpPr>
          <p:spPr>
            <a:xfrm>
              <a:off x="5649" y="6494"/>
              <a:ext cx="3116" cy="67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开发运行平台</a:t>
              </a:r>
              <a:r>
                <a:rPr kumimoji="0" lang="en-US" altLang="zh-CN" sz="2000" b="0" i="0" u="none" strike="noStrike" kern="0" cap="none" spc="0" normalizeH="0" baseline="0" noProof="0">
                  <a:ln>
                    <a:noFill/>
                  </a:ln>
                  <a:solidFill>
                    <a:srgbClr val="000000"/>
                  </a:solidFill>
                  <a:effectLst/>
                  <a:uLnTx/>
                  <a:uFillTx/>
                  <a:latin typeface="Arial"/>
                  <a:ea typeface="SimHei"/>
                  <a:cs typeface="+mn-cs"/>
                </a:rPr>
                <a:t>2</a:t>
              </a:r>
            </a:p>
          </p:txBody>
        </p:sp>
        <p:sp>
          <p:nvSpPr>
            <p:cNvPr id="45" name="矩形 44"/>
            <p:cNvSpPr/>
            <p:nvPr/>
          </p:nvSpPr>
          <p:spPr>
            <a:xfrm>
              <a:off x="5648" y="5817"/>
              <a:ext cx="3116" cy="67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应用软件</a:t>
              </a:r>
              <a:r>
                <a:rPr kumimoji="0" lang="en-US" altLang="zh-CN" sz="2000" b="0" i="0" u="none" strike="noStrike" kern="0" cap="none" spc="0" normalizeH="0" baseline="0" noProof="0">
                  <a:ln>
                    <a:noFill/>
                  </a:ln>
                  <a:solidFill>
                    <a:srgbClr val="000000"/>
                  </a:solidFill>
                  <a:effectLst/>
                  <a:uLnTx/>
                  <a:uFillTx/>
                  <a:latin typeface="Arial"/>
                  <a:ea typeface="SimHei"/>
                  <a:cs typeface="+mn-cs"/>
                </a:rPr>
                <a:t>2</a:t>
              </a:r>
            </a:p>
          </p:txBody>
        </p:sp>
        <p:sp>
          <p:nvSpPr>
            <p:cNvPr id="46" name="矩形 45"/>
            <p:cNvSpPr/>
            <p:nvPr/>
          </p:nvSpPr>
          <p:spPr>
            <a:xfrm>
              <a:off x="5648" y="7169"/>
              <a:ext cx="3118" cy="67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操作系统</a:t>
              </a:r>
              <a:r>
                <a:rPr kumimoji="0" lang="en-US" altLang="zh-CN" sz="2000" b="0" i="0" u="none" strike="noStrike" kern="0" cap="none" spc="0" normalizeH="0" baseline="0" noProof="0">
                  <a:ln>
                    <a:noFill/>
                  </a:ln>
                  <a:solidFill>
                    <a:srgbClr val="000000"/>
                  </a:solidFill>
                  <a:effectLst/>
                  <a:uLnTx/>
                  <a:uFillTx/>
                  <a:latin typeface="Arial"/>
                  <a:ea typeface="SimHei"/>
                  <a:cs typeface="+mn-cs"/>
                </a:rPr>
                <a:t>2</a:t>
              </a:r>
            </a:p>
          </p:txBody>
        </p:sp>
        <p:sp>
          <p:nvSpPr>
            <p:cNvPr id="47" name="矩形 46"/>
            <p:cNvSpPr/>
            <p:nvPr/>
          </p:nvSpPr>
          <p:spPr>
            <a:xfrm>
              <a:off x="6430" y="4087"/>
              <a:ext cx="1546" cy="67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用户</a:t>
              </a:r>
              <a:r>
                <a:rPr kumimoji="0" lang="en-US" altLang="zh-CN" sz="2000" b="0" i="0" u="none" strike="noStrike" kern="0" cap="none" spc="0" normalizeH="0" baseline="0" noProof="0">
                  <a:ln>
                    <a:noFill/>
                  </a:ln>
                  <a:solidFill>
                    <a:srgbClr val="000000"/>
                  </a:solidFill>
                  <a:effectLst/>
                  <a:uLnTx/>
                  <a:uFillTx/>
                  <a:latin typeface="Arial"/>
                  <a:ea typeface="SimHei"/>
                  <a:cs typeface="+mn-cs"/>
                </a:rPr>
                <a:t>2</a:t>
              </a:r>
            </a:p>
          </p:txBody>
        </p:sp>
        <p:cxnSp>
          <p:nvCxnSpPr>
            <p:cNvPr id="48" name="直接箭头连接符 47"/>
            <p:cNvCxnSpPr>
              <a:stCxn id="47" idx="2"/>
              <a:endCxn id="45" idx="0"/>
            </p:cNvCxnSpPr>
            <p:nvPr/>
          </p:nvCxnSpPr>
          <p:spPr>
            <a:xfrm>
              <a:off x="7203" y="4762"/>
              <a:ext cx="3" cy="1055"/>
            </a:xfrm>
            <a:prstGeom prst="straightConnector1">
              <a:avLst/>
            </a:prstGeom>
            <a:noFill/>
            <a:ln w="6350" cap="flat" cmpd="sng" algn="ctr">
              <a:solidFill>
                <a:srgbClr val="8F7046"/>
              </a:solidFill>
              <a:prstDash val="solid"/>
              <a:miter lim="800000"/>
              <a:tailEnd type="arrow"/>
            </a:ln>
            <a:effectLst/>
          </p:spPr>
        </p:cxnSp>
      </p:grpSp>
      <p:grpSp>
        <p:nvGrpSpPr>
          <p:cNvPr id="49" name="组合 48"/>
          <p:cNvGrpSpPr/>
          <p:nvPr/>
        </p:nvGrpSpPr>
        <p:grpSpPr>
          <a:xfrm>
            <a:off x="7550240" y="2238587"/>
            <a:ext cx="1972310" cy="2814320"/>
            <a:chOff x="1904" y="4087"/>
            <a:chExt cx="3106" cy="4432"/>
          </a:xfrm>
        </p:grpSpPr>
        <p:sp>
          <p:nvSpPr>
            <p:cNvPr id="50" name="矩形 49"/>
            <p:cNvSpPr/>
            <p:nvPr/>
          </p:nvSpPr>
          <p:spPr>
            <a:xfrm>
              <a:off x="1904" y="7844"/>
              <a:ext cx="3104" cy="67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硬件资源</a:t>
              </a:r>
              <a:r>
                <a:rPr kumimoji="0" lang="en-US" altLang="zh-CN" sz="2000" b="0" i="0" u="none" strike="noStrike" kern="0" cap="none" spc="0" normalizeH="0" baseline="0" noProof="0">
                  <a:ln>
                    <a:noFill/>
                  </a:ln>
                  <a:solidFill>
                    <a:srgbClr val="000000"/>
                  </a:solidFill>
                  <a:effectLst/>
                  <a:uLnTx/>
                  <a:uFillTx/>
                  <a:latin typeface="Arial"/>
                  <a:ea typeface="SimHei"/>
                  <a:cs typeface="+mn-cs"/>
                </a:rPr>
                <a:t>3</a:t>
              </a:r>
            </a:p>
          </p:txBody>
        </p:sp>
        <p:sp>
          <p:nvSpPr>
            <p:cNvPr id="51" name="矩形 50"/>
            <p:cNvSpPr/>
            <p:nvPr/>
          </p:nvSpPr>
          <p:spPr>
            <a:xfrm>
              <a:off x="1905" y="6492"/>
              <a:ext cx="3104" cy="67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开发运行平台</a:t>
              </a:r>
              <a:r>
                <a:rPr kumimoji="0" lang="en-US" altLang="zh-CN" sz="2000" b="0" i="0" u="none" strike="noStrike" kern="0" cap="none" spc="0" normalizeH="0" baseline="0" noProof="0">
                  <a:ln>
                    <a:noFill/>
                  </a:ln>
                  <a:solidFill>
                    <a:srgbClr val="000000"/>
                  </a:solidFill>
                  <a:effectLst/>
                  <a:uLnTx/>
                  <a:uFillTx/>
                  <a:latin typeface="Arial"/>
                  <a:ea typeface="SimHei"/>
                  <a:cs typeface="+mn-cs"/>
                </a:rPr>
                <a:t>3</a:t>
              </a:r>
            </a:p>
          </p:txBody>
        </p:sp>
        <p:sp>
          <p:nvSpPr>
            <p:cNvPr id="52" name="矩形 51"/>
            <p:cNvSpPr/>
            <p:nvPr/>
          </p:nvSpPr>
          <p:spPr>
            <a:xfrm>
              <a:off x="1906" y="5817"/>
              <a:ext cx="3104" cy="67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应用软件</a:t>
              </a:r>
              <a:r>
                <a:rPr kumimoji="0" lang="en-US" altLang="zh-CN" sz="2000" b="0" i="0" u="none" strike="noStrike" kern="0" cap="none" spc="0" normalizeH="0" baseline="0" noProof="0">
                  <a:ln>
                    <a:noFill/>
                  </a:ln>
                  <a:solidFill>
                    <a:srgbClr val="000000"/>
                  </a:solidFill>
                  <a:effectLst/>
                  <a:uLnTx/>
                  <a:uFillTx/>
                  <a:latin typeface="Arial"/>
                  <a:ea typeface="SimHei"/>
                  <a:cs typeface="+mn-cs"/>
                </a:rPr>
                <a:t>3</a:t>
              </a:r>
            </a:p>
          </p:txBody>
        </p:sp>
        <p:sp>
          <p:nvSpPr>
            <p:cNvPr id="53" name="矩形 52"/>
            <p:cNvSpPr/>
            <p:nvPr/>
          </p:nvSpPr>
          <p:spPr>
            <a:xfrm>
              <a:off x="1905" y="7167"/>
              <a:ext cx="3105" cy="67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操作系统</a:t>
              </a:r>
              <a:r>
                <a:rPr kumimoji="0" lang="en-US" altLang="zh-CN" sz="2000" b="0" i="0" u="none" strike="noStrike" kern="0" cap="none" spc="0" normalizeH="0" baseline="0" noProof="0">
                  <a:ln>
                    <a:noFill/>
                  </a:ln>
                  <a:solidFill>
                    <a:srgbClr val="000000"/>
                  </a:solidFill>
                  <a:effectLst/>
                  <a:uLnTx/>
                  <a:uFillTx/>
                  <a:latin typeface="Arial"/>
                  <a:ea typeface="SimHei"/>
                  <a:cs typeface="+mn-cs"/>
                </a:rPr>
                <a:t>3</a:t>
              </a:r>
            </a:p>
          </p:txBody>
        </p:sp>
        <p:sp>
          <p:nvSpPr>
            <p:cNvPr id="54" name="矩形 53"/>
            <p:cNvSpPr/>
            <p:nvPr/>
          </p:nvSpPr>
          <p:spPr>
            <a:xfrm>
              <a:off x="2688" y="4087"/>
              <a:ext cx="1540" cy="67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用户</a:t>
              </a:r>
              <a:r>
                <a:rPr kumimoji="0" lang="en-US" altLang="zh-CN" sz="2000" b="0" i="0" u="none" strike="noStrike" kern="0" cap="none" spc="0" normalizeH="0" baseline="0" noProof="0">
                  <a:ln>
                    <a:noFill/>
                  </a:ln>
                  <a:solidFill>
                    <a:srgbClr val="000000"/>
                  </a:solidFill>
                  <a:effectLst/>
                  <a:uLnTx/>
                  <a:uFillTx/>
                  <a:latin typeface="Arial"/>
                  <a:ea typeface="SimHei"/>
                  <a:cs typeface="+mn-cs"/>
                </a:rPr>
                <a:t>3</a:t>
              </a:r>
            </a:p>
          </p:txBody>
        </p:sp>
        <p:cxnSp>
          <p:nvCxnSpPr>
            <p:cNvPr id="55" name="直接箭头连接符 54"/>
            <p:cNvCxnSpPr>
              <a:stCxn id="54" idx="2"/>
              <a:endCxn id="52" idx="0"/>
            </p:cNvCxnSpPr>
            <p:nvPr/>
          </p:nvCxnSpPr>
          <p:spPr>
            <a:xfrm>
              <a:off x="3458" y="4762"/>
              <a:ext cx="0" cy="1055"/>
            </a:xfrm>
            <a:prstGeom prst="straightConnector1">
              <a:avLst/>
            </a:prstGeom>
            <a:noFill/>
            <a:ln w="6350" cap="flat" cmpd="sng" algn="ctr">
              <a:solidFill>
                <a:srgbClr val="8F7046"/>
              </a:solidFill>
              <a:prstDash val="solid"/>
              <a:miter lim="800000"/>
              <a:tailEnd type="arrow"/>
            </a:ln>
            <a:effectLst/>
          </p:spPr>
        </p:cxnSp>
      </p:grpSp>
    </p:spTree>
    <p:custDataLst>
      <p:tags r:id="rId1"/>
    </p:custDataLst>
    <p:extLst>
      <p:ext uri="{BB962C8B-B14F-4D97-AF65-F5344CB8AC3E}">
        <p14:creationId xmlns:p14="http://schemas.microsoft.com/office/powerpoint/2010/main" val="191477160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2.5</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云计算的资源利用方式</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66" name="内容占位符 3"/>
          <p:cNvSpPr txBox="1">
            <a:spLocks/>
          </p:cNvSpPr>
          <p:nvPr/>
        </p:nvSpPr>
        <p:spPr bwMode="auto">
          <a:xfrm>
            <a:off x="2745740" y="1159722"/>
            <a:ext cx="641159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171450" indent="-171450" algn="l" rtl="0" fontAlgn="base">
              <a:lnSpc>
                <a:spcPct val="90000"/>
              </a:lnSpc>
              <a:spcBef>
                <a:spcPts val="750"/>
              </a:spcBef>
              <a:spcAft>
                <a:spcPct val="0"/>
              </a:spcAft>
              <a:buFont typeface="Arial" panose="020B0604020202020204" pitchFamily="34" charset="0"/>
              <a:buChar char="•"/>
              <a:defRPr sz="1800" kern="1200">
                <a:solidFill>
                  <a:srgbClr val="293136"/>
                </a:solidFill>
                <a:latin typeface="+mn-lt"/>
                <a:ea typeface="黑体" panose="02010609060101010101" charset="-122"/>
                <a:cs typeface="+mn-cs"/>
              </a:defRPr>
            </a:lvl1pPr>
            <a:lvl2pPr marL="514350" indent="-171450" algn="l" rtl="0" fontAlgn="base">
              <a:lnSpc>
                <a:spcPct val="90000"/>
              </a:lnSpc>
              <a:spcBef>
                <a:spcPts val="375"/>
              </a:spcBef>
              <a:spcAft>
                <a:spcPct val="0"/>
              </a:spcAft>
              <a:buFont typeface="Arial" panose="020B0604020202020204" pitchFamily="34" charset="0"/>
              <a:buChar char="•"/>
              <a:defRPr sz="1500" kern="1200">
                <a:solidFill>
                  <a:srgbClr val="293136"/>
                </a:solidFill>
                <a:latin typeface="+mn-lt"/>
                <a:ea typeface="黑体" panose="02010609060101010101" charset="-122"/>
                <a:cs typeface="+mn-cs"/>
              </a:defRPr>
            </a:lvl2pPr>
            <a:lvl3pPr marL="8572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3pPr>
            <a:lvl4pPr marL="12001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4pPr>
            <a:lvl5pPr marL="15430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914400" rtl="0" eaLnBrk="1" fontAlgn="base" latinLnBrk="0" hangingPunct="1">
              <a:lnSpc>
                <a:spcPct val="90000"/>
              </a:lnSpc>
              <a:spcBef>
                <a:spcPts val="750"/>
              </a:spcBef>
              <a:spcAft>
                <a:spcPct val="0"/>
              </a:spcAft>
              <a:buClrTx/>
              <a:buSzTx/>
              <a:buFont typeface="Wingdings" panose="05000000000000000000" charset="0"/>
              <a:buChar char=""/>
              <a:tabLst/>
              <a:defRPr/>
            </a:pPr>
            <a:r>
              <a:rPr kumimoji="0" lang="zh-CN" altLang="en-US" sz="2400" b="0" i="0" u="none" strike="noStrike" kern="1200" cap="none" spc="0" normalizeH="0" baseline="0" noProof="0">
                <a:ln>
                  <a:noFill/>
                </a:ln>
                <a:solidFill>
                  <a:srgbClr val="293136"/>
                </a:solidFill>
                <a:effectLst/>
                <a:uLnTx/>
                <a:uFillTx/>
                <a:latin typeface="Arial"/>
                <a:ea typeface="黑体" panose="02010609060101010101" charset="-122"/>
                <a:cs typeface="+mn-cs"/>
              </a:rPr>
              <a:t>软件、硬件资源是统一管理、分配、回收</a:t>
            </a:r>
          </a:p>
        </p:txBody>
      </p:sp>
      <p:sp>
        <p:nvSpPr>
          <p:cNvPr id="67" name="矩形 66"/>
          <p:cNvSpPr/>
          <p:nvPr/>
        </p:nvSpPr>
        <p:spPr>
          <a:xfrm>
            <a:off x="2774950" y="4484582"/>
            <a:ext cx="6486525"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硬件资源</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1</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2</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3</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a:t>
            </a:r>
            <a:endParaRPr kumimoji="0" lang="en-US" altLang="zh-CN" sz="2000" b="0" i="0" u="none" strike="noStrike" kern="0" cap="none" spc="0" normalizeH="0" baseline="0" noProof="0">
              <a:ln>
                <a:noFill/>
              </a:ln>
              <a:solidFill>
                <a:srgbClr val="000000"/>
              </a:solidFill>
              <a:effectLst/>
              <a:uLnTx/>
              <a:uFillTx/>
              <a:latin typeface="Arial"/>
              <a:ea typeface="SimHei"/>
              <a:cs typeface="+mn-cs"/>
            </a:endParaRPr>
          </a:p>
        </p:txBody>
      </p:sp>
      <p:sp>
        <p:nvSpPr>
          <p:cNvPr id="68" name="矩形 67"/>
          <p:cNvSpPr/>
          <p:nvPr/>
        </p:nvSpPr>
        <p:spPr>
          <a:xfrm>
            <a:off x="2774950" y="3627332"/>
            <a:ext cx="6486525"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开发运行平台</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1</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2</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3</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a:t>
            </a:r>
            <a:endParaRPr kumimoji="0" lang="en-US" altLang="zh-CN" sz="2000" b="0" i="0" u="none" strike="noStrike" kern="0" cap="none" spc="0" normalizeH="0" baseline="0" noProof="0">
              <a:ln>
                <a:noFill/>
              </a:ln>
              <a:solidFill>
                <a:srgbClr val="000000"/>
              </a:solidFill>
              <a:effectLst/>
              <a:uLnTx/>
              <a:uFillTx/>
              <a:latin typeface="Arial"/>
              <a:ea typeface="SimHei"/>
              <a:cs typeface="+mn-cs"/>
            </a:endParaRPr>
          </a:p>
        </p:txBody>
      </p:sp>
      <p:sp>
        <p:nvSpPr>
          <p:cNvPr id="69" name="矩形 68"/>
          <p:cNvSpPr/>
          <p:nvPr/>
        </p:nvSpPr>
        <p:spPr>
          <a:xfrm>
            <a:off x="2774950" y="3198707"/>
            <a:ext cx="6486525"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应用软件</a:t>
            </a:r>
            <a:r>
              <a:rPr kumimoji="0" lang="en-US" altLang="zh-CN" sz="2000" b="0" i="0" u="none" strike="noStrike" kern="0" cap="none" spc="0" normalizeH="0" baseline="0" noProof="0">
                <a:ln>
                  <a:noFill/>
                </a:ln>
                <a:solidFill>
                  <a:srgbClr val="000000"/>
                </a:solidFill>
                <a:effectLst/>
                <a:uLnTx/>
                <a:uFillTx/>
                <a:latin typeface="Arial"/>
                <a:ea typeface="SimHei"/>
                <a:cs typeface="+mn-cs"/>
              </a:rPr>
              <a:t>1</a:t>
            </a:r>
            <a:r>
              <a:rPr kumimoji="0" lang="zh-CN" altLang="en-US" sz="2000" b="0" i="0" u="none" strike="noStrike" kern="0" cap="none" spc="0" normalizeH="0" baseline="0" noProof="0">
                <a:ln>
                  <a:noFill/>
                </a:ln>
                <a:solidFill>
                  <a:srgbClr val="000000"/>
                </a:solidFill>
                <a:effectLst/>
                <a:uLnTx/>
                <a:uFillTx/>
                <a:latin typeface="Arial"/>
                <a:ea typeface="SimHei"/>
                <a:cs typeface="+mn-cs"/>
              </a:rPr>
              <a:t>、</a:t>
            </a:r>
            <a:r>
              <a:rPr kumimoji="0" lang="en-US" altLang="zh-CN" sz="2000" b="0" i="0" u="none" strike="noStrike" kern="0" cap="none" spc="0" normalizeH="0" baseline="0" noProof="0">
                <a:ln>
                  <a:noFill/>
                </a:ln>
                <a:solidFill>
                  <a:srgbClr val="000000"/>
                </a:solidFill>
                <a:effectLst/>
                <a:uLnTx/>
                <a:uFillTx/>
                <a:latin typeface="Arial"/>
                <a:ea typeface="SimHei"/>
                <a:cs typeface="+mn-cs"/>
              </a:rPr>
              <a:t>2</a:t>
            </a:r>
            <a:r>
              <a:rPr kumimoji="0" lang="zh-CN" altLang="en-US" sz="2000" b="0" i="0" u="none" strike="noStrike" kern="0" cap="none" spc="0" normalizeH="0" baseline="0" noProof="0">
                <a:ln>
                  <a:noFill/>
                </a:ln>
                <a:solidFill>
                  <a:srgbClr val="000000"/>
                </a:solidFill>
                <a:effectLst/>
                <a:uLnTx/>
                <a:uFillTx/>
                <a:latin typeface="Arial"/>
                <a:ea typeface="SimHei"/>
                <a:cs typeface="+mn-cs"/>
              </a:rPr>
              <a:t>、</a:t>
            </a:r>
            <a:r>
              <a:rPr kumimoji="0" lang="en-US" altLang="zh-CN" sz="2000" b="0" i="0" u="none" strike="noStrike" kern="0" cap="none" spc="0" normalizeH="0" baseline="0" noProof="0">
                <a:ln>
                  <a:noFill/>
                </a:ln>
                <a:solidFill>
                  <a:srgbClr val="000000"/>
                </a:solidFill>
                <a:effectLst/>
                <a:uLnTx/>
                <a:uFillTx/>
                <a:latin typeface="Arial"/>
                <a:ea typeface="SimHei"/>
                <a:cs typeface="+mn-cs"/>
              </a:rPr>
              <a:t>3</a:t>
            </a:r>
            <a:r>
              <a:rPr kumimoji="0" lang="zh-CN" altLang="en-US" sz="2000" b="0" i="0" u="none" strike="noStrike" kern="0" cap="none" spc="0" normalizeH="0" baseline="0" noProof="0">
                <a:ln>
                  <a:noFill/>
                </a:ln>
                <a:solidFill>
                  <a:srgbClr val="000000"/>
                </a:solidFill>
                <a:effectLst/>
                <a:uLnTx/>
                <a:uFillTx/>
                <a:latin typeface="Arial"/>
                <a:ea typeface="SimHei"/>
                <a:cs typeface="+mn-cs"/>
              </a:rPr>
              <a:t>、</a:t>
            </a:r>
            <a:r>
              <a:rPr kumimoji="0" lang="en-US" altLang="zh-CN" sz="2000" b="0" i="0" u="none" strike="noStrike" kern="0" cap="none" spc="0" normalizeH="0" baseline="0" noProof="0">
                <a:ln>
                  <a:noFill/>
                </a:ln>
                <a:solidFill>
                  <a:srgbClr val="000000"/>
                </a:solidFill>
                <a:effectLst/>
                <a:uLnTx/>
                <a:uFillTx/>
                <a:latin typeface="Arial"/>
                <a:ea typeface="SimHei"/>
                <a:cs typeface="+mn-cs"/>
              </a:rPr>
              <a:t>...</a:t>
            </a:r>
          </a:p>
        </p:txBody>
      </p:sp>
      <p:sp>
        <p:nvSpPr>
          <p:cNvPr id="70" name="矩形 69"/>
          <p:cNvSpPr/>
          <p:nvPr/>
        </p:nvSpPr>
        <p:spPr>
          <a:xfrm>
            <a:off x="2774950" y="4055957"/>
            <a:ext cx="6489065"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操作系统</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1</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2</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3</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a:t>
            </a:r>
            <a:endParaRPr kumimoji="0" lang="en-US" altLang="zh-CN" sz="2000" b="0" i="0" u="none" strike="noStrike" kern="0" cap="none" spc="0" normalizeH="0" baseline="0" noProof="0">
              <a:ln>
                <a:noFill/>
              </a:ln>
              <a:solidFill>
                <a:srgbClr val="000000"/>
              </a:solidFill>
              <a:effectLst/>
              <a:uLnTx/>
              <a:uFillTx/>
              <a:latin typeface="Arial"/>
              <a:ea typeface="SimHei"/>
              <a:cs typeface="+mn-cs"/>
            </a:endParaRPr>
          </a:p>
        </p:txBody>
      </p:sp>
      <p:sp>
        <p:nvSpPr>
          <p:cNvPr id="71" name="矩形 70"/>
          <p:cNvSpPr/>
          <p:nvPr/>
        </p:nvSpPr>
        <p:spPr>
          <a:xfrm>
            <a:off x="3271520" y="2065867"/>
            <a:ext cx="977900"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用户</a:t>
            </a:r>
            <a:r>
              <a:rPr kumimoji="0" lang="en-US" altLang="zh-CN" sz="2000" b="0" i="0" u="none" strike="noStrike" kern="0" cap="none" spc="0" normalizeH="0" baseline="0" noProof="0">
                <a:ln>
                  <a:noFill/>
                </a:ln>
                <a:solidFill>
                  <a:srgbClr val="000000"/>
                </a:solidFill>
                <a:effectLst/>
                <a:uLnTx/>
                <a:uFillTx/>
                <a:latin typeface="Arial"/>
                <a:ea typeface="SimHei"/>
                <a:cs typeface="+mn-cs"/>
              </a:rPr>
              <a:t>1</a:t>
            </a:r>
          </a:p>
        </p:txBody>
      </p:sp>
      <p:cxnSp>
        <p:nvCxnSpPr>
          <p:cNvPr id="72" name="直接箭头连接符 71"/>
          <p:cNvCxnSpPr>
            <a:stCxn id="71" idx="2"/>
            <a:endCxn id="69" idx="0"/>
          </p:cNvCxnSpPr>
          <p:nvPr/>
        </p:nvCxnSpPr>
        <p:spPr>
          <a:xfrm>
            <a:off x="3760470" y="2486237"/>
            <a:ext cx="2258060" cy="704215"/>
          </a:xfrm>
          <a:prstGeom prst="straightConnector1">
            <a:avLst/>
          </a:prstGeom>
          <a:noFill/>
          <a:ln w="6350" cap="flat" cmpd="sng" algn="ctr">
            <a:solidFill>
              <a:srgbClr val="8F7046"/>
            </a:solidFill>
            <a:prstDash val="solid"/>
            <a:miter lim="800000"/>
            <a:tailEnd type="arrow"/>
          </a:ln>
          <a:effectLst/>
        </p:spPr>
      </p:cxnSp>
      <p:sp>
        <p:nvSpPr>
          <p:cNvPr id="73" name="矩形 72"/>
          <p:cNvSpPr/>
          <p:nvPr/>
        </p:nvSpPr>
        <p:spPr>
          <a:xfrm>
            <a:off x="5648960" y="2098887"/>
            <a:ext cx="981710"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用户</a:t>
            </a:r>
            <a:r>
              <a:rPr kumimoji="0" lang="en-US" altLang="zh-CN" sz="2000" b="0" i="0" u="none" strike="noStrike" kern="0" cap="none" spc="0" normalizeH="0" baseline="0" noProof="0">
                <a:ln>
                  <a:noFill/>
                </a:ln>
                <a:solidFill>
                  <a:srgbClr val="000000"/>
                </a:solidFill>
                <a:effectLst/>
                <a:uLnTx/>
                <a:uFillTx/>
                <a:latin typeface="Arial"/>
                <a:ea typeface="SimHei"/>
                <a:cs typeface="+mn-cs"/>
              </a:rPr>
              <a:t>2</a:t>
            </a:r>
          </a:p>
        </p:txBody>
      </p:sp>
      <p:cxnSp>
        <p:nvCxnSpPr>
          <p:cNvPr id="74" name="直接箭头连接符 73"/>
          <p:cNvCxnSpPr>
            <a:stCxn id="73" idx="2"/>
          </p:cNvCxnSpPr>
          <p:nvPr/>
        </p:nvCxnSpPr>
        <p:spPr>
          <a:xfrm>
            <a:off x="6139815" y="2519257"/>
            <a:ext cx="1905" cy="669925"/>
          </a:xfrm>
          <a:prstGeom prst="straightConnector1">
            <a:avLst/>
          </a:prstGeom>
          <a:noFill/>
          <a:ln w="6350" cap="flat" cmpd="sng" algn="ctr">
            <a:solidFill>
              <a:srgbClr val="8F7046"/>
            </a:solidFill>
            <a:prstDash val="solid"/>
            <a:miter lim="800000"/>
            <a:tailEnd type="arrow"/>
          </a:ln>
          <a:effectLst/>
        </p:spPr>
      </p:cxnSp>
      <p:sp>
        <p:nvSpPr>
          <p:cNvPr id="75" name="矩形 74"/>
          <p:cNvSpPr/>
          <p:nvPr/>
        </p:nvSpPr>
        <p:spPr>
          <a:xfrm>
            <a:off x="8037195" y="2098887"/>
            <a:ext cx="977900"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用户</a:t>
            </a:r>
            <a:r>
              <a:rPr kumimoji="0" lang="en-US" altLang="zh-CN" sz="2000" b="0" i="0" u="none" strike="noStrike" kern="0" cap="none" spc="0" normalizeH="0" baseline="0" noProof="0">
                <a:ln>
                  <a:noFill/>
                </a:ln>
                <a:solidFill>
                  <a:srgbClr val="000000"/>
                </a:solidFill>
                <a:effectLst/>
                <a:uLnTx/>
                <a:uFillTx/>
                <a:latin typeface="Arial"/>
                <a:ea typeface="SimHei"/>
                <a:cs typeface="+mn-cs"/>
              </a:rPr>
              <a:t>3</a:t>
            </a:r>
          </a:p>
        </p:txBody>
      </p:sp>
      <p:cxnSp>
        <p:nvCxnSpPr>
          <p:cNvPr id="76" name="直接箭头连接符 75"/>
          <p:cNvCxnSpPr>
            <a:stCxn id="75" idx="2"/>
          </p:cNvCxnSpPr>
          <p:nvPr/>
        </p:nvCxnSpPr>
        <p:spPr>
          <a:xfrm flipH="1">
            <a:off x="6365875" y="2519257"/>
            <a:ext cx="2160270" cy="653415"/>
          </a:xfrm>
          <a:prstGeom prst="straightConnector1">
            <a:avLst/>
          </a:prstGeom>
          <a:noFill/>
          <a:ln w="6350" cap="flat" cmpd="sng" algn="ctr">
            <a:solidFill>
              <a:srgbClr val="8F7046"/>
            </a:solidFill>
            <a:prstDash val="solid"/>
            <a:miter lim="800000"/>
            <a:tailEnd type="arrow"/>
          </a:ln>
          <a:effectLst/>
        </p:spPr>
      </p:cxnSp>
      <p:sp>
        <p:nvSpPr>
          <p:cNvPr id="77" name="文本框 76"/>
          <p:cNvSpPr txBox="1"/>
          <p:nvPr/>
        </p:nvSpPr>
        <p:spPr>
          <a:xfrm>
            <a:off x="2745740" y="5237057"/>
            <a:ext cx="6548120" cy="829945"/>
          </a:xfrm>
          <a:prstGeom prst="rect">
            <a:avLst/>
          </a:prstGeom>
          <a:noFill/>
        </p:spPr>
        <p:txBody>
          <a:bodyPr wrap="square" rtlCol="0">
            <a:spAutoFit/>
          </a:bodyPr>
          <a:lstStyle/>
          <a:p>
            <a:pPr algn="ctr"/>
            <a:r>
              <a:rPr lang="zh-CN" altLang="en-US" sz="2400" dirty="0">
                <a:solidFill>
                  <a:srgbClr val="7030A0"/>
                </a:solidFill>
                <a:latin typeface="Arial"/>
                <a:ea typeface="SimHei"/>
              </a:rPr>
              <a:t>如何将不同的硬件、软件资源整合为</a:t>
            </a:r>
          </a:p>
          <a:p>
            <a:pPr algn="ctr"/>
            <a:r>
              <a:rPr lang="zh-CN" altLang="en-US" sz="2400" dirty="0">
                <a:solidFill>
                  <a:srgbClr val="7030A0"/>
                </a:solidFill>
                <a:latin typeface="Arial"/>
                <a:ea typeface="SimHei"/>
              </a:rPr>
              <a:t>一个可以统一管理调度的资源池？</a:t>
            </a:r>
          </a:p>
        </p:txBody>
      </p:sp>
      <p:pic>
        <p:nvPicPr>
          <p:cNvPr id="78" name="图片 77"/>
          <p:cNvPicPr>
            <a:picLocks noChangeAspect="1"/>
          </p:cNvPicPr>
          <p:nvPr/>
        </p:nvPicPr>
        <p:blipFill>
          <a:blip r:embed="rId6"/>
          <a:stretch>
            <a:fillRect/>
          </a:stretch>
        </p:blipFill>
        <p:spPr>
          <a:xfrm>
            <a:off x="7462520" y="4072467"/>
            <a:ext cx="415290" cy="393700"/>
          </a:xfrm>
          <a:prstGeom prst="rect">
            <a:avLst/>
          </a:prstGeom>
        </p:spPr>
      </p:pic>
      <p:pic>
        <p:nvPicPr>
          <p:cNvPr id="79" name="图片 78"/>
          <p:cNvPicPr>
            <a:picLocks noChangeAspect="1"/>
          </p:cNvPicPr>
          <p:nvPr/>
        </p:nvPicPr>
        <p:blipFill>
          <a:blip r:embed="rId6"/>
          <a:stretch>
            <a:fillRect/>
          </a:stretch>
        </p:blipFill>
        <p:spPr>
          <a:xfrm>
            <a:off x="7470775" y="4523952"/>
            <a:ext cx="410845" cy="389255"/>
          </a:xfrm>
          <a:prstGeom prst="rect">
            <a:avLst/>
          </a:prstGeom>
        </p:spPr>
      </p:pic>
    </p:spTree>
    <p:custDataLst>
      <p:tags r:id="rId1"/>
    </p:custDataLst>
    <p:extLst>
      <p:ext uri="{BB962C8B-B14F-4D97-AF65-F5344CB8AC3E}">
        <p14:creationId xmlns:p14="http://schemas.microsoft.com/office/powerpoint/2010/main" val="257649196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2.5</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云计算的资源利用方式</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38" name="矩形 37"/>
          <p:cNvSpPr/>
          <p:nvPr/>
        </p:nvSpPr>
        <p:spPr>
          <a:xfrm>
            <a:off x="2806905" y="4534535"/>
            <a:ext cx="6486525"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硬件资源</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1</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2</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3</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a:t>
            </a:r>
            <a:endParaRPr kumimoji="0" lang="en-US" altLang="zh-CN" sz="2000" b="0" i="0" u="none" strike="noStrike" kern="0" cap="none" spc="0" normalizeH="0" baseline="0" noProof="0">
              <a:ln>
                <a:noFill/>
              </a:ln>
              <a:solidFill>
                <a:srgbClr val="000000"/>
              </a:solidFill>
              <a:effectLst/>
              <a:uLnTx/>
              <a:uFillTx/>
              <a:latin typeface="Arial"/>
              <a:ea typeface="SimHei"/>
              <a:cs typeface="+mn-cs"/>
            </a:endParaRPr>
          </a:p>
        </p:txBody>
      </p:sp>
      <p:sp>
        <p:nvSpPr>
          <p:cNvPr id="39" name="矩形 38"/>
          <p:cNvSpPr/>
          <p:nvPr/>
        </p:nvSpPr>
        <p:spPr>
          <a:xfrm>
            <a:off x="2809445" y="3248660"/>
            <a:ext cx="6486525"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开发运行平台</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1</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2</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3</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a:t>
            </a:r>
            <a:endParaRPr kumimoji="0" lang="en-US" altLang="zh-CN" sz="2000" b="0" i="0" u="none" strike="noStrike" kern="0" cap="none" spc="0" normalizeH="0" baseline="0" noProof="0">
              <a:ln>
                <a:noFill/>
              </a:ln>
              <a:solidFill>
                <a:srgbClr val="000000"/>
              </a:solidFill>
              <a:effectLst/>
              <a:uLnTx/>
              <a:uFillTx/>
              <a:latin typeface="Arial"/>
              <a:ea typeface="SimHei"/>
              <a:cs typeface="+mn-cs"/>
            </a:endParaRPr>
          </a:p>
        </p:txBody>
      </p:sp>
      <p:sp>
        <p:nvSpPr>
          <p:cNvPr id="40" name="矩形 39"/>
          <p:cNvSpPr/>
          <p:nvPr/>
        </p:nvSpPr>
        <p:spPr>
          <a:xfrm>
            <a:off x="2806905" y="2820035"/>
            <a:ext cx="6486525"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应用软件</a:t>
            </a:r>
            <a:r>
              <a:rPr kumimoji="0" lang="en-US" altLang="zh-CN" sz="2000" b="0" i="0" u="none" strike="noStrike" kern="0" cap="none" spc="0" normalizeH="0" baseline="0" noProof="0">
                <a:ln>
                  <a:noFill/>
                </a:ln>
                <a:solidFill>
                  <a:srgbClr val="000000"/>
                </a:solidFill>
                <a:effectLst/>
                <a:uLnTx/>
                <a:uFillTx/>
                <a:latin typeface="Arial"/>
                <a:ea typeface="SimHei"/>
                <a:cs typeface="+mn-cs"/>
              </a:rPr>
              <a:t>1</a:t>
            </a:r>
            <a:r>
              <a:rPr kumimoji="0" lang="zh-CN" altLang="en-US" sz="2000" b="0" i="0" u="none" strike="noStrike" kern="0" cap="none" spc="0" normalizeH="0" baseline="0" noProof="0">
                <a:ln>
                  <a:noFill/>
                </a:ln>
                <a:solidFill>
                  <a:srgbClr val="000000"/>
                </a:solidFill>
                <a:effectLst/>
                <a:uLnTx/>
                <a:uFillTx/>
                <a:latin typeface="Arial"/>
                <a:ea typeface="SimHei"/>
                <a:cs typeface="+mn-cs"/>
              </a:rPr>
              <a:t>、</a:t>
            </a:r>
            <a:r>
              <a:rPr kumimoji="0" lang="en-US" altLang="zh-CN" sz="2000" b="0" i="0" u="none" strike="noStrike" kern="0" cap="none" spc="0" normalizeH="0" baseline="0" noProof="0">
                <a:ln>
                  <a:noFill/>
                </a:ln>
                <a:solidFill>
                  <a:srgbClr val="000000"/>
                </a:solidFill>
                <a:effectLst/>
                <a:uLnTx/>
                <a:uFillTx/>
                <a:latin typeface="Arial"/>
                <a:ea typeface="SimHei"/>
                <a:cs typeface="+mn-cs"/>
              </a:rPr>
              <a:t>2</a:t>
            </a:r>
            <a:r>
              <a:rPr kumimoji="0" lang="zh-CN" altLang="en-US" sz="2000" b="0" i="0" u="none" strike="noStrike" kern="0" cap="none" spc="0" normalizeH="0" baseline="0" noProof="0">
                <a:ln>
                  <a:noFill/>
                </a:ln>
                <a:solidFill>
                  <a:srgbClr val="000000"/>
                </a:solidFill>
                <a:effectLst/>
                <a:uLnTx/>
                <a:uFillTx/>
                <a:latin typeface="Arial"/>
                <a:ea typeface="SimHei"/>
                <a:cs typeface="+mn-cs"/>
              </a:rPr>
              <a:t>、</a:t>
            </a:r>
            <a:r>
              <a:rPr kumimoji="0" lang="en-US" altLang="zh-CN" sz="2000" b="0" i="0" u="none" strike="noStrike" kern="0" cap="none" spc="0" normalizeH="0" baseline="0" noProof="0">
                <a:ln>
                  <a:noFill/>
                </a:ln>
                <a:solidFill>
                  <a:srgbClr val="000000"/>
                </a:solidFill>
                <a:effectLst/>
                <a:uLnTx/>
                <a:uFillTx/>
                <a:latin typeface="Arial"/>
                <a:ea typeface="SimHei"/>
                <a:cs typeface="+mn-cs"/>
              </a:rPr>
              <a:t>3</a:t>
            </a:r>
            <a:r>
              <a:rPr kumimoji="0" lang="zh-CN" altLang="en-US" sz="2000" b="0" i="0" u="none" strike="noStrike" kern="0" cap="none" spc="0" normalizeH="0" baseline="0" noProof="0">
                <a:ln>
                  <a:noFill/>
                </a:ln>
                <a:solidFill>
                  <a:srgbClr val="000000"/>
                </a:solidFill>
                <a:effectLst/>
                <a:uLnTx/>
                <a:uFillTx/>
                <a:latin typeface="Arial"/>
                <a:ea typeface="SimHei"/>
                <a:cs typeface="+mn-cs"/>
              </a:rPr>
              <a:t>、</a:t>
            </a:r>
            <a:r>
              <a:rPr kumimoji="0" lang="en-US" altLang="zh-CN" sz="2000" b="0" i="0" u="none" strike="noStrike" kern="0" cap="none" spc="0" normalizeH="0" baseline="0" noProof="0">
                <a:ln>
                  <a:noFill/>
                </a:ln>
                <a:solidFill>
                  <a:srgbClr val="000000"/>
                </a:solidFill>
                <a:effectLst/>
                <a:uLnTx/>
                <a:uFillTx/>
                <a:latin typeface="Arial"/>
                <a:ea typeface="SimHei"/>
                <a:cs typeface="+mn-cs"/>
              </a:rPr>
              <a:t>...</a:t>
            </a:r>
          </a:p>
        </p:txBody>
      </p:sp>
      <p:sp>
        <p:nvSpPr>
          <p:cNvPr id="41" name="矩形 40"/>
          <p:cNvSpPr/>
          <p:nvPr/>
        </p:nvSpPr>
        <p:spPr>
          <a:xfrm>
            <a:off x="2806905" y="3677285"/>
            <a:ext cx="6489065"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操作系统</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1</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2</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3</a:t>
            </a:r>
            <a:r>
              <a:rPr kumimoji="0" lang="zh-CN" altLang="en-US" sz="2000" b="0" i="0" u="none" strike="noStrike" kern="0" cap="none" spc="0" normalizeH="0" baseline="0" noProof="0">
                <a:ln>
                  <a:noFill/>
                </a:ln>
                <a:solidFill>
                  <a:srgbClr val="000000"/>
                </a:solidFill>
                <a:effectLst/>
                <a:uLnTx/>
                <a:uFillTx/>
                <a:latin typeface="Arial"/>
                <a:ea typeface="SimHei"/>
                <a:cs typeface="+mn-cs"/>
                <a:sym typeface="+mn-ea"/>
              </a:rPr>
              <a:t>、</a:t>
            </a:r>
            <a:r>
              <a:rPr kumimoji="0" lang="en-US" altLang="zh-CN" sz="2000" b="0" i="0" u="none" strike="noStrike" kern="0" cap="none" spc="0" normalizeH="0" baseline="0" noProof="0">
                <a:ln>
                  <a:noFill/>
                </a:ln>
                <a:solidFill>
                  <a:srgbClr val="000000"/>
                </a:solidFill>
                <a:effectLst/>
                <a:uLnTx/>
                <a:uFillTx/>
                <a:latin typeface="Arial"/>
                <a:ea typeface="SimHei"/>
                <a:cs typeface="+mn-cs"/>
                <a:sym typeface="+mn-ea"/>
              </a:rPr>
              <a:t>...</a:t>
            </a:r>
            <a:endParaRPr kumimoji="0" lang="en-US" altLang="zh-CN" sz="2000" b="0" i="0" u="none" strike="noStrike" kern="0" cap="none" spc="0" normalizeH="0" baseline="0" noProof="0">
              <a:ln>
                <a:noFill/>
              </a:ln>
              <a:solidFill>
                <a:srgbClr val="000000"/>
              </a:solidFill>
              <a:effectLst/>
              <a:uLnTx/>
              <a:uFillTx/>
              <a:latin typeface="Arial"/>
              <a:ea typeface="SimHei"/>
              <a:cs typeface="+mn-cs"/>
            </a:endParaRPr>
          </a:p>
        </p:txBody>
      </p:sp>
      <p:sp>
        <p:nvSpPr>
          <p:cNvPr id="42" name="矩形 41"/>
          <p:cNvSpPr/>
          <p:nvPr/>
        </p:nvSpPr>
        <p:spPr>
          <a:xfrm>
            <a:off x="3303475" y="1678305"/>
            <a:ext cx="977900"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用户</a:t>
            </a:r>
            <a:r>
              <a:rPr kumimoji="0" lang="en-US" altLang="zh-CN" sz="2000" b="0" i="0" u="none" strike="noStrike" kern="0" cap="none" spc="0" normalizeH="0" baseline="0" noProof="0">
                <a:ln>
                  <a:noFill/>
                </a:ln>
                <a:solidFill>
                  <a:srgbClr val="000000"/>
                </a:solidFill>
                <a:effectLst/>
                <a:uLnTx/>
                <a:uFillTx/>
                <a:latin typeface="Arial"/>
                <a:ea typeface="SimHei"/>
                <a:cs typeface="+mn-cs"/>
              </a:rPr>
              <a:t>1</a:t>
            </a:r>
          </a:p>
        </p:txBody>
      </p:sp>
      <p:cxnSp>
        <p:nvCxnSpPr>
          <p:cNvPr id="43" name="直接箭头连接符 42"/>
          <p:cNvCxnSpPr/>
          <p:nvPr/>
        </p:nvCxnSpPr>
        <p:spPr>
          <a:xfrm>
            <a:off x="3792425" y="2113280"/>
            <a:ext cx="2258060" cy="713105"/>
          </a:xfrm>
          <a:prstGeom prst="straightConnector1">
            <a:avLst/>
          </a:prstGeom>
          <a:noFill/>
          <a:ln w="6350" cap="flat" cmpd="sng" algn="ctr">
            <a:solidFill>
              <a:srgbClr val="8F7046"/>
            </a:solidFill>
            <a:prstDash val="solid"/>
            <a:miter lim="800000"/>
            <a:tailEnd type="arrow"/>
          </a:ln>
          <a:effectLst/>
        </p:spPr>
      </p:cxnSp>
      <p:sp>
        <p:nvSpPr>
          <p:cNvPr id="44" name="矩形 43"/>
          <p:cNvSpPr/>
          <p:nvPr/>
        </p:nvSpPr>
        <p:spPr>
          <a:xfrm>
            <a:off x="5680915" y="1711325"/>
            <a:ext cx="981710"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用户</a:t>
            </a:r>
            <a:r>
              <a:rPr kumimoji="0" lang="en-US" altLang="zh-CN" sz="2000" b="0" i="0" u="none" strike="noStrike" kern="0" cap="none" spc="0" normalizeH="0" baseline="0" noProof="0">
                <a:ln>
                  <a:noFill/>
                </a:ln>
                <a:solidFill>
                  <a:srgbClr val="000000"/>
                </a:solidFill>
                <a:effectLst/>
                <a:uLnTx/>
                <a:uFillTx/>
                <a:latin typeface="Arial"/>
                <a:ea typeface="SimHei"/>
                <a:cs typeface="+mn-cs"/>
              </a:rPr>
              <a:t>2</a:t>
            </a:r>
          </a:p>
        </p:txBody>
      </p:sp>
      <p:cxnSp>
        <p:nvCxnSpPr>
          <p:cNvPr id="45" name="直接箭头连接符 44"/>
          <p:cNvCxnSpPr/>
          <p:nvPr/>
        </p:nvCxnSpPr>
        <p:spPr>
          <a:xfrm>
            <a:off x="6180025" y="2148205"/>
            <a:ext cx="1905" cy="669925"/>
          </a:xfrm>
          <a:prstGeom prst="straightConnector1">
            <a:avLst/>
          </a:prstGeom>
          <a:noFill/>
          <a:ln w="6350" cap="flat" cmpd="sng" algn="ctr">
            <a:solidFill>
              <a:srgbClr val="8F7046"/>
            </a:solidFill>
            <a:prstDash val="solid"/>
            <a:miter lim="800000"/>
            <a:tailEnd type="arrow"/>
          </a:ln>
          <a:effectLst/>
        </p:spPr>
      </p:cxnSp>
      <p:sp>
        <p:nvSpPr>
          <p:cNvPr id="46" name="矩形 45"/>
          <p:cNvSpPr/>
          <p:nvPr/>
        </p:nvSpPr>
        <p:spPr>
          <a:xfrm>
            <a:off x="8069150" y="1711325"/>
            <a:ext cx="977900"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Arial"/>
                <a:ea typeface="SimHei"/>
                <a:cs typeface="+mn-cs"/>
              </a:rPr>
              <a:t>用户</a:t>
            </a:r>
            <a:r>
              <a:rPr kumimoji="0" lang="en-US" altLang="zh-CN" sz="2000" b="0" i="0" u="none" strike="noStrike" kern="0" cap="none" spc="0" normalizeH="0" baseline="0" noProof="0">
                <a:ln>
                  <a:noFill/>
                </a:ln>
                <a:solidFill>
                  <a:srgbClr val="000000"/>
                </a:solidFill>
                <a:effectLst/>
                <a:uLnTx/>
                <a:uFillTx/>
                <a:latin typeface="Arial"/>
                <a:ea typeface="SimHei"/>
                <a:cs typeface="+mn-cs"/>
              </a:rPr>
              <a:t>3</a:t>
            </a:r>
          </a:p>
        </p:txBody>
      </p:sp>
      <p:cxnSp>
        <p:nvCxnSpPr>
          <p:cNvPr id="47" name="直接箭头连接符 46"/>
          <p:cNvCxnSpPr/>
          <p:nvPr/>
        </p:nvCxnSpPr>
        <p:spPr>
          <a:xfrm flipH="1">
            <a:off x="6397830" y="2148205"/>
            <a:ext cx="2160270" cy="653415"/>
          </a:xfrm>
          <a:prstGeom prst="straightConnector1">
            <a:avLst/>
          </a:prstGeom>
          <a:noFill/>
          <a:ln w="6350" cap="flat" cmpd="sng" algn="ctr">
            <a:solidFill>
              <a:srgbClr val="8F7046"/>
            </a:solidFill>
            <a:prstDash val="solid"/>
            <a:miter lim="800000"/>
            <a:tailEnd type="arrow"/>
          </a:ln>
          <a:effectLst/>
        </p:spPr>
      </p:cxnSp>
      <p:sp>
        <p:nvSpPr>
          <p:cNvPr id="48" name="矩形 47"/>
          <p:cNvSpPr/>
          <p:nvPr/>
        </p:nvSpPr>
        <p:spPr>
          <a:xfrm>
            <a:off x="2806905" y="4105910"/>
            <a:ext cx="6486525" cy="428625"/>
          </a:xfrm>
          <a:prstGeom prst="rect">
            <a:avLst/>
          </a:prstGeom>
          <a:solidFill>
            <a:srgbClr val="FFFFFF">
              <a:lumMod val="95000"/>
            </a:srgbClr>
          </a:solidFill>
          <a:ln w="6350" cap="flat" cmpd="sng" algn="ctr">
            <a:solidFill>
              <a:srgbClr val="000000">
                <a:lumMod val="95000"/>
                <a:lumOff val="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C00000"/>
                </a:solidFill>
                <a:effectLst/>
                <a:uLnTx/>
                <a:uFillTx/>
                <a:latin typeface="Arial"/>
                <a:ea typeface="SimHei"/>
                <a:cs typeface="+mn-cs"/>
              </a:rPr>
              <a:t>虚拟化技术</a:t>
            </a:r>
            <a:endParaRPr kumimoji="0" lang="zh-CN" altLang="zh-CN" sz="2000" b="1" i="0" u="none" strike="noStrike" kern="0" cap="none" spc="0" normalizeH="0" baseline="0" noProof="0">
              <a:ln>
                <a:noFill/>
              </a:ln>
              <a:solidFill>
                <a:srgbClr val="C00000"/>
              </a:solidFill>
              <a:effectLst/>
              <a:uLnTx/>
              <a:uFillTx/>
              <a:latin typeface="Arial"/>
              <a:ea typeface="SimHei"/>
              <a:cs typeface="+mn-cs"/>
            </a:endParaRPr>
          </a:p>
        </p:txBody>
      </p:sp>
      <p:sp>
        <p:nvSpPr>
          <p:cNvPr id="49" name="内容占位符 3"/>
          <p:cNvSpPr>
            <a:spLocks noGrp="1"/>
          </p:cNvSpPr>
          <p:nvPr/>
        </p:nvSpPr>
        <p:spPr>
          <a:xfrm>
            <a:off x="2777695" y="937260"/>
            <a:ext cx="6411595" cy="393700"/>
          </a:xfrm>
          <a:prstGeom prst="rect">
            <a:avLst/>
          </a:prstGeom>
          <a:noFill/>
          <a:ln>
            <a:noFill/>
          </a:ln>
        </p:spPr>
        <p:txBody>
          <a:bodyPr vert="horz" wrap="square" lIns="91440" tIns="45720" rIns="91440" bIns="45720" numCol="1" anchor="t" anchorCtr="0" compatLnSpc="1"/>
          <a:lstStyle>
            <a:lvl1pPr marL="171450" indent="-171450" algn="l" rtl="0" fontAlgn="base">
              <a:lnSpc>
                <a:spcPct val="90000"/>
              </a:lnSpc>
              <a:spcBef>
                <a:spcPts val="750"/>
              </a:spcBef>
              <a:spcAft>
                <a:spcPct val="0"/>
              </a:spcAft>
              <a:buFont typeface="Arial" panose="020B0604020202020204" pitchFamily="34" charset="0"/>
              <a:buChar char="•"/>
              <a:defRPr sz="1800" kern="1200">
                <a:solidFill>
                  <a:srgbClr val="293136"/>
                </a:solidFill>
                <a:latin typeface="+mn-lt"/>
                <a:ea typeface="黑体" panose="02010609060101010101" charset="-122"/>
                <a:cs typeface="+mn-cs"/>
              </a:defRPr>
            </a:lvl1pPr>
            <a:lvl2pPr marL="514350" indent="-171450" algn="l" rtl="0" fontAlgn="base">
              <a:lnSpc>
                <a:spcPct val="90000"/>
              </a:lnSpc>
              <a:spcBef>
                <a:spcPts val="375"/>
              </a:spcBef>
              <a:spcAft>
                <a:spcPct val="0"/>
              </a:spcAft>
              <a:buFont typeface="Arial" panose="020B0604020202020204" pitchFamily="34" charset="0"/>
              <a:buChar char="•"/>
              <a:defRPr sz="1500" kern="1200">
                <a:solidFill>
                  <a:srgbClr val="293136"/>
                </a:solidFill>
                <a:latin typeface="+mn-lt"/>
                <a:ea typeface="黑体" panose="02010609060101010101" charset="-122"/>
                <a:cs typeface="+mn-cs"/>
              </a:defRPr>
            </a:lvl2pPr>
            <a:lvl3pPr marL="8572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3pPr>
            <a:lvl4pPr marL="12001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4pPr>
            <a:lvl5pPr marL="1543050" indent="-171450" algn="l" rtl="0" fontAlgn="base">
              <a:lnSpc>
                <a:spcPct val="90000"/>
              </a:lnSpc>
              <a:spcBef>
                <a:spcPts val="375"/>
              </a:spcBef>
              <a:spcAft>
                <a:spcPct val="0"/>
              </a:spcAft>
              <a:buFont typeface="Arial" panose="020B0604020202020204" pitchFamily="34" charset="0"/>
              <a:buChar char="•"/>
              <a:defRPr kern="1200">
                <a:solidFill>
                  <a:srgbClr val="293136"/>
                </a:solidFill>
                <a:latin typeface="+mn-lt"/>
                <a:ea typeface="黑体" panose="02010609060101010101"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charset="0"/>
              <a:buChar char=""/>
            </a:pPr>
            <a:r>
              <a:rPr lang="zh-CN" altLang="en-US" sz="2400">
                <a:latin typeface="Arial"/>
              </a:rPr>
              <a:t>软件、硬件资源是统一管理、分配、回收</a:t>
            </a:r>
          </a:p>
        </p:txBody>
      </p:sp>
      <p:sp>
        <p:nvSpPr>
          <p:cNvPr id="50" name="文本框 49"/>
          <p:cNvSpPr txBox="1"/>
          <p:nvPr/>
        </p:nvSpPr>
        <p:spPr>
          <a:xfrm>
            <a:off x="2088085" y="5228590"/>
            <a:ext cx="7999730" cy="829945"/>
          </a:xfrm>
          <a:prstGeom prst="rect">
            <a:avLst/>
          </a:prstGeom>
          <a:noFill/>
        </p:spPr>
        <p:txBody>
          <a:bodyPr wrap="square" rtlCol="0" anchor="t">
            <a:spAutoFit/>
          </a:bodyPr>
          <a:lstStyle/>
          <a:p>
            <a:r>
              <a:rPr lang="zh-CN" altLang="en-US" sz="2400">
                <a:solidFill>
                  <a:srgbClr val="000000"/>
                </a:solidFill>
                <a:latin typeface="Arial"/>
                <a:ea typeface="SimHei"/>
              </a:rPr>
              <a:t>虚拟化层：屏蔽了硬件层的差异和复杂度，向上呈现为标准化、可灵活扩展和收缩的虚拟化资源池;</a:t>
            </a:r>
          </a:p>
        </p:txBody>
      </p:sp>
    </p:spTree>
    <p:custDataLst>
      <p:tags r:id="rId1"/>
    </p:custDataLst>
    <p:extLst>
      <p:ext uri="{BB962C8B-B14F-4D97-AF65-F5344CB8AC3E}">
        <p14:creationId xmlns:p14="http://schemas.microsoft.com/office/powerpoint/2010/main" val="318722319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2981907"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2.6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虚拟化概述</a:t>
            </a:r>
          </a:p>
        </p:txBody>
      </p:sp>
      <p:pic>
        <p:nvPicPr>
          <p:cNvPr id="1026" name="Picture 2" descr="https://timgsa.baidu.com/timg?image&amp;quality=80&amp;size=b9999_10000&amp;sec=1551286134081&amp;di=cd46c3ccffd91b897a5704498cfa94dd&amp;imgtype=0&amp;src=http%3A%2F%2Fi9.hexunimg.cn%2F2014-02-03%2F16189733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965" y="941131"/>
            <a:ext cx="2624580" cy="1968435"/>
          </a:xfrm>
          <a:prstGeom prst="ellipse">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3880152" y="1136707"/>
            <a:ext cx="7672511" cy="1477328"/>
          </a:xfrm>
          <a:prstGeom prst="rect">
            <a:avLst/>
          </a:prstGeom>
        </p:spPr>
        <p:txBody>
          <a:bodyPr wrap="square">
            <a:spAutoFit/>
          </a:bodyPr>
          <a:lstStyle/>
          <a:p>
            <a:pPr indent="457200" algn="just">
              <a:lnSpc>
                <a:spcPct val="150000"/>
              </a:lnSpc>
            </a:pPr>
            <a:r>
              <a:rPr lang="zh-CN" altLang="en-US" sz="2000" b="1" dirty="0">
                <a:latin typeface="微软雅黑" pitchFamily="34" charset="-122"/>
                <a:ea typeface="微软雅黑" pitchFamily="34" charset="-122"/>
                <a:sym typeface="Calibri" pitchFamily="34" charset="0"/>
              </a:rPr>
              <a:t>虚拟化技术的核心思想是</a:t>
            </a:r>
            <a:r>
              <a:rPr lang="zh-CN" altLang="en-US" sz="2000" b="1" dirty="0">
                <a:solidFill>
                  <a:srgbClr val="FF0000"/>
                </a:solidFill>
                <a:latin typeface="微软雅黑" pitchFamily="34" charset="-122"/>
                <a:ea typeface="微软雅黑" pitchFamily="34" charset="-122"/>
                <a:sym typeface="Calibri" pitchFamily="34" charset="0"/>
              </a:rPr>
              <a:t>利用软件或固件管理程序构成虚拟化层，把物理资源映射为虚拟资源</a:t>
            </a:r>
            <a:r>
              <a:rPr lang="zh-CN" altLang="en-US" sz="2000" b="1" dirty="0">
                <a:latin typeface="微软雅黑" pitchFamily="34" charset="-122"/>
                <a:ea typeface="微软雅黑" pitchFamily="34" charset="-122"/>
                <a:sym typeface="Calibri" pitchFamily="34" charset="0"/>
              </a:rPr>
              <a:t>。在虚拟资源上可以安装和部署多个虚拟机，实现多用户共享物力资源。</a:t>
            </a:r>
            <a:endParaRPr lang="en-US" altLang="zh-CN" sz="2000" b="1" dirty="0">
              <a:latin typeface="微软雅黑" pitchFamily="34" charset="-122"/>
              <a:ea typeface="微软雅黑" pitchFamily="34" charset="-122"/>
              <a:sym typeface="Calibri" pitchFamily="34" charset="0"/>
            </a:endParaRPr>
          </a:p>
        </p:txBody>
      </p:sp>
      <p:grpSp>
        <p:nvGrpSpPr>
          <p:cNvPr id="9" name="组合 8"/>
          <p:cNvGrpSpPr/>
          <p:nvPr/>
        </p:nvGrpSpPr>
        <p:grpSpPr>
          <a:xfrm>
            <a:off x="0" y="3086635"/>
            <a:ext cx="12192000" cy="682783"/>
            <a:chOff x="0" y="3086635"/>
            <a:chExt cx="12192000" cy="682783"/>
          </a:xfrm>
        </p:grpSpPr>
        <p:sp>
          <p:nvSpPr>
            <p:cNvPr id="19" name="Rectangle 11"/>
            <p:cNvSpPr>
              <a:spLocks noChangeArrowheads="1"/>
            </p:cNvSpPr>
            <p:nvPr/>
          </p:nvSpPr>
          <p:spPr bwMode="auto">
            <a:xfrm>
              <a:off x="0" y="3086635"/>
              <a:ext cx="12192000" cy="682783"/>
            </a:xfrm>
            <a:prstGeom prst="rect">
              <a:avLst/>
            </a:prstGeom>
            <a:solidFill>
              <a:srgbClr val="7B1B1B">
                <a:alpha val="81000"/>
              </a:srgbClr>
            </a:solidFill>
            <a:ln>
              <a:noFill/>
            </a:ln>
            <a:extLst/>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latin typeface="微软雅黑" pitchFamily="34" charset="-122"/>
                <a:ea typeface="微软雅黑" pitchFamily="34" charset="-122"/>
                <a:sym typeface="Calibri" pitchFamily="34" charset="0"/>
              </a:endParaRPr>
            </a:p>
          </p:txBody>
        </p:sp>
        <p:sp>
          <p:nvSpPr>
            <p:cNvPr id="20" name="矩形 19"/>
            <p:cNvSpPr/>
            <p:nvPr/>
          </p:nvSpPr>
          <p:spPr>
            <a:xfrm>
              <a:off x="2443975" y="3224428"/>
              <a:ext cx="7298997" cy="400110"/>
            </a:xfrm>
            <a:prstGeom prst="rect">
              <a:avLst/>
            </a:prstGeom>
          </p:spPr>
          <p:txBody>
            <a:bodyPr wrap="square">
              <a:spAutoFit/>
            </a:bodyPr>
            <a:lstStyle/>
            <a:p>
              <a:pPr algn="just"/>
              <a:r>
                <a:rPr lang="zh-CN" altLang="en-US" sz="2000" b="1" dirty="0">
                  <a:solidFill>
                    <a:schemeClr val="bg1"/>
                  </a:solidFill>
                  <a:latin typeface="微软雅黑" pitchFamily="34" charset="-122"/>
                  <a:ea typeface="微软雅黑" pitchFamily="34" charset="-122"/>
                  <a:sym typeface="Calibri" pitchFamily="34" charset="0"/>
                </a:rPr>
                <a:t>随着云计算的发展，传统的数据中心逐渐过渡到虚拟化数据中心</a:t>
              </a:r>
              <a:endParaRPr lang="en-US" altLang="zh-CN" sz="2000" b="1" dirty="0">
                <a:solidFill>
                  <a:schemeClr val="bg1"/>
                </a:solidFill>
                <a:latin typeface="微软雅黑" pitchFamily="34" charset="-122"/>
                <a:ea typeface="微软雅黑" pitchFamily="34" charset="-122"/>
                <a:sym typeface="Calibri" pitchFamily="34" charset="0"/>
              </a:endParaRPr>
            </a:p>
          </p:txBody>
        </p:sp>
      </p:grpSp>
      <p:sp>
        <p:nvSpPr>
          <p:cNvPr id="23" name="矩形 22"/>
          <p:cNvSpPr/>
          <p:nvPr/>
        </p:nvSpPr>
        <p:spPr>
          <a:xfrm>
            <a:off x="1996356" y="3907211"/>
            <a:ext cx="8831478" cy="2246769"/>
          </a:xfrm>
          <a:prstGeom prst="rect">
            <a:avLst/>
          </a:prstGeom>
        </p:spPr>
        <p:txBody>
          <a:bodyPr wrap="square">
            <a:spAutoFit/>
          </a:bodyPr>
          <a:lstStyle/>
          <a:p>
            <a:pPr marL="342900" indent="-342900" algn="just">
              <a:spcAft>
                <a:spcPts val="600"/>
              </a:spcAft>
              <a:buFont typeface="Wingdings" panose="05000000000000000000" pitchFamily="2" charset="2"/>
              <a:buChar char="ü"/>
            </a:pPr>
            <a:r>
              <a:rPr lang="zh-CN" altLang="en-US" sz="2000" b="1" dirty="0">
                <a:latin typeface="微软雅黑" pitchFamily="34" charset="-122"/>
                <a:ea typeface="微软雅黑" pitchFamily="34" charset="-122"/>
                <a:sym typeface="Calibri" pitchFamily="34" charset="0"/>
              </a:rPr>
              <a:t>采用虚拟化技术将原来数据中心的物理资源进行抽象整合</a:t>
            </a:r>
            <a:endParaRPr lang="en-US" altLang="zh-CN" sz="2000" b="1" dirty="0">
              <a:latin typeface="微软雅黑" pitchFamily="34" charset="-122"/>
              <a:ea typeface="微软雅黑" pitchFamily="34" charset="-122"/>
              <a:sym typeface="Calibri" pitchFamily="34" charset="0"/>
            </a:endParaRPr>
          </a:p>
          <a:p>
            <a:pPr marL="342900" indent="-342900" algn="just">
              <a:spcAft>
                <a:spcPts val="600"/>
              </a:spcAft>
              <a:buFont typeface="Wingdings" panose="05000000000000000000" pitchFamily="2" charset="2"/>
              <a:buChar char="ü"/>
            </a:pPr>
            <a:r>
              <a:rPr lang="zh-CN" altLang="en-US" sz="2000" b="1" dirty="0">
                <a:latin typeface="微软雅黑" pitchFamily="34" charset="-122"/>
                <a:ea typeface="微软雅黑" pitchFamily="34" charset="-122"/>
                <a:sym typeface="Calibri" pitchFamily="34" charset="0"/>
              </a:rPr>
              <a:t>数据中心的虚拟化可以实现资源的动态分配和调度，提高现有资源的利用率和服务可靠性</a:t>
            </a:r>
            <a:endParaRPr lang="en-US" altLang="zh-CN" sz="2000" b="1" dirty="0">
              <a:latin typeface="微软雅黑" pitchFamily="34" charset="-122"/>
              <a:ea typeface="微软雅黑" pitchFamily="34" charset="-122"/>
              <a:sym typeface="Calibri" pitchFamily="34" charset="0"/>
            </a:endParaRPr>
          </a:p>
          <a:p>
            <a:pPr marL="342900" indent="-342900" algn="just">
              <a:spcAft>
                <a:spcPts val="600"/>
              </a:spcAft>
              <a:buFont typeface="Wingdings" panose="05000000000000000000" pitchFamily="2" charset="2"/>
              <a:buChar char="ü"/>
            </a:pPr>
            <a:r>
              <a:rPr lang="zh-CN" altLang="en-US" sz="2000" b="1" dirty="0">
                <a:latin typeface="微软雅黑" pitchFamily="34" charset="-122"/>
                <a:ea typeface="微软雅黑" pitchFamily="34" charset="-122"/>
                <a:sym typeface="Calibri" pitchFamily="34" charset="0"/>
              </a:rPr>
              <a:t>可以提供自动化的服务开通能力，降低运维成本</a:t>
            </a:r>
            <a:endParaRPr lang="en-US" altLang="zh-CN" sz="2000" b="1" dirty="0">
              <a:latin typeface="微软雅黑" pitchFamily="34" charset="-122"/>
              <a:ea typeface="微软雅黑" pitchFamily="34" charset="-122"/>
              <a:sym typeface="Calibri" pitchFamily="34" charset="0"/>
            </a:endParaRPr>
          </a:p>
          <a:p>
            <a:pPr marL="342900" indent="-342900" algn="just">
              <a:spcAft>
                <a:spcPts val="600"/>
              </a:spcAft>
              <a:buFont typeface="Wingdings" panose="05000000000000000000" pitchFamily="2" charset="2"/>
              <a:buChar char="ü"/>
            </a:pPr>
            <a:r>
              <a:rPr lang="zh-CN" altLang="en-US" sz="2000" b="1" dirty="0">
                <a:latin typeface="微软雅黑" pitchFamily="34" charset="-122"/>
                <a:ea typeface="微软雅黑" pitchFamily="34" charset="-122"/>
                <a:sym typeface="Calibri" pitchFamily="34" charset="0"/>
              </a:rPr>
              <a:t>具有有效的安全机制和可靠性机制，满足公众客户和企业客户的安全需求</a:t>
            </a:r>
            <a:endParaRPr lang="en-US" altLang="zh-CN" sz="2000" b="1" dirty="0">
              <a:latin typeface="微软雅黑" pitchFamily="34" charset="-122"/>
              <a:ea typeface="微软雅黑" pitchFamily="34" charset="-122"/>
              <a:sym typeface="Calibri" pitchFamily="34" charset="0"/>
            </a:endParaRPr>
          </a:p>
          <a:p>
            <a:pPr marL="342900" indent="-342900" algn="just">
              <a:spcAft>
                <a:spcPts val="600"/>
              </a:spcAft>
              <a:buFont typeface="Wingdings" panose="05000000000000000000" pitchFamily="2" charset="2"/>
              <a:buChar char="ü"/>
            </a:pPr>
            <a:r>
              <a:rPr lang="zh-CN" altLang="en-US" sz="2000" b="1" dirty="0">
                <a:latin typeface="微软雅黑" pitchFamily="34" charset="-122"/>
                <a:ea typeface="微软雅黑" pitchFamily="34" charset="-122"/>
                <a:sym typeface="Calibri" pitchFamily="34" charset="0"/>
              </a:rPr>
              <a:t>方便系统升级、迁移和改造</a:t>
            </a:r>
            <a:endParaRPr lang="en-US" altLang="zh-CN" sz="2000" b="1" dirty="0">
              <a:latin typeface="微软雅黑" pitchFamily="34" charset="-122"/>
              <a:ea typeface="微软雅黑" pitchFamily="34" charset="-122"/>
              <a:sym typeface="Calibri" pitchFamily="34" charset="0"/>
            </a:endParaRPr>
          </a:p>
        </p:txBody>
      </p:sp>
      <p:pic>
        <p:nvPicPr>
          <p:cNvPr id="21" name="图片 20" descr="计教中心logo"/>
          <p:cNvPicPr>
            <a:picLocks noChangeAspect="1"/>
          </p:cNvPicPr>
          <p:nvPr/>
        </p:nvPicPr>
        <p:blipFill>
          <a:blip r:embed="rId6"/>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146298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wipe(left)">
                                      <p:cBhvr>
                                        <p:cTn id="12" dur="500"/>
                                        <p:tgtEl>
                                          <p:spTgt spid="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animEffect transition="in" filter="wipe(left)">
                                      <p:cBhvr>
                                        <p:cTn id="17" dur="500"/>
                                        <p:tgtEl>
                                          <p:spTgt spid="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wipe(left)">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xEl>
                                              <p:pRg st="3" end="3"/>
                                            </p:txEl>
                                          </p:spTgt>
                                        </p:tgtEl>
                                        <p:attrNameLst>
                                          <p:attrName>style.visibility</p:attrName>
                                        </p:attrNameLst>
                                      </p:cBhvr>
                                      <p:to>
                                        <p:strVal val="visible"/>
                                      </p:to>
                                    </p:set>
                                    <p:animEffect transition="in" filter="wipe(left)">
                                      <p:cBhvr>
                                        <p:cTn id="27" dur="500"/>
                                        <p:tgtEl>
                                          <p:spTgt spid="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xEl>
                                              <p:pRg st="4" end="4"/>
                                            </p:txEl>
                                          </p:spTgt>
                                        </p:tgtEl>
                                        <p:attrNameLst>
                                          <p:attrName>style.visibility</p:attrName>
                                        </p:attrNameLst>
                                      </p:cBhvr>
                                      <p:to>
                                        <p:strVal val="visible"/>
                                      </p:to>
                                    </p:set>
                                    <p:animEffect transition="in" filter="wipe(left)">
                                      <p:cBhvr>
                                        <p:cTn id="32"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392549"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2.7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服务器虚拟化</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概述</a:t>
            </a:r>
          </a:p>
        </p:txBody>
      </p:sp>
      <p:pic>
        <p:nvPicPr>
          <p:cNvPr id="21" name="图片 20"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22" name="图片 21"/>
          <p:cNvPicPr>
            <a:picLocks noChangeAspect="1"/>
          </p:cNvPicPr>
          <p:nvPr/>
        </p:nvPicPr>
        <p:blipFill>
          <a:blip r:embed="rId6"/>
          <a:stretch>
            <a:fillRect/>
          </a:stretch>
        </p:blipFill>
        <p:spPr>
          <a:xfrm>
            <a:off x="964580" y="2145003"/>
            <a:ext cx="4999200" cy="3866667"/>
          </a:xfrm>
          <a:prstGeom prst="rect">
            <a:avLst/>
          </a:prstGeom>
        </p:spPr>
      </p:pic>
      <p:sp>
        <p:nvSpPr>
          <p:cNvPr id="24" name="矩形 23"/>
          <p:cNvSpPr/>
          <p:nvPr/>
        </p:nvSpPr>
        <p:spPr>
          <a:xfrm>
            <a:off x="964579" y="710971"/>
            <a:ext cx="10429844" cy="1384995"/>
          </a:xfrm>
          <a:prstGeom prst="rect">
            <a:avLst/>
          </a:prstGeom>
        </p:spPr>
        <p:txBody>
          <a:bodyPr wrap="square">
            <a:spAutoFit/>
          </a:bodyPr>
          <a:lstStyle/>
          <a:p>
            <a:pPr indent="720000" algn="just">
              <a:lnSpc>
                <a:spcPct val="150000"/>
              </a:lnSpc>
            </a:pPr>
            <a:r>
              <a:rPr lang="zh-CN" altLang="en-US" sz="2800" b="1" dirty="0">
                <a:latin typeface="微软雅黑" pitchFamily="34" charset="-122"/>
                <a:ea typeface="微软雅黑" pitchFamily="34" charset="-122"/>
                <a:sym typeface="Calibri" pitchFamily="34" charset="0"/>
              </a:rPr>
              <a:t>将一个或多个物理服务器虚拟成多个逻辑上的服务器，集中管理，能跨越物理平台不受限制。</a:t>
            </a:r>
            <a:endParaRPr lang="en-US" altLang="zh-CN" sz="2800" b="1" dirty="0">
              <a:latin typeface="微软雅黑" pitchFamily="34" charset="-122"/>
              <a:ea typeface="微软雅黑" pitchFamily="34" charset="-122"/>
              <a:sym typeface="Calibri" pitchFamily="34" charset="0"/>
            </a:endParaRPr>
          </a:p>
        </p:txBody>
      </p:sp>
      <p:sp>
        <p:nvSpPr>
          <p:cNvPr id="25" name="矩形 24"/>
          <p:cNvSpPr/>
          <p:nvPr/>
        </p:nvSpPr>
        <p:spPr>
          <a:xfrm>
            <a:off x="6431246" y="2646850"/>
            <a:ext cx="4963177" cy="2677656"/>
          </a:xfrm>
          <a:prstGeom prst="rect">
            <a:avLst/>
          </a:prstGeom>
        </p:spPr>
        <p:txBody>
          <a:bodyPr wrap="square">
            <a:spAutoFit/>
          </a:bodyPr>
          <a:lstStyle/>
          <a:p>
            <a:pPr marL="457200" indent="-457200" algn="just">
              <a:lnSpc>
                <a:spcPct val="150000"/>
              </a:lnSpc>
              <a:buFont typeface="Wingdings" panose="05000000000000000000" pitchFamily="2" charset="2"/>
              <a:buChar char="Ø"/>
            </a:pPr>
            <a:r>
              <a:rPr lang="zh-CN" altLang="en-US" sz="2800" dirty="0">
                <a:latin typeface="微软雅黑" pitchFamily="34" charset="-122"/>
                <a:ea typeface="微软雅黑" pitchFamily="34" charset="-122"/>
                <a:sym typeface="Calibri" pitchFamily="34" charset="0"/>
              </a:rPr>
              <a:t>一个物理服务器虚拟成多个独立的逻辑服务器</a:t>
            </a:r>
            <a:endParaRPr lang="en-US" altLang="zh-CN" sz="2800" dirty="0">
              <a:latin typeface="微软雅黑" pitchFamily="34" charset="-122"/>
              <a:ea typeface="微软雅黑" pitchFamily="34" charset="-122"/>
              <a:sym typeface="Calibri" pitchFamily="34" charset="0"/>
            </a:endParaRPr>
          </a:p>
          <a:p>
            <a:pPr marL="457200" indent="-457200" algn="just">
              <a:lnSpc>
                <a:spcPct val="150000"/>
              </a:lnSpc>
              <a:buFont typeface="Wingdings" panose="05000000000000000000" pitchFamily="2" charset="2"/>
              <a:buChar char="Ø"/>
            </a:pPr>
            <a:r>
              <a:rPr lang="zh-CN" altLang="en-US" sz="2800" dirty="0">
                <a:latin typeface="微软雅黑" pitchFamily="34" charset="-122"/>
                <a:ea typeface="微软雅黑" pitchFamily="34" charset="-122"/>
                <a:sym typeface="Calibri" pitchFamily="34" charset="0"/>
              </a:rPr>
              <a:t>把多个分散的物理服务器虚拟为一个大的逻辑服务器</a:t>
            </a:r>
            <a:endParaRPr lang="en-US" altLang="zh-CN" sz="2800" dirty="0">
              <a:latin typeface="微软雅黑" pitchFamily="34" charset="-122"/>
              <a:ea typeface="微软雅黑" pitchFamily="34" charset="-122"/>
              <a:sym typeface="Calibri" pitchFamily="34" charset="0"/>
            </a:endParaRPr>
          </a:p>
        </p:txBody>
      </p:sp>
    </p:spTree>
    <p:custDataLst>
      <p:tags r:id="rId1"/>
    </p:custDataLst>
    <p:extLst>
      <p:ext uri="{BB962C8B-B14F-4D97-AF65-F5344CB8AC3E}">
        <p14:creationId xmlns:p14="http://schemas.microsoft.com/office/powerpoint/2010/main" val="30252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213287"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2.7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服务器虚拟化</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实现方式</a:t>
            </a:r>
          </a:p>
        </p:txBody>
      </p:sp>
      <p:pic>
        <p:nvPicPr>
          <p:cNvPr id="21" name="图片 20"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0" name="ïšlíḋe">
            <a:extLst>
              <a:ext uri="{FF2B5EF4-FFF2-40B4-BE49-F238E27FC236}">
                <a16:creationId xmlns:a16="http://schemas.microsoft.com/office/drawing/2014/main" id="{5DBDBC40-D782-482F-A1E2-B2C2EDC79EE2}"/>
              </a:ext>
            </a:extLst>
          </p:cNvPr>
          <p:cNvSpPr/>
          <p:nvPr/>
        </p:nvSpPr>
        <p:spPr bwMode="auto">
          <a:xfrm>
            <a:off x="2358417" y="970155"/>
            <a:ext cx="218396" cy="216539"/>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lang="en-US" sz="7198" dirty="0"/>
          </a:p>
        </p:txBody>
      </p:sp>
      <p:sp>
        <p:nvSpPr>
          <p:cNvPr id="11" name="iŝļïḓê">
            <a:extLst>
              <a:ext uri="{FF2B5EF4-FFF2-40B4-BE49-F238E27FC236}">
                <a16:creationId xmlns:a16="http://schemas.microsoft.com/office/drawing/2014/main" id="{289AF74E-850F-481D-B3CE-241067AB0C85}"/>
              </a:ext>
            </a:extLst>
          </p:cNvPr>
          <p:cNvSpPr/>
          <p:nvPr/>
        </p:nvSpPr>
        <p:spPr bwMode="auto">
          <a:xfrm>
            <a:off x="5969752" y="970155"/>
            <a:ext cx="218396" cy="216539"/>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lang="en-US" sz="7198" dirty="0"/>
          </a:p>
        </p:txBody>
      </p:sp>
      <p:sp>
        <p:nvSpPr>
          <p:cNvPr id="12" name="îṡ1ïḍè">
            <a:extLst>
              <a:ext uri="{FF2B5EF4-FFF2-40B4-BE49-F238E27FC236}">
                <a16:creationId xmlns:a16="http://schemas.microsoft.com/office/drawing/2014/main" id="{A28C2CF0-D4D6-4A3C-936C-CA4B17B3EE1B}"/>
              </a:ext>
            </a:extLst>
          </p:cNvPr>
          <p:cNvSpPr/>
          <p:nvPr/>
        </p:nvSpPr>
        <p:spPr bwMode="auto">
          <a:xfrm>
            <a:off x="9591662" y="970155"/>
            <a:ext cx="218396" cy="216539"/>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91440" tIns="45720" rIns="91440" bIns="45720" numCol="1" anchor="t" anchorCtr="0" compatLnSpc="1">
            <a:prstTxWarp prst="textNoShape">
              <a:avLst/>
            </a:prstTxWarp>
            <a:normAutofit fontScale="250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lang="en-US" sz="7198" dirty="0"/>
          </a:p>
        </p:txBody>
      </p:sp>
      <p:grpSp>
        <p:nvGrpSpPr>
          <p:cNvPr id="13" name="组合 12"/>
          <p:cNvGrpSpPr/>
          <p:nvPr/>
        </p:nvGrpSpPr>
        <p:grpSpPr>
          <a:xfrm>
            <a:off x="649475" y="1652469"/>
            <a:ext cx="10873071" cy="4335735"/>
            <a:chOff x="649475" y="1786281"/>
            <a:chExt cx="10873071" cy="4335735"/>
          </a:xfrm>
        </p:grpSpPr>
        <p:sp>
          <p:nvSpPr>
            <p:cNvPr id="14" name="îs1iḍé">
              <a:extLst>
                <a:ext uri="{FF2B5EF4-FFF2-40B4-BE49-F238E27FC236}">
                  <a16:creationId xmlns:a16="http://schemas.microsoft.com/office/drawing/2014/main" id="{654A28FB-4ED7-4D7E-957B-6740D563E991}"/>
                </a:ext>
              </a:extLst>
            </p:cNvPr>
            <p:cNvSpPr/>
            <p:nvPr/>
          </p:nvSpPr>
          <p:spPr>
            <a:xfrm>
              <a:off x="667231" y="1786281"/>
              <a:ext cx="10850563" cy="2373174"/>
            </a:xfrm>
            <a:prstGeom prst="rect">
              <a:avLst/>
            </a:prstGeom>
            <a:pattFill prst="pct5">
              <a:fgClr>
                <a:srgbClr val="E4E6EA"/>
              </a:fgClr>
              <a:bgClr>
                <a:srgbClr val="ADB5BF"/>
              </a:bgClr>
            </a:patt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cxnSp>
          <p:nvCxnSpPr>
            <p:cNvPr id="15" name="直接连接符 14">
              <a:extLst>
                <a:ext uri="{FF2B5EF4-FFF2-40B4-BE49-F238E27FC236}">
                  <a16:creationId xmlns:a16="http://schemas.microsoft.com/office/drawing/2014/main" id="{2B4B2D89-07B2-49D1-A041-52140531ED5A}"/>
                </a:ext>
              </a:extLst>
            </p:cNvPr>
            <p:cNvCxnSpPr>
              <a:cxnSpLocks/>
            </p:cNvCxnSpPr>
            <p:nvPr/>
          </p:nvCxnSpPr>
          <p:spPr>
            <a:xfrm flipH="1">
              <a:off x="4261519" y="1786281"/>
              <a:ext cx="6473" cy="4207060"/>
            </a:xfrm>
            <a:prstGeom prst="line">
              <a:avLst/>
            </a:prstGeom>
            <a:ln w="63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7F944CF-8707-40B7-B6ED-BF2D2D451B8A}"/>
                </a:ext>
              </a:extLst>
            </p:cNvPr>
            <p:cNvCxnSpPr>
              <a:cxnSpLocks/>
            </p:cNvCxnSpPr>
            <p:nvPr/>
          </p:nvCxnSpPr>
          <p:spPr>
            <a:xfrm>
              <a:off x="7889901" y="1786281"/>
              <a:ext cx="20159" cy="4207060"/>
            </a:xfrm>
            <a:prstGeom prst="line">
              <a:avLst/>
            </a:prstGeom>
            <a:ln w="635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išľiḋé">
              <a:extLst>
                <a:ext uri="{FF2B5EF4-FFF2-40B4-BE49-F238E27FC236}">
                  <a16:creationId xmlns:a16="http://schemas.microsoft.com/office/drawing/2014/main" id="{4BEF1E59-9AF0-41DB-AC26-F0595210776B}"/>
                </a:ext>
              </a:extLst>
            </p:cNvPr>
            <p:cNvSpPr/>
            <p:nvPr/>
          </p:nvSpPr>
          <p:spPr>
            <a:xfrm>
              <a:off x="649475" y="4181880"/>
              <a:ext cx="3591197" cy="1940135"/>
            </a:xfrm>
            <a:prstGeom prst="rect">
              <a:avLst/>
            </a:prstGeom>
          </p:spPr>
          <p:txBody>
            <a:bodyPr wrap="square" lIns="144000" tIns="0" rIns="144000" bIns="0" anchor="ctr" anchorCtr="1">
              <a:noAutofit/>
            </a:bodyPr>
            <a:lstStyle/>
            <a:p>
              <a:pPr marL="285750" indent="-285750" algn="just">
                <a:lnSpc>
                  <a:spcPct val="120000"/>
                </a:lnSpc>
                <a:buFont typeface="Wingdings" panose="05000000000000000000" pitchFamily="2" charset="2"/>
                <a:buChar char="Ø"/>
              </a:pPr>
              <a:r>
                <a:rPr lang="zh-CN" altLang="en-US" sz="1400" dirty="0">
                  <a:latin typeface="宋体" panose="02010600030101010101" pitchFamily="2" charset="-122"/>
                  <a:ea typeface="宋体" panose="02010600030101010101" pitchFamily="2" charset="-122"/>
                </a:rPr>
                <a:t>把</a:t>
              </a:r>
              <a:r>
                <a:rPr lang="en-US" altLang="zh-CN" sz="1400" dirty="0">
                  <a:latin typeface="宋体" panose="02010600030101010101" pitchFamily="2" charset="-122"/>
                  <a:ea typeface="宋体" panose="02010600030101010101" pitchFamily="2" charset="-122"/>
                </a:rPr>
                <a:t>CPU</a:t>
              </a:r>
              <a:r>
                <a:rPr lang="zh-CN" altLang="en-US" sz="1400" dirty="0">
                  <a:latin typeface="宋体" panose="02010600030101010101" pitchFamily="2" charset="-122"/>
                  <a:ea typeface="宋体" panose="02010600030101010101" pitchFamily="2" charset="-122"/>
                </a:rPr>
                <a:t>抽象成虚拟</a:t>
              </a:r>
              <a:r>
                <a:rPr lang="en-US" altLang="zh-CN" sz="1400" dirty="0">
                  <a:latin typeface="宋体" panose="02010600030101010101" pitchFamily="2" charset="-122"/>
                  <a:ea typeface="宋体" panose="02010600030101010101" pitchFamily="2" charset="-122"/>
                </a:rPr>
                <a:t>CPU</a:t>
              </a:r>
            </a:p>
            <a:p>
              <a:pPr marL="285750" indent="-285750" algn="just">
                <a:lnSpc>
                  <a:spcPct val="120000"/>
                </a:lnSpc>
                <a:buFont typeface="Wingdings" panose="05000000000000000000" pitchFamily="2" charset="2"/>
                <a:buChar char="Ø"/>
              </a:pPr>
              <a:r>
                <a:rPr lang="zh-CN" altLang="en-US" sz="1400" dirty="0">
                  <a:latin typeface="宋体" panose="02010600030101010101" pitchFamily="2" charset="-122"/>
                  <a:ea typeface="宋体" panose="02010600030101010101" pitchFamily="2" charset="-122"/>
                </a:rPr>
                <a:t>任意时刻，一个物理</a:t>
              </a:r>
              <a:r>
                <a:rPr lang="en-US" altLang="zh-CN" sz="1400" dirty="0">
                  <a:latin typeface="宋体" panose="02010600030101010101" pitchFamily="2" charset="-122"/>
                  <a:ea typeface="宋体" panose="02010600030101010101" pitchFamily="2" charset="-122"/>
                </a:rPr>
                <a:t>CPU</a:t>
              </a:r>
              <a:r>
                <a:rPr lang="zh-CN" altLang="en-US" sz="1400" dirty="0">
                  <a:latin typeface="宋体" panose="02010600030101010101" pitchFamily="2" charset="-122"/>
                  <a:ea typeface="宋体" panose="02010600030101010101" pitchFamily="2" charset="-122"/>
                </a:rPr>
                <a:t>只能运行一个虚拟</a:t>
              </a:r>
              <a:r>
                <a:rPr lang="en-US" altLang="zh-CN" sz="1400" dirty="0">
                  <a:latin typeface="宋体" panose="02010600030101010101" pitchFamily="2" charset="-122"/>
                  <a:ea typeface="宋体" panose="02010600030101010101" pitchFamily="2" charset="-122"/>
                </a:rPr>
                <a:t>CPU</a:t>
              </a:r>
              <a:r>
                <a:rPr lang="zh-CN" altLang="en-US" sz="1400" dirty="0">
                  <a:latin typeface="宋体" panose="02010600030101010101" pitchFamily="2" charset="-122"/>
                  <a:ea typeface="宋体" panose="02010600030101010101" pitchFamily="2" charset="-122"/>
                </a:rPr>
                <a:t>指令</a:t>
              </a:r>
              <a:endParaRPr lang="en-US" altLang="zh-CN" sz="1400" dirty="0">
                <a:latin typeface="宋体" panose="02010600030101010101" pitchFamily="2" charset="-122"/>
                <a:ea typeface="宋体" panose="02010600030101010101" pitchFamily="2" charset="-122"/>
              </a:endParaRPr>
            </a:p>
            <a:p>
              <a:pPr marL="285750" indent="-285750" algn="just">
                <a:lnSpc>
                  <a:spcPct val="120000"/>
                </a:lnSpc>
                <a:buFont typeface="Wingdings" panose="05000000000000000000" pitchFamily="2" charset="2"/>
                <a:buChar char="Ø"/>
              </a:pPr>
              <a:r>
                <a:rPr lang="zh-CN" altLang="en-US" sz="1400" dirty="0">
                  <a:latin typeface="宋体" panose="02010600030101010101" pitchFamily="2" charset="-122"/>
                  <a:ea typeface="宋体" panose="02010600030101010101" pitchFamily="2" charset="-122"/>
                </a:rPr>
                <a:t>调度问题是指</a:t>
              </a:r>
              <a:r>
                <a:rPr lang="en-US" altLang="zh-CN" sz="1400" dirty="0">
                  <a:latin typeface="宋体" panose="02010600030101010101" pitchFamily="2" charset="-122"/>
                  <a:ea typeface="宋体" panose="02010600030101010101" pitchFamily="2" charset="-122"/>
                </a:rPr>
                <a:t>VMM</a:t>
              </a:r>
              <a:r>
                <a:rPr lang="zh-CN" altLang="en-US" sz="1400" dirty="0">
                  <a:latin typeface="宋体" panose="02010600030101010101" pitchFamily="2" charset="-122"/>
                  <a:ea typeface="宋体" panose="02010600030101010101" pitchFamily="2" charset="-122"/>
                </a:rPr>
                <a:t>决定当前哪个虚拟</a:t>
              </a:r>
              <a:r>
                <a:rPr lang="en-US" altLang="zh-CN" sz="1400" dirty="0">
                  <a:latin typeface="宋体" panose="02010600030101010101" pitchFamily="2" charset="-122"/>
                  <a:ea typeface="宋体" panose="02010600030101010101" pitchFamily="2" charset="-122"/>
                </a:rPr>
                <a:t>CPU</a:t>
              </a:r>
              <a:r>
                <a:rPr lang="zh-CN" altLang="en-US" sz="1400" dirty="0">
                  <a:latin typeface="宋体" panose="02010600030101010101" pitchFamily="2" charset="-122"/>
                  <a:ea typeface="宋体" panose="02010600030101010101" pitchFamily="2" charset="-122"/>
                </a:rPr>
                <a:t>在物理</a:t>
              </a:r>
              <a:r>
                <a:rPr lang="en-US" altLang="zh-CN" sz="1400" dirty="0">
                  <a:latin typeface="宋体" panose="02010600030101010101" pitchFamily="2" charset="-122"/>
                  <a:ea typeface="宋体" panose="02010600030101010101" pitchFamily="2" charset="-122"/>
                </a:rPr>
                <a:t>CPU</a:t>
              </a:r>
              <a:r>
                <a:rPr lang="zh-CN" altLang="en-US" sz="1400" dirty="0">
                  <a:latin typeface="宋体" panose="02010600030101010101" pitchFamily="2" charset="-122"/>
                  <a:ea typeface="宋体" panose="02010600030101010101" pitchFamily="2" charset="-122"/>
                </a:rPr>
                <a:t>上运行，要保证隔离性、公平性和性能</a:t>
              </a:r>
              <a:endParaRPr lang="en-US" altLang="zh-CN" sz="1400" dirty="0">
                <a:latin typeface="宋体" panose="02010600030101010101" pitchFamily="2" charset="-122"/>
                <a:ea typeface="宋体" panose="02010600030101010101" pitchFamily="2" charset="-122"/>
              </a:endParaRPr>
            </a:p>
          </p:txBody>
        </p:sp>
        <p:sp>
          <p:nvSpPr>
            <p:cNvPr id="18" name="îṡ1îḋè">
              <a:extLst>
                <a:ext uri="{FF2B5EF4-FFF2-40B4-BE49-F238E27FC236}">
                  <a16:creationId xmlns:a16="http://schemas.microsoft.com/office/drawing/2014/main" id="{939533FE-FCF3-40B5-BA87-EAF4EDDFF725}"/>
                </a:ext>
              </a:extLst>
            </p:cNvPr>
            <p:cNvSpPr/>
            <p:nvPr/>
          </p:nvSpPr>
          <p:spPr>
            <a:xfrm>
              <a:off x="4277417" y="4191292"/>
              <a:ext cx="3557541" cy="1930724"/>
            </a:xfrm>
            <a:prstGeom prst="rect">
              <a:avLst/>
            </a:prstGeom>
          </p:spPr>
          <p:txBody>
            <a:bodyPr wrap="square" lIns="144000" tIns="0" rIns="144000" bIns="0" anchor="ctr" anchorCtr="1">
              <a:noAutofit/>
            </a:bodyPr>
            <a:lstStyle/>
            <a:p>
              <a:pPr marL="285750" indent="-285750" algn="just">
                <a:lnSpc>
                  <a:spcPct val="120000"/>
                </a:lnSpc>
                <a:buFont typeface="Wingdings" panose="05000000000000000000" pitchFamily="2" charset="2"/>
                <a:buChar char="Ø"/>
              </a:pPr>
              <a:r>
                <a:rPr lang="zh-CN" altLang="en-US" sz="1400" dirty="0">
                  <a:latin typeface="宋体" panose="02010600030101010101" pitchFamily="2" charset="-122"/>
                  <a:ea typeface="宋体" panose="02010600030101010101" pitchFamily="2" charset="-122"/>
                </a:rPr>
                <a:t>内存虚拟化技术就是把物理内存统一管理，包装城多个虚拟的物理内存提供给若干虚拟机使用，每个虚拟机拥有各自独立的内存空间</a:t>
              </a:r>
              <a:endParaRPr lang="en-US" altLang="zh-CN" sz="1400" dirty="0">
                <a:latin typeface="宋体" panose="02010600030101010101" pitchFamily="2" charset="-122"/>
                <a:ea typeface="宋体" panose="02010600030101010101" pitchFamily="2" charset="-122"/>
              </a:endParaRPr>
            </a:p>
            <a:p>
              <a:pPr marL="285750" indent="-285750" algn="just">
                <a:lnSpc>
                  <a:spcPct val="120000"/>
                </a:lnSpc>
                <a:buFont typeface="Wingdings" panose="05000000000000000000" pitchFamily="2" charset="2"/>
                <a:buChar char="Ø"/>
              </a:pPr>
              <a:r>
                <a:rPr lang="zh-CN" altLang="en-US" sz="1400" dirty="0">
                  <a:latin typeface="宋体" panose="02010600030101010101" pitchFamily="2" charset="-122"/>
                  <a:ea typeface="宋体" panose="02010600030101010101" pitchFamily="2" charset="-122"/>
                </a:rPr>
                <a:t>与真实的物理机相比，虚拟内存的管理包括三种地址：机器地址；物理地址；虚拟地址</a:t>
              </a:r>
            </a:p>
          </p:txBody>
        </p:sp>
        <p:sp>
          <p:nvSpPr>
            <p:cNvPr id="19" name="ïṥ1îḓe">
              <a:extLst>
                <a:ext uri="{FF2B5EF4-FFF2-40B4-BE49-F238E27FC236}">
                  <a16:creationId xmlns:a16="http://schemas.microsoft.com/office/drawing/2014/main" id="{F2DB12A3-7FCA-4DEF-BB31-ACA23D8C23AA}"/>
                </a:ext>
              </a:extLst>
            </p:cNvPr>
            <p:cNvSpPr/>
            <p:nvPr/>
          </p:nvSpPr>
          <p:spPr>
            <a:xfrm>
              <a:off x="7949599" y="4239477"/>
              <a:ext cx="3562215" cy="1523386"/>
            </a:xfrm>
            <a:prstGeom prst="rect">
              <a:avLst/>
            </a:prstGeom>
          </p:spPr>
          <p:txBody>
            <a:bodyPr wrap="square" lIns="144000" tIns="0" rIns="144000" bIns="0" anchor="ctr" anchorCtr="1">
              <a:noAutofit/>
            </a:bodyPr>
            <a:lstStyle/>
            <a:p>
              <a:pPr marL="285750" indent="-285750" algn="just">
                <a:lnSpc>
                  <a:spcPct val="120000"/>
                </a:lnSpc>
                <a:buFont typeface="Wingdings" panose="05000000000000000000" pitchFamily="2" charset="2"/>
                <a:buChar char="Ø"/>
              </a:pPr>
              <a:r>
                <a:rPr lang="en-US" altLang="zh-CN" sz="1400" dirty="0">
                  <a:latin typeface="宋体" panose="02010600030101010101" pitchFamily="2" charset="-122"/>
                  <a:ea typeface="宋体" panose="02010600030101010101" pitchFamily="2" charset="-122"/>
                </a:rPr>
                <a:t>I/O</a:t>
              </a:r>
              <a:r>
                <a:rPr lang="zh-CN" altLang="en-US" sz="1400" dirty="0">
                  <a:latin typeface="宋体" panose="02010600030101010101" pitchFamily="2" charset="-122"/>
                  <a:ea typeface="宋体" panose="02010600030101010101" pitchFamily="2" charset="-122"/>
                </a:rPr>
                <a:t>设备虚拟化技术把真实的设备统一管理起来，包装成多个虚拟设备给若干个虚拟机使用，响应每个虚拟机的设备访问请求和</a:t>
              </a:r>
              <a:r>
                <a:rPr lang="en-US" altLang="zh-CN" sz="1400" dirty="0">
                  <a:latin typeface="宋体" panose="02010600030101010101" pitchFamily="2" charset="-122"/>
                  <a:ea typeface="宋体" panose="02010600030101010101" pitchFamily="2" charset="-122"/>
                </a:rPr>
                <a:t>I/O</a:t>
              </a:r>
              <a:r>
                <a:rPr lang="zh-CN" altLang="en-US" sz="1400" dirty="0">
                  <a:latin typeface="宋体" panose="02010600030101010101" pitchFamily="2" charset="-122"/>
                  <a:ea typeface="宋体" panose="02010600030101010101" pitchFamily="2" charset="-122"/>
                </a:rPr>
                <a:t>请求</a:t>
              </a:r>
              <a:endParaRPr lang="en-US" altLang="zh-CN" sz="1400" dirty="0">
                <a:latin typeface="宋体" panose="02010600030101010101" pitchFamily="2" charset="-122"/>
                <a:ea typeface="宋体" panose="02010600030101010101" pitchFamily="2" charset="-122"/>
              </a:endParaRPr>
            </a:p>
          </p:txBody>
        </p:sp>
        <p:sp>
          <p:nvSpPr>
            <p:cNvPr id="20" name="iSļiḑé">
              <a:extLst>
                <a:ext uri="{FF2B5EF4-FFF2-40B4-BE49-F238E27FC236}">
                  <a16:creationId xmlns:a16="http://schemas.microsoft.com/office/drawing/2014/main" id="{39997BBF-F75D-4FC0-8AE4-4958F8CB9BCA}"/>
                </a:ext>
              </a:extLst>
            </p:cNvPr>
            <p:cNvSpPr/>
            <p:nvPr/>
          </p:nvSpPr>
          <p:spPr bwMode="auto">
            <a:xfrm>
              <a:off x="667232" y="3607157"/>
              <a:ext cx="3600760" cy="552298"/>
            </a:xfrm>
            <a:prstGeom prst="rect">
              <a:avLst/>
            </a:prstGeom>
            <a:solidFill>
              <a:schemeClr val="tx1">
                <a:lumMod val="50000"/>
                <a:lumOff val="50000"/>
              </a:schemeClr>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b="1" dirty="0">
                  <a:solidFill>
                    <a:schemeClr val="bg1"/>
                  </a:solidFill>
                </a:rPr>
                <a:t>CPU</a:t>
              </a:r>
              <a:r>
                <a:rPr lang="zh-CN" altLang="en-US" b="1" dirty="0">
                  <a:solidFill>
                    <a:schemeClr val="bg1"/>
                  </a:solidFill>
                </a:rPr>
                <a:t>虚拟化</a:t>
              </a:r>
            </a:p>
          </p:txBody>
        </p:sp>
        <p:sp>
          <p:nvSpPr>
            <p:cNvPr id="22" name="isḻídè">
              <a:extLst>
                <a:ext uri="{FF2B5EF4-FFF2-40B4-BE49-F238E27FC236}">
                  <a16:creationId xmlns:a16="http://schemas.microsoft.com/office/drawing/2014/main" id="{E7EB5513-9E43-4210-9717-C6EA0F71E77E}"/>
                </a:ext>
              </a:extLst>
            </p:cNvPr>
            <p:cNvSpPr/>
            <p:nvPr/>
          </p:nvSpPr>
          <p:spPr bwMode="auto">
            <a:xfrm>
              <a:off x="4267992" y="3607157"/>
              <a:ext cx="3621911" cy="552298"/>
            </a:xfrm>
            <a:prstGeom prst="rect">
              <a:avLst/>
            </a:prstGeom>
            <a:solidFill>
              <a:schemeClr val="accent1">
                <a:alpha val="80000"/>
              </a:schemeClr>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chemeClr val="bg1"/>
                  </a:solidFill>
                </a:rPr>
                <a:t>内存虚拟化</a:t>
              </a:r>
            </a:p>
          </p:txBody>
        </p:sp>
        <p:sp>
          <p:nvSpPr>
            <p:cNvPr id="23" name="îšlïdè">
              <a:extLst>
                <a:ext uri="{FF2B5EF4-FFF2-40B4-BE49-F238E27FC236}">
                  <a16:creationId xmlns:a16="http://schemas.microsoft.com/office/drawing/2014/main" id="{8B67EB5F-3238-4A23-817D-1A9605C954AB}"/>
                </a:ext>
              </a:extLst>
            </p:cNvPr>
            <p:cNvSpPr/>
            <p:nvPr/>
          </p:nvSpPr>
          <p:spPr bwMode="auto">
            <a:xfrm>
              <a:off x="7889901" y="3607157"/>
              <a:ext cx="3621913" cy="552298"/>
            </a:xfrm>
            <a:prstGeom prst="rect">
              <a:avLst/>
            </a:prstGeom>
            <a:solidFill>
              <a:schemeClr val="tx1">
                <a:lumMod val="50000"/>
                <a:lumOff val="50000"/>
              </a:schemeClr>
            </a:solidFill>
            <a:ln w="38100">
              <a:noFill/>
            </a:ln>
            <a:extLst/>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altLang="zh-CN" b="1" dirty="0">
                  <a:solidFill>
                    <a:schemeClr val="bg1"/>
                  </a:solidFill>
                </a:rPr>
                <a:t>I/O</a:t>
              </a:r>
              <a:r>
                <a:rPr lang="zh-CN" altLang="en-US" b="1" dirty="0">
                  <a:solidFill>
                    <a:schemeClr val="bg1"/>
                  </a:solidFill>
                </a:rPr>
                <a:t>虚拟化</a:t>
              </a:r>
            </a:p>
          </p:txBody>
        </p:sp>
        <p:pic>
          <p:nvPicPr>
            <p:cNvPr id="24" name="图片 23"/>
            <p:cNvPicPr>
              <a:picLocks noChangeAspect="1"/>
            </p:cNvPicPr>
            <p:nvPr/>
          </p:nvPicPr>
          <p:blipFill>
            <a:blip r:embed="rId6"/>
            <a:stretch>
              <a:fillRect/>
            </a:stretch>
          </p:blipFill>
          <p:spPr>
            <a:xfrm>
              <a:off x="680304" y="1786281"/>
              <a:ext cx="3569375" cy="1809663"/>
            </a:xfrm>
            <a:prstGeom prst="rect">
              <a:avLst/>
            </a:prstGeom>
          </p:spPr>
        </p:pic>
        <p:pic>
          <p:nvPicPr>
            <p:cNvPr id="25" name="图片 24"/>
            <p:cNvPicPr>
              <a:picLocks noChangeAspect="1"/>
            </p:cNvPicPr>
            <p:nvPr/>
          </p:nvPicPr>
          <p:blipFill>
            <a:blip r:embed="rId7"/>
            <a:stretch>
              <a:fillRect/>
            </a:stretch>
          </p:blipFill>
          <p:spPr>
            <a:xfrm>
              <a:off x="4272745" y="1786281"/>
              <a:ext cx="3596999" cy="1834544"/>
            </a:xfrm>
            <a:prstGeom prst="rect">
              <a:avLst/>
            </a:prstGeom>
          </p:spPr>
        </p:pic>
        <p:pic>
          <p:nvPicPr>
            <p:cNvPr id="26" name="图片 25"/>
            <p:cNvPicPr>
              <a:picLocks noChangeAspect="1"/>
            </p:cNvPicPr>
            <p:nvPr/>
          </p:nvPicPr>
          <p:blipFill>
            <a:blip r:embed="rId8"/>
            <a:stretch>
              <a:fillRect/>
            </a:stretch>
          </p:blipFill>
          <p:spPr>
            <a:xfrm>
              <a:off x="7910748" y="1786281"/>
              <a:ext cx="3611798" cy="1819184"/>
            </a:xfrm>
            <a:prstGeom prst="rect">
              <a:avLst/>
            </a:prstGeom>
          </p:spPr>
        </p:pic>
      </p:grpSp>
      <p:sp>
        <p:nvSpPr>
          <p:cNvPr id="28" name="矩形 27"/>
          <p:cNvSpPr/>
          <p:nvPr/>
        </p:nvSpPr>
        <p:spPr>
          <a:xfrm>
            <a:off x="3655009" y="875038"/>
            <a:ext cx="4863230" cy="523220"/>
          </a:xfrm>
          <a:prstGeom prst="rect">
            <a:avLst/>
          </a:prstGeom>
        </p:spPr>
        <p:txBody>
          <a:bodyPr wrap="square">
            <a:spAutoFit/>
          </a:bodyPr>
          <a:lstStyle/>
          <a:p>
            <a:pPr algn="just"/>
            <a:r>
              <a:rPr lang="zh-CN" altLang="en-US" sz="2800" b="1" dirty="0">
                <a:latin typeface="微软雅黑" pitchFamily="34" charset="-122"/>
                <a:ea typeface="微软雅黑" pitchFamily="34" charset="-122"/>
                <a:sym typeface="Calibri" pitchFamily="34" charset="0"/>
              </a:rPr>
              <a:t>服务器虚拟化的底层实现方式</a:t>
            </a:r>
            <a:endParaRPr lang="en-US" altLang="zh-CN" sz="2800" b="1" dirty="0">
              <a:latin typeface="微软雅黑" pitchFamily="34" charset="-122"/>
              <a:ea typeface="微软雅黑" pitchFamily="34" charset="-122"/>
              <a:sym typeface="Calibri" pitchFamily="34" charset="0"/>
            </a:endParaRPr>
          </a:p>
        </p:txBody>
      </p:sp>
    </p:spTree>
    <p:custDataLst>
      <p:tags r:id="rId1"/>
    </p:custDataLst>
    <p:extLst>
      <p:ext uri="{BB962C8B-B14F-4D97-AF65-F5344CB8AC3E}">
        <p14:creationId xmlns:p14="http://schemas.microsoft.com/office/powerpoint/2010/main" val="2947204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392549"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2.7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服务器虚拟化</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分类</a:t>
            </a:r>
          </a:p>
        </p:txBody>
      </p:sp>
      <p:pic>
        <p:nvPicPr>
          <p:cNvPr id="21" name="图片 20"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0" name="矩形 9"/>
          <p:cNvSpPr/>
          <p:nvPr/>
        </p:nvSpPr>
        <p:spPr>
          <a:xfrm>
            <a:off x="3480371" y="777198"/>
            <a:ext cx="5226205" cy="523220"/>
          </a:xfrm>
          <a:prstGeom prst="rect">
            <a:avLst/>
          </a:prstGeom>
        </p:spPr>
        <p:txBody>
          <a:bodyPr wrap="square">
            <a:spAutoFit/>
          </a:bodyPr>
          <a:lstStyle/>
          <a:p>
            <a:pPr algn="just"/>
            <a:r>
              <a:rPr lang="zh-CN" altLang="en-US" sz="2800" b="1" dirty="0">
                <a:latin typeface="微软雅黑" pitchFamily="34" charset="-122"/>
                <a:ea typeface="微软雅黑" pitchFamily="34" charset="-122"/>
                <a:sym typeface="Calibri" pitchFamily="34" charset="0"/>
              </a:rPr>
              <a:t>根据虚拟化层实现方式进行分类</a:t>
            </a:r>
            <a:endParaRPr lang="en-US" altLang="zh-CN" sz="2800" b="1" dirty="0">
              <a:latin typeface="微软雅黑" pitchFamily="34" charset="-122"/>
              <a:ea typeface="微软雅黑" pitchFamily="34" charset="-122"/>
              <a:sym typeface="Calibri" pitchFamily="34" charset="0"/>
            </a:endParaRPr>
          </a:p>
        </p:txBody>
      </p:sp>
      <p:grpSp>
        <p:nvGrpSpPr>
          <p:cNvPr id="11" name="组合 10"/>
          <p:cNvGrpSpPr/>
          <p:nvPr/>
        </p:nvGrpSpPr>
        <p:grpSpPr>
          <a:xfrm>
            <a:off x="1037929" y="1383400"/>
            <a:ext cx="9974231" cy="4820560"/>
            <a:chOff x="870664" y="1307731"/>
            <a:chExt cx="9974231" cy="4820560"/>
          </a:xfrm>
        </p:grpSpPr>
        <p:sp>
          <p:nvSpPr>
            <p:cNvPr id="12" name="iślïdé"/>
            <p:cNvSpPr/>
            <p:nvPr/>
          </p:nvSpPr>
          <p:spPr>
            <a:xfrm>
              <a:off x="995841" y="1307734"/>
              <a:ext cx="4296900" cy="2410957"/>
            </a:xfrm>
            <a:prstGeom prst="rect">
              <a:avLst/>
            </a:prstGeom>
            <a:pattFill prst="pct5">
              <a:fgClr>
                <a:srgbClr val="E4E6EA"/>
              </a:fgClr>
              <a:bgClr>
                <a:srgbClr val="ADB5BF"/>
              </a:bgClr>
            </a:patt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zh-CN" altLang="en-US" sz="2800" b="1"/>
            </a:p>
          </p:txBody>
        </p:sp>
        <p:sp>
          <p:nvSpPr>
            <p:cNvPr id="13" name="îṧ1ïḋè"/>
            <p:cNvSpPr/>
            <p:nvPr/>
          </p:nvSpPr>
          <p:spPr>
            <a:xfrm>
              <a:off x="870664" y="1460810"/>
              <a:ext cx="125175" cy="225788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4" name="íśľíde"/>
            <p:cNvSpPr/>
            <p:nvPr/>
          </p:nvSpPr>
          <p:spPr>
            <a:xfrm>
              <a:off x="995841" y="3919492"/>
              <a:ext cx="560378" cy="581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r>
                <a:rPr lang="en-US" altLang="zh-CN" sz="1600" b="1" dirty="0"/>
                <a:t>01</a:t>
              </a:r>
              <a:endParaRPr lang="zh-CN" altLang="en-US" sz="1600" b="1" dirty="0"/>
            </a:p>
          </p:txBody>
        </p:sp>
        <p:cxnSp>
          <p:nvCxnSpPr>
            <p:cNvPr id="15" name="直接连接符 14"/>
            <p:cNvCxnSpPr>
              <a:stCxn id="14" idx="0"/>
            </p:cNvCxnSpPr>
            <p:nvPr/>
          </p:nvCxnSpPr>
          <p:spPr>
            <a:xfrm flipV="1">
              <a:off x="1276030" y="3195592"/>
              <a:ext cx="0" cy="723900"/>
            </a:xfrm>
            <a:prstGeom prst="line">
              <a:avLst/>
            </a:prstGeom>
            <a:ln w="3175" cap="rnd">
              <a:solidFill>
                <a:schemeClr val="accent1"/>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16" name="îṩ1íḑé">
              <a:extLst>
                <a:ext uri="{FF2B5EF4-FFF2-40B4-BE49-F238E27FC236}">
                  <a16:creationId xmlns:a16="http://schemas.microsoft.com/office/drawing/2014/main" id="{3495B739-E5A7-4F4A-95FD-24BDFE4B18B1}"/>
                </a:ext>
              </a:extLst>
            </p:cNvPr>
            <p:cNvSpPr txBox="1"/>
            <p:nvPr/>
          </p:nvSpPr>
          <p:spPr bwMode="auto">
            <a:xfrm>
              <a:off x="1638897" y="4036109"/>
              <a:ext cx="2520967"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t>寄居虚拟化</a:t>
              </a:r>
              <a:endParaRPr lang="en-US" altLang="zh-CN" sz="2000" b="1" dirty="0"/>
            </a:p>
          </p:txBody>
        </p:sp>
        <p:sp>
          <p:nvSpPr>
            <p:cNvPr id="17" name="í$ļïḓè">
              <a:extLst>
                <a:ext uri="{FF2B5EF4-FFF2-40B4-BE49-F238E27FC236}">
                  <a16:creationId xmlns:a16="http://schemas.microsoft.com/office/drawing/2014/main" id="{AC321F9B-F99D-44D6-95EE-4CF3F8A760F8}"/>
                </a:ext>
              </a:extLst>
            </p:cNvPr>
            <p:cNvSpPr/>
            <p:nvPr/>
          </p:nvSpPr>
          <p:spPr bwMode="auto">
            <a:xfrm>
              <a:off x="1208701" y="4502440"/>
              <a:ext cx="4176887" cy="113873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just">
                <a:lnSpc>
                  <a:spcPct val="150000"/>
                </a:lnSpc>
                <a:buFont typeface="Wingdings" panose="05000000000000000000" pitchFamily="2" charset="2"/>
                <a:buChar char="ü"/>
              </a:pPr>
              <a:r>
                <a:rPr lang="zh-CN" altLang="en-US" dirty="0">
                  <a:latin typeface="宋体" panose="02010600030101010101" pitchFamily="2" charset="-122"/>
                  <a:ea typeface="宋体" panose="02010600030101010101" pitchFamily="2" charset="-122"/>
                </a:rPr>
                <a:t>寄居虚拟化的虚拟化层成为虚拟机监控器（</a:t>
              </a:r>
              <a:r>
                <a:rPr lang="en-US" altLang="zh-CN" dirty="0">
                  <a:latin typeface="宋体" panose="02010600030101010101" pitchFamily="2" charset="-122"/>
                  <a:ea typeface="宋体" panose="02010600030101010101" pitchFamily="2" charset="-122"/>
                </a:rPr>
                <a:t>VMM</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marL="285750" indent="-285750" algn="just">
                <a:lnSpc>
                  <a:spcPct val="150000"/>
                </a:lnSpc>
                <a:buFont typeface="Wingdings" panose="05000000000000000000" pitchFamily="2" charset="2"/>
                <a:buChar char="ü"/>
              </a:pPr>
              <a:r>
                <a:rPr lang="zh-CN" altLang="en-US" dirty="0">
                  <a:latin typeface="宋体" panose="02010600030101010101" pitchFamily="2" charset="-122"/>
                  <a:ea typeface="宋体" panose="02010600030101010101" pitchFamily="2" charset="-122"/>
                </a:rPr>
                <a:t>损耗较大，没有独立的</a:t>
              </a:r>
              <a:r>
                <a:rPr lang="en-US" altLang="zh-CN" dirty="0">
                  <a:latin typeface="宋体" panose="02010600030101010101" pitchFamily="2" charset="-122"/>
                  <a:ea typeface="宋体" panose="02010600030101010101" pitchFamily="2" charset="-122"/>
                </a:rPr>
                <a:t>Hypervisor</a:t>
              </a:r>
              <a:r>
                <a:rPr lang="zh-CN" altLang="en-US" dirty="0">
                  <a:latin typeface="宋体" panose="02010600030101010101" pitchFamily="2" charset="-122"/>
                  <a:ea typeface="宋体" panose="02010600030101010101" pitchFamily="2" charset="-122"/>
                </a:rPr>
                <a:t>层</a:t>
              </a:r>
              <a:endParaRPr lang="en-US" altLang="zh-CN" dirty="0">
                <a:latin typeface="宋体" panose="02010600030101010101" pitchFamily="2" charset="-122"/>
                <a:ea typeface="宋体" panose="02010600030101010101" pitchFamily="2" charset="-122"/>
              </a:endParaRPr>
            </a:p>
          </p:txBody>
        </p:sp>
        <p:sp>
          <p:nvSpPr>
            <p:cNvPr id="18" name="î$lïḓe"/>
            <p:cNvSpPr/>
            <p:nvPr/>
          </p:nvSpPr>
          <p:spPr>
            <a:xfrm>
              <a:off x="6553686" y="1307734"/>
              <a:ext cx="4291209" cy="2410958"/>
            </a:xfrm>
            <a:prstGeom prst="rect">
              <a:avLst/>
            </a:prstGeom>
            <a:pattFill prst="pct5">
              <a:fgClr>
                <a:srgbClr val="E4E6EA"/>
              </a:fgClr>
              <a:bgClr>
                <a:srgbClr val="ADB5BF"/>
              </a:bgClr>
            </a:pattFill>
            <a:ln w="3175">
              <a:noFill/>
              <a:prstDash val="sysDash"/>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endParaRPr lang="zh-CN" altLang="en-US" sz="2800" b="1"/>
            </a:p>
          </p:txBody>
        </p:sp>
        <p:sp>
          <p:nvSpPr>
            <p:cNvPr id="19" name="íṡḷïḑê"/>
            <p:cNvSpPr/>
            <p:nvPr/>
          </p:nvSpPr>
          <p:spPr>
            <a:xfrm>
              <a:off x="6409464" y="1460810"/>
              <a:ext cx="144220" cy="2257881"/>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20" name="iṩḻîdê"/>
            <p:cNvSpPr/>
            <p:nvPr/>
          </p:nvSpPr>
          <p:spPr>
            <a:xfrm>
              <a:off x="6553685" y="3930637"/>
              <a:ext cx="560378" cy="5810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r>
                <a:rPr lang="en-US" altLang="zh-CN" sz="1600" b="1" dirty="0"/>
                <a:t>02</a:t>
              </a:r>
              <a:endParaRPr lang="zh-CN" altLang="en-US" sz="1600" b="1" dirty="0"/>
            </a:p>
          </p:txBody>
        </p:sp>
        <p:cxnSp>
          <p:nvCxnSpPr>
            <p:cNvPr id="22" name="直接连接符 21"/>
            <p:cNvCxnSpPr>
              <a:stCxn id="20" idx="0"/>
            </p:cNvCxnSpPr>
            <p:nvPr/>
          </p:nvCxnSpPr>
          <p:spPr>
            <a:xfrm flipV="1">
              <a:off x="6833874" y="3206737"/>
              <a:ext cx="0" cy="723900"/>
            </a:xfrm>
            <a:prstGeom prst="line">
              <a:avLst/>
            </a:prstGeom>
            <a:ln w="3175" cap="rnd">
              <a:solidFill>
                <a:schemeClr val="accent2"/>
              </a:solidFill>
              <a:prstDash val="solid"/>
              <a:round/>
              <a:tailEnd type="oval"/>
            </a:ln>
          </p:spPr>
          <p:style>
            <a:lnRef idx="1">
              <a:schemeClr val="accent1"/>
            </a:lnRef>
            <a:fillRef idx="0">
              <a:schemeClr val="accent1"/>
            </a:fillRef>
            <a:effectRef idx="0">
              <a:schemeClr val="accent1"/>
            </a:effectRef>
            <a:fontRef idx="minor">
              <a:schemeClr val="tx1"/>
            </a:fontRef>
          </p:style>
        </p:cxnSp>
        <p:sp>
          <p:nvSpPr>
            <p:cNvPr id="23" name="išḷîḑe">
              <a:extLst>
                <a:ext uri="{FF2B5EF4-FFF2-40B4-BE49-F238E27FC236}">
                  <a16:creationId xmlns:a16="http://schemas.microsoft.com/office/drawing/2014/main" id="{3495B739-E5A7-4F4A-95FD-24BDFE4B18B1}"/>
                </a:ext>
              </a:extLst>
            </p:cNvPr>
            <p:cNvSpPr txBox="1"/>
            <p:nvPr/>
          </p:nvSpPr>
          <p:spPr bwMode="auto">
            <a:xfrm>
              <a:off x="7196741" y="4002656"/>
              <a:ext cx="3212268"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zh-CN" altLang="en-US" sz="2000" b="1" dirty="0"/>
                <a:t>裸机虚拟化</a:t>
              </a:r>
              <a:endParaRPr lang="en-US" altLang="zh-CN" sz="2000" b="1" dirty="0"/>
            </a:p>
          </p:txBody>
        </p:sp>
        <p:pic>
          <p:nvPicPr>
            <p:cNvPr id="24" name="图片 23"/>
            <p:cNvPicPr>
              <a:picLocks noChangeAspect="1"/>
            </p:cNvPicPr>
            <p:nvPr/>
          </p:nvPicPr>
          <p:blipFill>
            <a:blip r:embed="rId6"/>
            <a:stretch>
              <a:fillRect/>
            </a:stretch>
          </p:blipFill>
          <p:spPr>
            <a:xfrm>
              <a:off x="995839" y="1307733"/>
              <a:ext cx="4296902" cy="2410958"/>
            </a:xfrm>
            <a:prstGeom prst="rect">
              <a:avLst/>
            </a:prstGeom>
          </p:spPr>
        </p:pic>
        <p:pic>
          <p:nvPicPr>
            <p:cNvPr id="25" name="图片 24"/>
            <p:cNvPicPr>
              <a:picLocks noChangeAspect="1"/>
            </p:cNvPicPr>
            <p:nvPr/>
          </p:nvPicPr>
          <p:blipFill>
            <a:blip r:embed="rId7"/>
            <a:stretch>
              <a:fillRect/>
            </a:stretch>
          </p:blipFill>
          <p:spPr>
            <a:xfrm>
              <a:off x="6553684" y="1307731"/>
              <a:ext cx="4291210" cy="2410959"/>
            </a:xfrm>
            <a:prstGeom prst="rect">
              <a:avLst/>
            </a:prstGeom>
          </p:spPr>
        </p:pic>
        <p:sp>
          <p:nvSpPr>
            <p:cNvPr id="26" name="í$ļïḓè">
              <a:extLst>
                <a:ext uri="{FF2B5EF4-FFF2-40B4-BE49-F238E27FC236}">
                  <a16:creationId xmlns:a16="http://schemas.microsoft.com/office/drawing/2014/main" id="{AC321F9B-F99D-44D6-95EE-4CF3F8A760F8}"/>
                </a:ext>
              </a:extLst>
            </p:cNvPr>
            <p:cNvSpPr/>
            <p:nvPr/>
          </p:nvSpPr>
          <p:spPr bwMode="auto">
            <a:xfrm>
              <a:off x="6760854" y="4488002"/>
              <a:ext cx="4084041" cy="164028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just">
                <a:lnSpc>
                  <a:spcPct val="150000"/>
                </a:lnSpc>
                <a:buFont typeface="Wingdings" panose="05000000000000000000" pitchFamily="2" charset="2"/>
                <a:buChar char="ü"/>
              </a:pPr>
              <a:r>
                <a:rPr lang="zh-CN" altLang="en-US" dirty="0">
                  <a:latin typeface="宋体" panose="02010600030101010101" pitchFamily="2" charset="-122"/>
                  <a:ea typeface="宋体" panose="02010600030101010101" pitchFamily="2" charset="-122"/>
                </a:rPr>
                <a:t>直接把</a:t>
              </a:r>
              <a:r>
                <a:rPr lang="en-US" altLang="zh-CN" dirty="0">
                  <a:latin typeface="宋体" panose="02010600030101010101" pitchFamily="2" charset="-122"/>
                  <a:ea typeface="宋体" panose="02010600030101010101" pitchFamily="2" charset="-122"/>
                </a:rPr>
                <a:t>VMM</a:t>
              </a:r>
              <a:r>
                <a:rPr lang="zh-CN" altLang="en-US" dirty="0">
                  <a:latin typeface="宋体" panose="02010600030101010101" pitchFamily="2" charset="-122"/>
                  <a:ea typeface="宋体" panose="02010600030101010101" pitchFamily="2" charset="-122"/>
                </a:rPr>
                <a:t>安装在服务器硬件设备上</a:t>
              </a:r>
              <a:endParaRPr lang="en-US" altLang="zh-CN" dirty="0">
                <a:latin typeface="宋体" panose="02010600030101010101" pitchFamily="2" charset="-122"/>
                <a:ea typeface="宋体" panose="02010600030101010101" pitchFamily="2" charset="-122"/>
              </a:endParaRPr>
            </a:p>
            <a:p>
              <a:pPr marL="285750" indent="-285750" algn="just">
                <a:lnSpc>
                  <a:spcPct val="150000"/>
                </a:lnSpc>
                <a:buFont typeface="Wingdings" panose="05000000000000000000" pitchFamily="2" charset="2"/>
                <a:buChar char="ü"/>
              </a:pPr>
              <a:r>
                <a:rPr lang="zh-CN" altLang="en-US" dirty="0">
                  <a:latin typeface="宋体" panose="02010600030101010101" pitchFamily="2" charset="-122"/>
                  <a:ea typeface="宋体" panose="02010600030101010101" pitchFamily="2" charset="-122"/>
                </a:rPr>
                <a:t>本质上</a:t>
              </a:r>
              <a:r>
                <a:rPr lang="en-US" altLang="zh-CN" dirty="0">
                  <a:latin typeface="宋体" panose="02010600030101010101" pitchFamily="2" charset="-122"/>
                  <a:ea typeface="宋体" panose="02010600030101010101" pitchFamily="2" charset="-122"/>
                </a:rPr>
                <a:t>VMM</a:t>
              </a:r>
              <a:r>
                <a:rPr lang="zh-CN" altLang="en-US" dirty="0">
                  <a:latin typeface="宋体" panose="02010600030101010101" pitchFamily="2" charset="-122"/>
                  <a:ea typeface="宋体" panose="02010600030101010101" pitchFamily="2" charset="-122"/>
                </a:rPr>
                <a:t>也可以认为是一个操作系统，一般称为</a:t>
              </a:r>
              <a:r>
                <a:rPr lang="en-US" altLang="zh-CN" dirty="0">
                  <a:latin typeface="宋体" panose="02010600030101010101" pitchFamily="2" charset="-122"/>
                  <a:ea typeface="宋体" panose="02010600030101010101" pitchFamily="2" charset="-122"/>
                </a:rPr>
                <a:t>Hypervisor</a:t>
              </a:r>
              <a:r>
                <a:rPr lang="zh-CN" altLang="en-US" dirty="0">
                  <a:latin typeface="宋体" panose="02010600030101010101" pitchFamily="2" charset="-122"/>
                  <a:ea typeface="宋体" panose="02010600030101010101" pitchFamily="2" charset="-122"/>
                </a:rPr>
                <a:t>，实现从虚拟资源到物理资源的映射</a:t>
              </a:r>
              <a:endParaRPr lang="en-US" altLang="zh-CN" dirty="0">
                <a:latin typeface="宋体" panose="02010600030101010101" pitchFamily="2" charset="-122"/>
                <a:ea typeface="宋体" panose="02010600030101010101" pitchFamily="2" charset="-122"/>
              </a:endParaRPr>
            </a:p>
          </p:txBody>
        </p:sp>
      </p:grpSp>
    </p:spTree>
    <p:custDataLst>
      <p:tags r:id="rId1"/>
    </p:custDataLst>
    <p:extLst>
      <p:ext uri="{BB962C8B-B14F-4D97-AF65-F5344CB8AC3E}">
        <p14:creationId xmlns:p14="http://schemas.microsoft.com/office/powerpoint/2010/main" val="954081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1" name="标题 1"/>
          <p:cNvSpPr txBox="1">
            <a:spLocks/>
          </p:cNvSpPr>
          <p:nvPr/>
        </p:nvSpPr>
        <p:spPr>
          <a:xfrm>
            <a:off x="-122962" y="2832652"/>
            <a:ext cx="12437924" cy="1192696"/>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8000" b="1" dirty="0">
                <a:latin typeface="华文行楷" panose="02010800040101010101" pitchFamily="2" charset="-122"/>
                <a:ea typeface="华文行楷" panose="02010800040101010101" pitchFamily="2" charset="-122"/>
              </a:rPr>
              <a:t>十一、云存储与云计算技术</a:t>
            </a:r>
            <a:endParaRPr lang="en-GB" altLang="zh-CN" sz="8000" b="1"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1762069433"/>
      </p:ext>
    </p:extLst>
  </p:cSld>
  <p:clrMapOvr>
    <a:masterClrMapping/>
  </p:clrMapOvr>
  <mc:AlternateContent xmlns:mc="http://schemas.openxmlformats.org/markup-compatibility/2006" xmlns:p14="http://schemas.microsoft.com/office/powerpoint/2010/main">
    <mc:Choice Requires="p14">
      <p:transition p14:dur="0" advTm="48968"/>
    </mc:Choice>
    <mc:Fallback xmlns="">
      <p:transition advTm="48968"/>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392549"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2.7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服务器虚拟化</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分类</a:t>
            </a:r>
          </a:p>
        </p:txBody>
      </p:sp>
      <p:pic>
        <p:nvPicPr>
          <p:cNvPr id="21" name="图片 20"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1" name="矩形 10"/>
          <p:cNvSpPr/>
          <p:nvPr/>
        </p:nvSpPr>
        <p:spPr>
          <a:xfrm>
            <a:off x="2971728" y="865166"/>
            <a:ext cx="6243492" cy="523220"/>
          </a:xfrm>
          <a:prstGeom prst="rect">
            <a:avLst/>
          </a:prstGeom>
        </p:spPr>
        <p:txBody>
          <a:bodyPr wrap="square">
            <a:spAutoFit/>
          </a:bodyPr>
          <a:lstStyle/>
          <a:p>
            <a:pPr algn="just"/>
            <a:r>
              <a:rPr lang="zh-CN" altLang="en-US" sz="2800" b="1" dirty="0">
                <a:latin typeface="微软雅黑" pitchFamily="34" charset="-122"/>
                <a:ea typeface="微软雅黑" pitchFamily="34" charset="-122"/>
                <a:sym typeface="Calibri" pitchFamily="34" charset="0"/>
              </a:rPr>
              <a:t>根据解决</a:t>
            </a:r>
            <a:r>
              <a:rPr lang="en-US" altLang="zh-CN" sz="2800" b="1" dirty="0">
                <a:latin typeface="微软雅黑" pitchFamily="34" charset="-122"/>
                <a:ea typeface="微软雅黑" pitchFamily="34" charset="-122"/>
                <a:sym typeface="Calibri" pitchFamily="34" charset="0"/>
              </a:rPr>
              <a:t>x86</a:t>
            </a:r>
            <a:r>
              <a:rPr lang="zh-CN" altLang="en-US" sz="2800" b="1" dirty="0">
                <a:latin typeface="微软雅黑" pitchFamily="34" charset="-122"/>
                <a:ea typeface="微软雅黑" pitchFamily="34" charset="-122"/>
                <a:sym typeface="Calibri" pitchFamily="34" charset="0"/>
              </a:rPr>
              <a:t>体系缺陷的不同进行分类</a:t>
            </a:r>
            <a:endParaRPr lang="en-US" altLang="zh-CN" sz="2800" b="1" dirty="0">
              <a:latin typeface="微软雅黑" pitchFamily="34" charset="-122"/>
              <a:ea typeface="微软雅黑" pitchFamily="34" charset="-122"/>
              <a:sym typeface="Calibri" pitchFamily="34" charset="0"/>
            </a:endParaRPr>
          </a:p>
        </p:txBody>
      </p:sp>
      <p:sp>
        <p:nvSpPr>
          <p:cNvPr id="12" name="iśļîdê">
            <a:extLst>
              <a:ext uri="{FF2B5EF4-FFF2-40B4-BE49-F238E27FC236}">
                <a16:creationId xmlns:a16="http://schemas.microsoft.com/office/drawing/2014/main" id="{86C46CBF-FDBE-42DD-8294-44F4C28B5041}"/>
              </a:ext>
            </a:extLst>
          </p:cNvPr>
          <p:cNvSpPr/>
          <p:nvPr/>
        </p:nvSpPr>
        <p:spPr bwMode="auto">
          <a:xfrm>
            <a:off x="2514451" y="1627283"/>
            <a:ext cx="2727042" cy="872855"/>
          </a:xfrm>
          <a:prstGeom prst="rect">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全虚拟化</a:t>
            </a:r>
          </a:p>
        </p:txBody>
      </p:sp>
      <p:sp>
        <p:nvSpPr>
          <p:cNvPr id="13" name="îšḻïďe">
            <a:extLst>
              <a:ext uri="{FF2B5EF4-FFF2-40B4-BE49-F238E27FC236}">
                <a16:creationId xmlns:a16="http://schemas.microsoft.com/office/drawing/2014/main" id="{43F5F4AD-A86B-415C-89C8-77DBB64EAF52}"/>
              </a:ext>
            </a:extLst>
          </p:cNvPr>
          <p:cNvSpPr/>
          <p:nvPr/>
        </p:nvSpPr>
        <p:spPr bwMode="auto">
          <a:xfrm>
            <a:off x="5259646" y="1627283"/>
            <a:ext cx="2727042" cy="872855"/>
          </a:xfrm>
          <a:prstGeom prst="rect">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半虚拟化</a:t>
            </a:r>
          </a:p>
        </p:txBody>
      </p:sp>
      <p:sp>
        <p:nvSpPr>
          <p:cNvPr id="14" name="iṥľïḑé">
            <a:extLst>
              <a:ext uri="{FF2B5EF4-FFF2-40B4-BE49-F238E27FC236}">
                <a16:creationId xmlns:a16="http://schemas.microsoft.com/office/drawing/2014/main" id="{98E41767-FF87-40E0-9A16-40333784F8A5}"/>
              </a:ext>
            </a:extLst>
          </p:cNvPr>
          <p:cNvSpPr/>
          <p:nvPr/>
        </p:nvSpPr>
        <p:spPr bwMode="auto">
          <a:xfrm>
            <a:off x="8014925" y="1627283"/>
            <a:ext cx="2727042" cy="872855"/>
          </a:xfrm>
          <a:prstGeom prst="rect">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硬件虚拟化</a:t>
            </a:r>
          </a:p>
        </p:txBody>
      </p:sp>
      <p:sp>
        <p:nvSpPr>
          <p:cNvPr id="15" name="ï$ľiḋé">
            <a:extLst>
              <a:ext uri="{FF2B5EF4-FFF2-40B4-BE49-F238E27FC236}">
                <a16:creationId xmlns:a16="http://schemas.microsoft.com/office/drawing/2014/main" id="{E25DAFF1-64AC-43C7-87F3-AFB45ED7CEAD}"/>
              </a:ext>
            </a:extLst>
          </p:cNvPr>
          <p:cNvSpPr/>
          <p:nvPr/>
        </p:nvSpPr>
        <p:spPr bwMode="auto">
          <a:xfrm>
            <a:off x="2514451" y="2500138"/>
            <a:ext cx="2727042" cy="872855"/>
          </a:xfrm>
          <a:prstGeom prst="rect">
            <a:avLst/>
          </a:prstGeom>
          <a:solidFill>
            <a:schemeClr val="bg1">
              <a:alpha val="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just"/>
            <a:r>
              <a:rPr lang="en-US" altLang="zh-CN" dirty="0">
                <a:solidFill>
                  <a:schemeClr val="tx1"/>
                </a:solidFill>
                <a:latin typeface="宋体" panose="02010600030101010101" pitchFamily="2" charset="-122"/>
                <a:ea typeface="宋体" panose="02010600030101010101" pitchFamily="2" charset="-122"/>
              </a:rPr>
              <a:t>VMM</a:t>
            </a:r>
            <a:r>
              <a:rPr lang="zh-CN" altLang="en-US" dirty="0">
                <a:solidFill>
                  <a:schemeClr val="tx1"/>
                </a:solidFill>
                <a:latin typeface="宋体" panose="02010600030101010101" pitchFamily="2" charset="-122"/>
                <a:ea typeface="宋体" panose="02010600030101010101" pitchFamily="2" charset="-122"/>
              </a:rPr>
              <a:t>向虚拟机模拟出和真实硬件完全相同的硬件环境</a:t>
            </a:r>
          </a:p>
        </p:txBody>
      </p:sp>
      <p:sp>
        <p:nvSpPr>
          <p:cNvPr id="16" name="îs1ídé">
            <a:extLst>
              <a:ext uri="{FF2B5EF4-FFF2-40B4-BE49-F238E27FC236}">
                <a16:creationId xmlns:a16="http://schemas.microsoft.com/office/drawing/2014/main" id="{32265E6E-F0E3-4317-8D81-82D07BDFD2EF}"/>
              </a:ext>
            </a:extLst>
          </p:cNvPr>
          <p:cNvSpPr/>
          <p:nvPr/>
        </p:nvSpPr>
        <p:spPr bwMode="auto">
          <a:xfrm>
            <a:off x="5266369" y="2500138"/>
            <a:ext cx="2727042" cy="872855"/>
          </a:xfrm>
          <a:prstGeom prst="rect">
            <a:avLst/>
          </a:prstGeom>
          <a:solidFill>
            <a:schemeClr val="bg1">
              <a:alpha val="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lvl="0" algn="just"/>
            <a:r>
              <a:rPr lang="en-US" altLang="zh-CN" dirty="0">
                <a:solidFill>
                  <a:prstClr val="black"/>
                </a:solidFill>
                <a:latin typeface="宋体" panose="02010600030101010101" pitchFamily="2" charset="-122"/>
                <a:ea typeface="宋体" panose="02010600030101010101" pitchFamily="2" charset="-122"/>
              </a:rPr>
              <a:t>VMM</a:t>
            </a:r>
            <a:r>
              <a:rPr lang="zh-CN" altLang="en-US" dirty="0">
                <a:solidFill>
                  <a:prstClr val="black"/>
                </a:solidFill>
                <a:latin typeface="宋体" panose="02010600030101010101" pitchFamily="2" charset="-122"/>
                <a:ea typeface="宋体" panose="02010600030101010101" pitchFamily="2" charset="-122"/>
              </a:rPr>
              <a:t>需要操作系统的协助才能完成对</a:t>
            </a:r>
            <a:r>
              <a:rPr lang="en-US" altLang="zh-CN" dirty="0">
                <a:solidFill>
                  <a:prstClr val="black"/>
                </a:solidFill>
                <a:latin typeface="宋体" panose="02010600030101010101" pitchFamily="2" charset="-122"/>
                <a:ea typeface="宋体" panose="02010600030101010101" pitchFamily="2" charset="-122"/>
              </a:rPr>
              <a:t>x86</a:t>
            </a:r>
            <a:r>
              <a:rPr lang="zh-CN" altLang="en-US" dirty="0">
                <a:solidFill>
                  <a:prstClr val="black"/>
                </a:solidFill>
                <a:latin typeface="宋体" panose="02010600030101010101" pitchFamily="2" charset="-122"/>
                <a:ea typeface="宋体" panose="02010600030101010101" pitchFamily="2" charset="-122"/>
              </a:rPr>
              <a:t>敏感特权指令的虚拟化</a:t>
            </a:r>
          </a:p>
        </p:txBody>
      </p:sp>
      <p:sp>
        <p:nvSpPr>
          <p:cNvPr id="17" name="ïsḻîďe">
            <a:extLst>
              <a:ext uri="{FF2B5EF4-FFF2-40B4-BE49-F238E27FC236}">
                <a16:creationId xmlns:a16="http://schemas.microsoft.com/office/drawing/2014/main" id="{C693AB6E-525B-4BA5-A6D0-EA1018C1855B}"/>
              </a:ext>
            </a:extLst>
          </p:cNvPr>
          <p:cNvSpPr/>
          <p:nvPr/>
        </p:nvSpPr>
        <p:spPr bwMode="auto">
          <a:xfrm>
            <a:off x="8018287" y="2500138"/>
            <a:ext cx="2727042" cy="872855"/>
          </a:xfrm>
          <a:prstGeom prst="rect">
            <a:avLst/>
          </a:prstGeom>
          <a:solidFill>
            <a:schemeClr val="bg1">
              <a:alpha val="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lvl="0" algn="just"/>
            <a:r>
              <a:rPr lang="en-US" altLang="zh-CN" dirty="0">
                <a:solidFill>
                  <a:prstClr val="black"/>
                </a:solidFill>
                <a:latin typeface="宋体" panose="02010600030101010101" pitchFamily="2" charset="-122"/>
                <a:ea typeface="宋体" panose="02010600030101010101" pitchFamily="2" charset="-122"/>
              </a:rPr>
              <a:t>VMM</a:t>
            </a:r>
            <a:r>
              <a:rPr lang="zh-CN" altLang="en-US" dirty="0">
                <a:solidFill>
                  <a:prstClr val="black"/>
                </a:solidFill>
                <a:latin typeface="宋体" panose="02010600030101010101" pitchFamily="2" charset="-122"/>
                <a:ea typeface="宋体" panose="02010600030101010101" pitchFamily="2" charset="-122"/>
              </a:rPr>
              <a:t>需要硬件的协助才能完成对硬件资源的虚拟化</a:t>
            </a:r>
          </a:p>
        </p:txBody>
      </p:sp>
      <p:sp>
        <p:nvSpPr>
          <p:cNvPr id="18" name="ïŝľíde">
            <a:extLst>
              <a:ext uri="{FF2B5EF4-FFF2-40B4-BE49-F238E27FC236}">
                <a16:creationId xmlns:a16="http://schemas.microsoft.com/office/drawing/2014/main" id="{0F813CDB-FB3F-4410-955F-2936A7B28313}"/>
              </a:ext>
            </a:extLst>
          </p:cNvPr>
          <p:cNvSpPr/>
          <p:nvPr/>
        </p:nvSpPr>
        <p:spPr bwMode="auto">
          <a:xfrm>
            <a:off x="2514451" y="3372994"/>
            <a:ext cx="2727042" cy="872855"/>
          </a:xfrm>
          <a:prstGeom prst="rect">
            <a:avLst/>
          </a:prstGeom>
          <a:solidFill>
            <a:schemeClr val="accent1">
              <a:alpha val="15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lvl="0" algn="just"/>
            <a:r>
              <a:rPr lang="zh-CN" altLang="en-US" dirty="0">
                <a:solidFill>
                  <a:prstClr val="black"/>
                </a:solidFill>
                <a:latin typeface="宋体" panose="02010600030101010101" pitchFamily="2" charset="-122"/>
                <a:ea typeface="宋体" panose="02010600030101010101" pitchFamily="2" charset="-122"/>
              </a:rPr>
              <a:t>不用修改</a:t>
            </a:r>
            <a:r>
              <a:rPr lang="en-US" altLang="zh-CN" dirty="0" err="1">
                <a:solidFill>
                  <a:prstClr val="black"/>
                </a:solidFill>
                <a:latin typeface="宋体" panose="02010600030101010101" pitchFamily="2" charset="-122"/>
                <a:ea typeface="宋体" panose="02010600030101010101" pitchFamily="2" charset="-122"/>
              </a:rPr>
              <a:t>GuestOS</a:t>
            </a:r>
            <a:r>
              <a:rPr lang="zh-CN" altLang="en-US" dirty="0">
                <a:solidFill>
                  <a:prstClr val="black"/>
                </a:solidFill>
                <a:latin typeface="宋体" panose="02010600030101010101" pitchFamily="2" charset="-122"/>
                <a:ea typeface="宋体" panose="02010600030101010101" pitchFamily="2" charset="-122"/>
              </a:rPr>
              <a:t>内核</a:t>
            </a:r>
          </a:p>
        </p:txBody>
      </p:sp>
      <p:sp>
        <p:nvSpPr>
          <p:cNvPr id="19" name="íṥļíḋé">
            <a:extLst>
              <a:ext uri="{FF2B5EF4-FFF2-40B4-BE49-F238E27FC236}">
                <a16:creationId xmlns:a16="http://schemas.microsoft.com/office/drawing/2014/main" id="{6BC282DD-778E-430E-808E-2ACC1B650E16}"/>
              </a:ext>
            </a:extLst>
          </p:cNvPr>
          <p:cNvSpPr/>
          <p:nvPr/>
        </p:nvSpPr>
        <p:spPr bwMode="auto">
          <a:xfrm>
            <a:off x="5266369" y="3372994"/>
            <a:ext cx="2727042" cy="872855"/>
          </a:xfrm>
          <a:prstGeom prst="rect">
            <a:avLst/>
          </a:prstGeom>
          <a:solidFill>
            <a:schemeClr val="accent1">
              <a:alpha val="15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just"/>
            <a:r>
              <a:rPr lang="zh-CN" altLang="en-US" dirty="0">
                <a:solidFill>
                  <a:schemeClr val="tx1"/>
                </a:solidFill>
                <a:latin typeface="宋体" panose="02010600030101010101" pitchFamily="2" charset="-122"/>
                <a:ea typeface="宋体" panose="02010600030101010101" pitchFamily="2" charset="-122"/>
              </a:rPr>
              <a:t>性能高，能达到与原始系统相近的性能</a:t>
            </a:r>
          </a:p>
        </p:txBody>
      </p:sp>
      <p:sp>
        <p:nvSpPr>
          <p:cNvPr id="20" name="išļíḓè">
            <a:extLst>
              <a:ext uri="{FF2B5EF4-FFF2-40B4-BE49-F238E27FC236}">
                <a16:creationId xmlns:a16="http://schemas.microsoft.com/office/drawing/2014/main" id="{5F7057BE-7408-44C3-8E9C-2E691D3D0DCA}"/>
              </a:ext>
            </a:extLst>
          </p:cNvPr>
          <p:cNvSpPr/>
          <p:nvPr/>
        </p:nvSpPr>
        <p:spPr bwMode="auto">
          <a:xfrm>
            <a:off x="8018287" y="3372994"/>
            <a:ext cx="2727042" cy="872855"/>
          </a:xfrm>
          <a:prstGeom prst="rect">
            <a:avLst/>
          </a:prstGeom>
          <a:solidFill>
            <a:schemeClr val="accent1">
              <a:alpha val="15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lvl="0" algn="just"/>
            <a:r>
              <a:rPr lang="zh-CN" altLang="en-US" dirty="0">
                <a:solidFill>
                  <a:prstClr val="black"/>
                </a:solidFill>
                <a:latin typeface="宋体" panose="02010600030101010101" pitchFamily="2" charset="-122"/>
                <a:ea typeface="宋体" panose="02010600030101010101" pitchFamily="2" charset="-122"/>
              </a:rPr>
              <a:t>不用修改</a:t>
            </a:r>
            <a:r>
              <a:rPr lang="en-US" altLang="zh-CN" dirty="0" err="1">
                <a:solidFill>
                  <a:prstClr val="black"/>
                </a:solidFill>
                <a:latin typeface="宋体" panose="02010600030101010101" pitchFamily="2" charset="-122"/>
                <a:ea typeface="宋体" panose="02010600030101010101" pitchFamily="2" charset="-122"/>
              </a:rPr>
              <a:t>GuestOS</a:t>
            </a:r>
            <a:endParaRPr lang="zh-CN" altLang="en-US" dirty="0">
              <a:solidFill>
                <a:prstClr val="black"/>
              </a:solidFill>
              <a:latin typeface="宋体" panose="02010600030101010101" pitchFamily="2" charset="-122"/>
              <a:ea typeface="宋体" panose="02010600030101010101" pitchFamily="2" charset="-122"/>
            </a:endParaRPr>
          </a:p>
        </p:txBody>
      </p:sp>
      <p:sp>
        <p:nvSpPr>
          <p:cNvPr id="22" name="íş1iďê">
            <a:extLst>
              <a:ext uri="{FF2B5EF4-FFF2-40B4-BE49-F238E27FC236}">
                <a16:creationId xmlns:a16="http://schemas.microsoft.com/office/drawing/2014/main" id="{2ABDEF1D-4737-4D5E-832D-57B0E1CBB163}"/>
              </a:ext>
            </a:extLst>
          </p:cNvPr>
          <p:cNvSpPr/>
          <p:nvPr/>
        </p:nvSpPr>
        <p:spPr bwMode="auto">
          <a:xfrm>
            <a:off x="2514451" y="4245849"/>
            <a:ext cx="2727042" cy="872855"/>
          </a:xfrm>
          <a:prstGeom prst="rect">
            <a:avLst/>
          </a:prstGeom>
          <a:solidFill>
            <a:schemeClr val="accent1">
              <a:alpha val="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lvl="0" algn="just"/>
            <a:r>
              <a:rPr lang="zh-CN" altLang="en-US" dirty="0">
                <a:solidFill>
                  <a:prstClr val="black"/>
                </a:solidFill>
                <a:latin typeface="宋体" panose="02010600030101010101" pitchFamily="2" charset="-122"/>
                <a:ea typeface="宋体" panose="02010600030101010101" pitchFamily="2" charset="-122"/>
              </a:rPr>
              <a:t>虚拟化平台给处理器带来开销</a:t>
            </a:r>
          </a:p>
        </p:txBody>
      </p:sp>
      <p:sp>
        <p:nvSpPr>
          <p:cNvPr id="23" name="î$ḷídê">
            <a:extLst>
              <a:ext uri="{FF2B5EF4-FFF2-40B4-BE49-F238E27FC236}">
                <a16:creationId xmlns:a16="http://schemas.microsoft.com/office/drawing/2014/main" id="{21A8AAB6-BA79-4044-860D-5EC7F17CC920}"/>
              </a:ext>
            </a:extLst>
          </p:cNvPr>
          <p:cNvSpPr/>
          <p:nvPr/>
        </p:nvSpPr>
        <p:spPr bwMode="auto">
          <a:xfrm>
            <a:off x="5266369" y="4245849"/>
            <a:ext cx="2727042" cy="872855"/>
          </a:xfrm>
          <a:prstGeom prst="rect">
            <a:avLst/>
          </a:prstGeom>
          <a:solidFill>
            <a:schemeClr val="accent1">
              <a:alpha val="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lvl="0" algn="just"/>
            <a:r>
              <a:rPr lang="zh-CN" altLang="en-US" dirty="0">
                <a:solidFill>
                  <a:prstClr val="black"/>
                </a:solidFill>
                <a:latin typeface="宋体" panose="02010600030101010101" pitchFamily="2" charset="-122"/>
                <a:ea typeface="宋体" panose="02010600030101010101" pitchFamily="2" charset="-122"/>
              </a:rPr>
              <a:t>必须修改</a:t>
            </a:r>
            <a:r>
              <a:rPr lang="en-US" altLang="zh-CN" dirty="0" err="1">
                <a:solidFill>
                  <a:prstClr val="black"/>
                </a:solidFill>
                <a:latin typeface="宋体" panose="02010600030101010101" pitchFamily="2" charset="-122"/>
                <a:ea typeface="宋体" panose="02010600030101010101" pitchFamily="2" charset="-122"/>
              </a:rPr>
              <a:t>GuestOS</a:t>
            </a:r>
            <a:endParaRPr lang="zh-CN" altLang="en-US" dirty="0">
              <a:solidFill>
                <a:prstClr val="black"/>
              </a:solidFill>
              <a:latin typeface="宋体" panose="02010600030101010101" pitchFamily="2" charset="-122"/>
              <a:ea typeface="宋体" panose="02010600030101010101" pitchFamily="2" charset="-122"/>
            </a:endParaRPr>
          </a:p>
        </p:txBody>
      </p:sp>
      <p:sp>
        <p:nvSpPr>
          <p:cNvPr id="24" name="iṥļídê">
            <a:extLst>
              <a:ext uri="{FF2B5EF4-FFF2-40B4-BE49-F238E27FC236}">
                <a16:creationId xmlns:a16="http://schemas.microsoft.com/office/drawing/2014/main" id="{D6107DD7-0F92-4C9C-A556-8EB7A8231D5C}"/>
              </a:ext>
            </a:extLst>
          </p:cNvPr>
          <p:cNvSpPr/>
          <p:nvPr/>
        </p:nvSpPr>
        <p:spPr bwMode="auto">
          <a:xfrm>
            <a:off x="8018287" y="4245849"/>
            <a:ext cx="2727042" cy="872855"/>
          </a:xfrm>
          <a:prstGeom prst="rect">
            <a:avLst/>
          </a:prstGeom>
          <a:solidFill>
            <a:schemeClr val="accent1">
              <a:alpha val="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lvl="0" algn="just"/>
            <a:r>
              <a:rPr lang="zh-CN" altLang="en-US" dirty="0">
                <a:solidFill>
                  <a:prstClr val="black"/>
                </a:solidFill>
                <a:latin typeface="宋体" panose="02010600030101010101" pitchFamily="2" charset="-122"/>
                <a:ea typeface="宋体" panose="02010600030101010101" pitchFamily="2" charset="-122"/>
              </a:rPr>
              <a:t>需要硬件支持</a:t>
            </a:r>
          </a:p>
        </p:txBody>
      </p:sp>
      <p:sp>
        <p:nvSpPr>
          <p:cNvPr id="25" name="iṣ1íḓé">
            <a:extLst>
              <a:ext uri="{FF2B5EF4-FFF2-40B4-BE49-F238E27FC236}">
                <a16:creationId xmlns:a16="http://schemas.microsoft.com/office/drawing/2014/main" id="{3A898DEF-3E2C-4E7B-9048-7309D926C252}"/>
              </a:ext>
            </a:extLst>
          </p:cNvPr>
          <p:cNvSpPr/>
          <p:nvPr/>
        </p:nvSpPr>
        <p:spPr bwMode="auto">
          <a:xfrm>
            <a:off x="2514451" y="5118705"/>
            <a:ext cx="2727042" cy="872855"/>
          </a:xfrm>
          <a:prstGeom prst="rect">
            <a:avLst/>
          </a:prstGeom>
          <a:solidFill>
            <a:schemeClr val="accent1">
              <a:alpha val="15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lvl="0" algn="ctr"/>
            <a:r>
              <a:rPr lang="en-US" altLang="zh-CN" dirty="0" err="1">
                <a:solidFill>
                  <a:prstClr val="black"/>
                </a:solidFill>
                <a:latin typeface="宋体" panose="02010600030101010101" pitchFamily="2" charset="-122"/>
                <a:ea typeface="宋体" panose="02010600030101010101" pitchFamily="2" charset="-122"/>
              </a:rPr>
              <a:t>Vmware</a:t>
            </a:r>
            <a:r>
              <a:rPr lang="zh-CN" altLang="en-US" dirty="0">
                <a:solidFill>
                  <a:prstClr val="black"/>
                </a:solidFill>
                <a:latin typeface="宋体" panose="02010600030101010101" pitchFamily="2" charset="-122"/>
                <a:ea typeface="宋体" panose="02010600030101010101" pitchFamily="2" charset="-122"/>
              </a:rPr>
              <a:t>；</a:t>
            </a:r>
            <a:r>
              <a:rPr lang="en-US" altLang="zh-CN" dirty="0">
                <a:solidFill>
                  <a:prstClr val="black"/>
                </a:solidFill>
                <a:latin typeface="宋体" panose="02010600030101010101" pitchFamily="2" charset="-122"/>
                <a:ea typeface="宋体" panose="02010600030101010101" pitchFamily="2" charset="-122"/>
              </a:rPr>
              <a:t>Virtual PC</a:t>
            </a:r>
            <a:endParaRPr lang="zh-CN" altLang="en-US" dirty="0">
              <a:solidFill>
                <a:prstClr val="black"/>
              </a:solidFill>
              <a:latin typeface="宋体" panose="02010600030101010101" pitchFamily="2" charset="-122"/>
              <a:ea typeface="宋体" panose="02010600030101010101" pitchFamily="2" charset="-122"/>
            </a:endParaRPr>
          </a:p>
        </p:txBody>
      </p:sp>
      <p:sp>
        <p:nvSpPr>
          <p:cNvPr id="26" name="ïśḷíḋe">
            <a:extLst>
              <a:ext uri="{FF2B5EF4-FFF2-40B4-BE49-F238E27FC236}">
                <a16:creationId xmlns:a16="http://schemas.microsoft.com/office/drawing/2014/main" id="{50748A30-19DB-418D-96E1-C0956B067638}"/>
              </a:ext>
            </a:extLst>
          </p:cNvPr>
          <p:cNvSpPr/>
          <p:nvPr/>
        </p:nvSpPr>
        <p:spPr bwMode="auto">
          <a:xfrm>
            <a:off x="5266369" y="5118705"/>
            <a:ext cx="2727042" cy="872855"/>
          </a:xfrm>
          <a:prstGeom prst="rect">
            <a:avLst/>
          </a:prstGeom>
          <a:solidFill>
            <a:schemeClr val="accent1">
              <a:alpha val="15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lvl="0" algn="ctr"/>
            <a:r>
              <a:rPr lang="en-US" altLang="zh-CN" dirty="0" err="1">
                <a:solidFill>
                  <a:prstClr val="black"/>
                </a:solidFill>
                <a:latin typeface="宋体" panose="02010600030101010101" pitchFamily="2" charset="-122"/>
                <a:ea typeface="宋体" panose="02010600030101010101" pitchFamily="2" charset="-122"/>
              </a:rPr>
              <a:t>Xen</a:t>
            </a:r>
            <a:r>
              <a:rPr lang="zh-CN" altLang="en-US" dirty="0">
                <a:solidFill>
                  <a:prstClr val="black"/>
                </a:solidFill>
                <a:latin typeface="宋体" panose="02010600030101010101" pitchFamily="2" charset="-122"/>
                <a:ea typeface="宋体" panose="02010600030101010101" pitchFamily="2" charset="-122"/>
              </a:rPr>
              <a:t>；</a:t>
            </a:r>
            <a:r>
              <a:rPr lang="en-US" altLang="zh-CN" dirty="0">
                <a:solidFill>
                  <a:prstClr val="black"/>
                </a:solidFill>
                <a:latin typeface="宋体" panose="02010600030101010101" pitchFamily="2" charset="-122"/>
                <a:ea typeface="宋体" panose="02010600030101010101" pitchFamily="2" charset="-122"/>
              </a:rPr>
              <a:t>Denali</a:t>
            </a:r>
            <a:endParaRPr lang="zh-CN" altLang="en-US" dirty="0">
              <a:solidFill>
                <a:prstClr val="black"/>
              </a:solidFill>
              <a:latin typeface="宋体" panose="02010600030101010101" pitchFamily="2" charset="-122"/>
              <a:ea typeface="宋体" panose="02010600030101010101" pitchFamily="2" charset="-122"/>
            </a:endParaRPr>
          </a:p>
        </p:txBody>
      </p:sp>
      <p:sp>
        <p:nvSpPr>
          <p:cNvPr id="28" name="iṣlîḍê">
            <a:extLst>
              <a:ext uri="{FF2B5EF4-FFF2-40B4-BE49-F238E27FC236}">
                <a16:creationId xmlns:a16="http://schemas.microsoft.com/office/drawing/2014/main" id="{D436118A-74EB-4459-BD34-6471629008E7}"/>
              </a:ext>
            </a:extLst>
          </p:cNvPr>
          <p:cNvSpPr/>
          <p:nvPr/>
        </p:nvSpPr>
        <p:spPr bwMode="auto">
          <a:xfrm>
            <a:off x="8018287" y="5118705"/>
            <a:ext cx="2727042" cy="872855"/>
          </a:xfrm>
          <a:prstGeom prst="rect">
            <a:avLst/>
          </a:prstGeom>
          <a:solidFill>
            <a:schemeClr val="accent1">
              <a:alpha val="15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lvl="0" algn="ctr"/>
            <a:r>
              <a:rPr lang="en-US" altLang="zh-CN" dirty="0">
                <a:solidFill>
                  <a:prstClr val="black"/>
                </a:solidFill>
                <a:latin typeface="宋体" panose="02010600030101010101" pitchFamily="2" charset="-122"/>
                <a:ea typeface="宋体" panose="02010600030101010101" pitchFamily="2" charset="-122"/>
              </a:rPr>
              <a:t>Intel-VT;AMD-V</a:t>
            </a:r>
            <a:endParaRPr lang="zh-CN" altLang="en-US" dirty="0">
              <a:solidFill>
                <a:prstClr val="black"/>
              </a:solidFill>
              <a:latin typeface="宋体" panose="02010600030101010101" pitchFamily="2" charset="-122"/>
              <a:ea typeface="宋体" panose="02010600030101010101" pitchFamily="2" charset="-122"/>
            </a:endParaRPr>
          </a:p>
        </p:txBody>
      </p:sp>
      <p:sp>
        <p:nvSpPr>
          <p:cNvPr id="29" name="iś1îḋè">
            <a:extLst>
              <a:ext uri="{FF2B5EF4-FFF2-40B4-BE49-F238E27FC236}">
                <a16:creationId xmlns:a16="http://schemas.microsoft.com/office/drawing/2014/main" id="{FC16D22F-F297-4159-8171-1E63556DC56E}"/>
              </a:ext>
            </a:extLst>
          </p:cNvPr>
          <p:cNvSpPr/>
          <p:nvPr/>
        </p:nvSpPr>
        <p:spPr bwMode="auto">
          <a:xfrm>
            <a:off x="1141073" y="2500138"/>
            <a:ext cx="1351864" cy="872855"/>
          </a:xfrm>
          <a:prstGeom prst="rect">
            <a:avLst/>
          </a:prstGeom>
          <a:solidFill>
            <a:schemeClr val="accent1">
              <a:alpha val="15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特点</a:t>
            </a:r>
          </a:p>
        </p:txBody>
      </p:sp>
      <p:sp>
        <p:nvSpPr>
          <p:cNvPr id="30" name="îŝ1îḍè">
            <a:extLst>
              <a:ext uri="{FF2B5EF4-FFF2-40B4-BE49-F238E27FC236}">
                <a16:creationId xmlns:a16="http://schemas.microsoft.com/office/drawing/2014/main" id="{92875C59-0892-449A-B585-B4759310230C}"/>
              </a:ext>
            </a:extLst>
          </p:cNvPr>
          <p:cNvSpPr/>
          <p:nvPr/>
        </p:nvSpPr>
        <p:spPr bwMode="auto">
          <a:xfrm>
            <a:off x="1141071" y="4245849"/>
            <a:ext cx="1348504" cy="872855"/>
          </a:xfrm>
          <a:prstGeom prst="rect">
            <a:avLst/>
          </a:prstGeom>
          <a:solidFill>
            <a:schemeClr val="accent1">
              <a:alpha val="15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缺点</a:t>
            </a:r>
          </a:p>
        </p:txBody>
      </p:sp>
      <p:sp>
        <p:nvSpPr>
          <p:cNvPr id="31" name="ï$ľiḋé">
            <a:extLst>
              <a:ext uri="{FF2B5EF4-FFF2-40B4-BE49-F238E27FC236}">
                <a16:creationId xmlns:a16="http://schemas.microsoft.com/office/drawing/2014/main" id="{E25DAFF1-64AC-43C7-87F3-AFB45ED7CEAD}"/>
              </a:ext>
            </a:extLst>
          </p:cNvPr>
          <p:cNvSpPr/>
          <p:nvPr/>
        </p:nvSpPr>
        <p:spPr bwMode="auto">
          <a:xfrm>
            <a:off x="1141072" y="3370233"/>
            <a:ext cx="1355225" cy="872855"/>
          </a:xfrm>
          <a:prstGeom prst="rect">
            <a:avLst/>
          </a:prstGeom>
          <a:solidFill>
            <a:schemeClr val="bg1">
              <a:alpha val="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优点</a:t>
            </a:r>
          </a:p>
        </p:txBody>
      </p:sp>
      <p:sp>
        <p:nvSpPr>
          <p:cNvPr id="32" name="ï$ľiḋé">
            <a:extLst>
              <a:ext uri="{FF2B5EF4-FFF2-40B4-BE49-F238E27FC236}">
                <a16:creationId xmlns:a16="http://schemas.microsoft.com/office/drawing/2014/main" id="{E25DAFF1-64AC-43C7-87F3-AFB45ED7CEAD}"/>
              </a:ext>
            </a:extLst>
          </p:cNvPr>
          <p:cNvSpPr/>
          <p:nvPr/>
        </p:nvSpPr>
        <p:spPr bwMode="auto">
          <a:xfrm>
            <a:off x="1141071" y="5113183"/>
            <a:ext cx="1348504" cy="872855"/>
          </a:xfrm>
          <a:prstGeom prst="rect">
            <a:avLst/>
          </a:prstGeom>
          <a:solidFill>
            <a:schemeClr val="bg1">
              <a:alpha val="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代表产品</a:t>
            </a:r>
          </a:p>
        </p:txBody>
      </p:sp>
    </p:spTree>
    <p:custDataLst>
      <p:tags r:id="rId1"/>
    </p:custDataLst>
    <p:extLst>
      <p:ext uri="{BB962C8B-B14F-4D97-AF65-F5344CB8AC3E}">
        <p14:creationId xmlns:p14="http://schemas.microsoft.com/office/powerpoint/2010/main" val="38319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left)">
                                      <p:cBhvr>
                                        <p:cTn id="55" dur="500"/>
                                        <p:tgtEl>
                                          <p:spTgt spid="2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left)">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948" cy="6858000"/>
          </a:xfrm>
          <a:prstGeom prst="rect">
            <a:avLst/>
          </a:prstGeom>
        </p:spPr>
      </p:pic>
      <p:sp>
        <p:nvSpPr>
          <p:cNvPr id="28" name="圆角矩形 27"/>
          <p:cNvSpPr/>
          <p:nvPr/>
        </p:nvSpPr>
        <p:spPr bwMode="auto">
          <a:xfrm rot="18784635">
            <a:off x="1817615" y="1905815"/>
            <a:ext cx="3095768" cy="3103526"/>
          </a:xfrm>
          <a:prstGeom prst="roundRect">
            <a:avLst>
              <a:gd name="adj" fmla="val 6182"/>
            </a:avLst>
          </a:prstGeom>
          <a:solidFill>
            <a:srgbClr val="37DF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29" name="圆角矩形 28"/>
          <p:cNvSpPr/>
          <p:nvPr/>
        </p:nvSpPr>
        <p:spPr bwMode="auto">
          <a:xfrm rot="18784635">
            <a:off x="4586818" y="2815167"/>
            <a:ext cx="1136651" cy="1119715"/>
          </a:xfrm>
          <a:prstGeom prst="roundRect">
            <a:avLst>
              <a:gd name="adj" fmla="val 10833"/>
            </a:avLst>
          </a:prstGeom>
          <a:solidFill>
            <a:srgbClr val="1EF6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0" name="圆角矩形 29"/>
          <p:cNvSpPr/>
          <p:nvPr/>
        </p:nvSpPr>
        <p:spPr bwMode="auto">
          <a:xfrm rot="18784635">
            <a:off x="2098676" y="2187577"/>
            <a:ext cx="2533649" cy="2540000"/>
          </a:xfrm>
          <a:prstGeom prst="roundRect">
            <a:avLst>
              <a:gd name="adj" fmla="val 6182"/>
            </a:avLst>
          </a:prstGeom>
          <a:solidFill>
            <a:srgbClr val="37DF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1" name="圆角矩形 30"/>
          <p:cNvSpPr/>
          <p:nvPr/>
        </p:nvSpPr>
        <p:spPr bwMode="auto">
          <a:xfrm rot="18784635">
            <a:off x="4548718" y="4123267"/>
            <a:ext cx="510116" cy="531284"/>
          </a:xfrm>
          <a:prstGeom prst="roundRect">
            <a:avLst/>
          </a:prstGeom>
          <a:solidFill>
            <a:srgbClr val="32AAE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2" name="TextBox 7"/>
          <p:cNvSpPr txBox="1">
            <a:spLocks noChangeArrowheads="1"/>
          </p:cNvSpPr>
          <p:nvPr/>
        </p:nvSpPr>
        <p:spPr bwMode="auto">
          <a:xfrm>
            <a:off x="2381251" y="2476500"/>
            <a:ext cx="1710725" cy="189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735" b="1" dirty="0">
                <a:latin typeface="+mn-lt"/>
                <a:ea typeface="+mn-ea"/>
                <a:cs typeface="+mn-ea"/>
                <a:sym typeface="+mn-lt"/>
              </a:rPr>
              <a:t>03</a:t>
            </a:r>
            <a:endParaRPr lang="zh-CN" altLang="en-US" sz="11735" b="1" dirty="0">
              <a:latin typeface="+mn-lt"/>
              <a:ea typeface="+mn-ea"/>
              <a:cs typeface="+mn-ea"/>
              <a:sym typeface="+mn-lt"/>
            </a:endParaRPr>
          </a:p>
        </p:txBody>
      </p:sp>
      <p:grpSp>
        <p:nvGrpSpPr>
          <p:cNvPr id="33" name="组合 32"/>
          <p:cNvGrpSpPr/>
          <p:nvPr/>
        </p:nvGrpSpPr>
        <p:grpSpPr>
          <a:xfrm>
            <a:off x="6212369" y="2476500"/>
            <a:ext cx="6079285" cy="1897892"/>
            <a:chOff x="6212369" y="2476500"/>
            <a:chExt cx="6079285" cy="1897892"/>
          </a:xfrm>
        </p:grpSpPr>
        <p:sp>
          <p:nvSpPr>
            <p:cNvPr id="34" name="同侧圆角矩形 33"/>
            <p:cNvSpPr/>
            <p:nvPr/>
          </p:nvSpPr>
          <p:spPr>
            <a:xfrm rot="16200000">
              <a:off x="8303066" y="485458"/>
              <a:ext cx="1897892" cy="5879976"/>
            </a:xfrm>
            <a:prstGeom prst="round2SameRect">
              <a:avLst/>
            </a:prstGeom>
            <a:solidFill>
              <a:srgbClr val="3846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cs typeface="+mn-ea"/>
              </a:endParaRPr>
            </a:p>
          </p:txBody>
        </p:sp>
        <p:sp>
          <p:nvSpPr>
            <p:cNvPr id="35" name="TextBox 20"/>
            <p:cNvSpPr txBox="1"/>
            <p:nvPr/>
          </p:nvSpPr>
          <p:spPr>
            <a:xfrm>
              <a:off x="6212369" y="3009946"/>
              <a:ext cx="6079285" cy="830997"/>
            </a:xfrm>
            <a:prstGeom prst="rect">
              <a:avLst/>
            </a:prstGeom>
            <a:noFill/>
          </p:spPr>
          <p:txBody>
            <a:bodyPr wrap="square" rtlCol="0">
              <a:spAutoFit/>
            </a:bodyPr>
            <a:lstStyle/>
            <a:p>
              <a:pPr algn="ctr"/>
              <a:r>
                <a:rPr lang="en-US" altLang="zh-CN" sz="4800" b="1" dirty="0">
                  <a:solidFill>
                    <a:srgbClr val="1EF6DF"/>
                  </a:solidFill>
                  <a:latin typeface="黑体" panose="02010609060101010101" pitchFamily="49" charset="-122"/>
                  <a:ea typeface="黑体" panose="02010609060101010101" pitchFamily="49" charset="-122"/>
                </a:rPr>
                <a:t>MapReduce</a:t>
              </a:r>
              <a:r>
                <a:rPr lang="zh-CN" altLang="en-US" sz="4800" b="1" dirty="0">
                  <a:solidFill>
                    <a:srgbClr val="1EF6DF"/>
                  </a:solidFill>
                  <a:latin typeface="黑体" panose="02010609060101010101" pitchFamily="49" charset="-122"/>
                  <a:ea typeface="黑体" panose="02010609060101010101" pitchFamily="49" charset="-122"/>
                </a:rPr>
                <a:t>编程模型</a:t>
              </a:r>
            </a:p>
          </p:txBody>
        </p:sp>
      </p:grpSp>
    </p:spTree>
    <p:extLst>
      <p:ext uri="{BB962C8B-B14F-4D97-AF65-F5344CB8AC3E}">
        <p14:creationId xmlns:p14="http://schemas.microsoft.com/office/powerpoint/2010/main" val="2106689569"/>
      </p:ext>
    </p:extLst>
  </p:cSld>
  <p:clrMapOvr>
    <a:masterClrMapping/>
  </p:clrMapOvr>
  <mc:AlternateContent xmlns:mc="http://schemas.openxmlformats.org/markup-compatibility/2006" xmlns:p14="http://schemas.microsoft.com/office/powerpoint/2010/main">
    <mc:Choice Requires="p14">
      <p:transition p14:dur="10" advTm="4373"/>
    </mc:Choice>
    <mc:Fallback xmlns="">
      <p:transition advTm="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anim calcmode="lin" valueType="num">
                                      <p:cBhvr>
                                        <p:cTn id="18" dur="2000" fill="hold"/>
                                        <p:tgtEl>
                                          <p:spTgt spid="30"/>
                                        </p:tgtEl>
                                        <p:attrNameLst>
                                          <p:attrName>ppt_w</p:attrName>
                                        </p:attrNameLst>
                                      </p:cBhvr>
                                      <p:tavLst>
                                        <p:tav tm="0" fmla="#ppt_w*sin(2.5*pi*$)">
                                          <p:val>
                                            <p:fltVal val="0"/>
                                          </p:val>
                                        </p:tav>
                                        <p:tav tm="100000">
                                          <p:val>
                                            <p:fltVal val="1"/>
                                          </p:val>
                                        </p:tav>
                                      </p:tavLst>
                                    </p:anim>
                                    <p:anim calcmode="lin" valueType="num">
                                      <p:cBhvr>
                                        <p:cTn id="19" dur="2000" fill="hold"/>
                                        <p:tgtEl>
                                          <p:spTgt spid="30"/>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anim calcmode="lin" valueType="num">
                                      <p:cBhvr>
                                        <p:cTn id="23" dur="2000" fill="hold"/>
                                        <p:tgtEl>
                                          <p:spTgt spid="31"/>
                                        </p:tgtEl>
                                        <p:attrNameLst>
                                          <p:attrName>ppt_w</p:attrName>
                                        </p:attrNameLst>
                                      </p:cBhvr>
                                      <p:tavLst>
                                        <p:tav tm="0" fmla="#ppt_w*sin(2.5*pi*$)">
                                          <p:val>
                                            <p:fltVal val="0"/>
                                          </p:val>
                                        </p:tav>
                                        <p:tav tm="100000">
                                          <p:val>
                                            <p:fltVal val="1"/>
                                          </p:val>
                                        </p:tav>
                                      </p:tavLst>
                                    </p:anim>
                                    <p:anim calcmode="lin" valueType="num">
                                      <p:cBhvr>
                                        <p:cTn id="24" dur="2000" fill="hold"/>
                                        <p:tgtEl>
                                          <p:spTgt spid="31"/>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anim calcmode="lin" valueType="num">
                                      <p:cBhvr>
                                        <p:cTn id="28" dur="2000" fill="hold"/>
                                        <p:tgtEl>
                                          <p:spTgt spid="32"/>
                                        </p:tgtEl>
                                        <p:attrNameLst>
                                          <p:attrName>ppt_w</p:attrName>
                                        </p:attrNameLst>
                                      </p:cBhvr>
                                      <p:tavLst>
                                        <p:tav tm="0" fmla="#ppt_w*sin(2.5*pi*$)">
                                          <p:val>
                                            <p:fltVal val="0"/>
                                          </p:val>
                                        </p:tav>
                                        <p:tav tm="100000">
                                          <p:val>
                                            <p:fltVal val="1"/>
                                          </p:val>
                                        </p:tav>
                                      </p:tavLst>
                                    </p:anim>
                                    <p:anim calcmode="lin" valueType="num">
                                      <p:cBhvr>
                                        <p:cTn id="29" dur="2000" fill="hold"/>
                                        <p:tgtEl>
                                          <p:spTgt spid="32"/>
                                        </p:tgtEl>
                                        <p:attrNameLst>
                                          <p:attrName>ppt_h</p:attrName>
                                        </p:attrNameLst>
                                      </p:cBhvr>
                                      <p:tavLst>
                                        <p:tav tm="0">
                                          <p:val>
                                            <p:strVal val="#ppt_h"/>
                                          </p:val>
                                        </p:tav>
                                        <p:tav tm="100000">
                                          <p:val>
                                            <p:strVal val="#ppt_h"/>
                                          </p:val>
                                        </p:tav>
                                      </p:tavLst>
                                    </p:anim>
                                  </p:childTnLst>
                                </p:cTn>
                              </p:par>
                              <p:par>
                                <p:cTn id="30" presetID="2" presetClass="entr" presetSubtype="2" accel="50000" decel="5000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500" fill="hold"/>
                                        <p:tgtEl>
                                          <p:spTgt spid="33"/>
                                        </p:tgtEl>
                                        <p:attrNameLst>
                                          <p:attrName>ppt_x</p:attrName>
                                        </p:attrNameLst>
                                      </p:cBhvr>
                                      <p:tavLst>
                                        <p:tav tm="0">
                                          <p:val>
                                            <p:strVal val="1+#ppt_w/2"/>
                                          </p:val>
                                        </p:tav>
                                        <p:tav tm="100000">
                                          <p:val>
                                            <p:strVal val="#ppt_x"/>
                                          </p:val>
                                        </p:tav>
                                      </p:tavLst>
                                    </p:anim>
                                    <p:anim calcmode="lin" valueType="num">
                                      <p:cBhvr additive="base">
                                        <p:cTn id="33" dur="1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597734"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3.1 MapReduce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的概述</a:t>
            </a:r>
          </a:p>
        </p:txBody>
      </p:sp>
      <p:sp>
        <p:nvSpPr>
          <p:cNvPr id="21" name="iṩḻïḑê"/>
          <p:cNvSpPr/>
          <p:nvPr/>
        </p:nvSpPr>
        <p:spPr>
          <a:xfrm>
            <a:off x="6151191" y="2419175"/>
            <a:ext cx="3325319" cy="1764902"/>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defTabSz="914378">
              <a:spcBef>
                <a:spcPct val="0"/>
              </a:spcBef>
              <a:defRPr/>
            </a:pPr>
            <a:r>
              <a:rPr lang="zh-CN" altLang="en-US" sz="3600" b="1" dirty="0">
                <a:solidFill>
                  <a:schemeClr val="bg1"/>
                </a:solidFill>
                <a:latin typeface="黑体" panose="02010609060101010101" pitchFamily="49" charset="-122"/>
                <a:ea typeface="黑体" panose="02010609060101010101" pitchFamily="49" charset="-122"/>
              </a:rPr>
              <a:t>分布式并行的横向扩展</a:t>
            </a:r>
          </a:p>
        </p:txBody>
      </p:sp>
      <p:sp>
        <p:nvSpPr>
          <p:cNvPr id="22" name="ïś1ïdé"/>
          <p:cNvSpPr/>
          <p:nvPr/>
        </p:nvSpPr>
        <p:spPr>
          <a:xfrm flipH="1">
            <a:off x="2812677" y="2419174"/>
            <a:ext cx="3338514" cy="1764903"/>
          </a:xfrm>
          <a:prstGeom prst="homePlat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nchor="ctr" anchorCtr="0">
            <a:normAutofit/>
          </a:bodyPr>
          <a:lstStyle/>
          <a:p>
            <a:pPr lvl="0" defTabSz="914378">
              <a:spcBef>
                <a:spcPct val="0"/>
              </a:spcBef>
              <a:defRPr/>
            </a:pPr>
            <a:r>
              <a:rPr lang="zh-CN" altLang="en-US" sz="3600" b="1" dirty="0">
                <a:solidFill>
                  <a:schemeClr val="bg1"/>
                </a:solidFill>
                <a:latin typeface="黑体" panose="02010609060101010101" pitchFamily="49" charset="-122"/>
                <a:ea typeface="黑体" panose="02010609060101010101" pitchFamily="49" charset="-122"/>
              </a:rPr>
              <a:t>单机情况下的</a:t>
            </a:r>
            <a:endParaRPr lang="en-US" altLang="zh-CN" sz="3600" b="1" dirty="0">
              <a:solidFill>
                <a:schemeClr val="bg1"/>
              </a:solidFill>
              <a:latin typeface="黑体" panose="02010609060101010101" pitchFamily="49" charset="-122"/>
              <a:ea typeface="黑体" panose="02010609060101010101" pitchFamily="49" charset="-122"/>
            </a:endParaRPr>
          </a:p>
          <a:p>
            <a:pPr lvl="0" algn="r" defTabSz="914378">
              <a:spcBef>
                <a:spcPct val="0"/>
              </a:spcBef>
              <a:defRPr/>
            </a:pPr>
            <a:r>
              <a:rPr lang="zh-CN" altLang="en-US" sz="3600" b="1" dirty="0">
                <a:solidFill>
                  <a:schemeClr val="bg1"/>
                </a:solidFill>
                <a:latin typeface="黑体" panose="02010609060101010101" pitchFamily="49" charset="-122"/>
                <a:ea typeface="黑体" panose="02010609060101010101" pitchFamily="49" charset="-122"/>
              </a:rPr>
              <a:t>纵向扩展</a:t>
            </a:r>
          </a:p>
        </p:txBody>
      </p:sp>
      <p:sp>
        <p:nvSpPr>
          <p:cNvPr id="8" name="矩形 7"/>
          <p:cNvSpPr/>
          <p:nvPr/>
        </p:nvSpPr>
        <p:spPr>
          <a:xfrm>
            <a:off x="2752403" y="1300385"/>
            <a:ext cx="6853158" cy="707886"/>
          </a:xfrm>
          <a:prstGeom prst="rect">
            <a:avLst/>
          </a:prstGeom>
        </p:spPr>
        <p:txBody>
          <a:bodyPr wrap="none">
            <a:spAutoFit/>
          </a:bodyPr>
          <a:lstStyle/>
          <a:p>
            <a:pPr algn="just"/>
            <a:r>
              <a:rPr lang="zh-CN" altLang="en-US" sz="4000" b="1" dirty="0">
                <a:solidFill>
                  <a:srgbClr val="0070C0"/>
                </a:solidFill>
                <a:latin typeface="微软雅黑" panose="020B0503020204020204" pitchFamily="34" charset="-122"/>
                <a:ea typeface="微软雅黑" panose="020B0503020204020204" pitchFamily="34" charset="-122"/>
              </a:rPr>
              <a:t>数据处理能力提升的两种方式</a:t>
            </a:r>
          </a:p>
        </p:txBody>
      </p:sp>
      <p:sp>
        <p:nvSpPr>
          <p:cNvPr id="16" name="矩形 15"/>
          <p:cNvSpPr/>
          <p:nvPr/>
        </p:nvSpPr>
        <p:spPr>
          <a:xfrm>
            <a:off x="2313795" y="4626201"/>
            <a:ext cx="7545655" cy="584775"/>
          </a:xfrm>
          <a:prstGeom prst="rect">
            <a:avLst/>
          </a:prstGeom>
        </p:spPr>
        <p:txBody>
          <a:bodyPr wrap="none">
            <a:spAutoFit/>
          </a:bodyPr>
          <a:lstStyle/>
          <a:p>
            <a:pPr lvl="0" algn="just">
              <a:spcBef>
                <a:spcPct val="0"/>
              </a:spcBef>
              <a:defRPr/>
            </a:pPr>
            <a:r>
              <a:rPr lang="en-US" altLang="zh-CN" sz="3200" b="1" dirty="0" err="1">
                <a:solidFill>
                  <a:srgbClr val="FF0000"/>
                </a:solidFill>
                <a:latin typeface="微软雅黑" panose="020B0503020204020204" pitchFamily="34" charset="-122"/>
                <a:ea typeface="微软雅黑" panose="020B0503020204020204" pitchFamily="34" charset="-122"/>
              </a:rPr>
              <a:t>MapReduce</a:t>
            </a:r>
            <a:r>
              <a:rPr lang="zh-CN" altLang="en-US" sz="3200" b="1" dirty="0">
                <a:solidFill>
                  <a:srgbClr val="FF0000"/>
                </a:solidFill>
                <a:latin typeface="微软雅黑" panose="020B0503020204020204" pitchFamily="34" charset="-122"/>
                <a:ea typeface="微软雅黑" panose="020B0503020204020204" pitchFamily="34" charset="-122"/>
              </a:rPr>
              <a:t>是一种分布式并行编程框架</a:t>
            </a:r>
          </a:p>
        </p:txBody>
      </p:sp>
      <p:pic>
        <p:nvPicPr>
          <p:cNvPr id="17" name="图片 16" descr="计教中心logo">
            <a:extLst>
              <a:ext uri="{FF2B5EF4-FFF2-40B4-BE49-F238E27FC236}">
                <a16:creationId xmlns:a16="http://schemas.microsoft.com/office/drawing/2014/main" id="{462B7EAC-ABAF-4478-B422-BB1D23DB10BC}"/>
              </a:ext>
            </a:extLst>
          </p:cNvPr>
          <p:cNvPicPr>
            <a:picLocks noChangeAspect="1"/>
          </p:cNvPicPr>
          <p:nvPr/>
        </p:nvPicPr>
        <p:blipFill>
          <a:blip r:embed="rId5"/>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3730791970"/>
      </p:ext>
    </p:extLst>
  </p:cSld>
  <p:clrMapOvr>
    <a:masterClrMapping/>
  </p:clrMapOvr>
  <mc:AlternateContent xmlns:mc="http://schemas.openxmlformats.org/markup-compatibility/2006" xmlns:p14="http://schemas.microsoft.com/office/powerpoint/2010/main">
    <mc:Choice Requires="p14">
      <p:transition p14:dur="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righ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8"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714752"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3.1 MapReduce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的概述</a:t>
            </a:r>
          </a:p>
        </p:txBody>
      </p:sp>
      <p:pic>
        <p:nvPicPr>
          <p:cNvPr id="17" name="Picture 10" descr="âHadoop vectorâçå¾çæç´¢ç»æ"/>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2604" y="1188958"/>
            <a:ext cx="3228033" cy="8372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s://timgsa.baidu.com/timg?image&amp;quality=80&amp;size=b9999_10000&amp;sec=1542459189717&amp;di=f279ceda19374cc904679b520bae12f3&amp;imgtype=jpg&amp;src=http%3A%2F%2Fimg4.imgtn.bdimg.com%2Fit%2Fu%3D1724409199%2C734314196%26fm%3D214%26gp%3D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122" y="2640240"/>
            <a:ext cx="10274999" cy="2678115"/>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descr="计教中心logo">
            <a:extLst>
              <a:ext uri="{FF2B5EF4-FFF2-40B4-BE49-F238E27FC236}">
                <a16:creationId xmlns:a16="http://schemas.microsoft.com/office/drawing/2014/main" id="{50E29EF8-4641-461D-A5EF-8DAD43E817A5}"/>
              </a:ext>
            </a:extLst>
          </p:cNvPr>
          <p:cNvPicPr>
            <a:picLocks noChangeAspect="1"/>
          </p:cNvPicPr>
          <p:nvPr/>
        </p:nvPicPr>
        <p:blipFill>
          <a:blip r:embed="rId7"/>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3493324932"/>
      </p:ext>
    </p:extLst>
  </p:cSld>
  <p:clrMapOvr>
    <a:masterClrMapping/>
  </p:clrMapOvr>
  <mc:AlternateContent xmlns:mc="http://schemas.openxmlformats.org/markup-compatibility/2006" xmlns:p14="http://schemas.microsoft.com/office/powerpoint/2010/main">
    <mc:Choice Requires="p14">
      <p:transition p14:dur="0" advTm="33469"/>
    </mc:Choice>
    <mc:Fallback xmlns="">
      <p:transition advTm="334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418471"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3.2 MapReduce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的核心思想</a:t>
            </a:r>
          </a:p>
        </p:txBody>
      </p:sp>
      <p:sp>
        <p:nvSpPr>
          <p:cNvPr id="33" name="圆角矩形 5">
            <a:extLst>
              <a:ext uri="{FF2B5EF4-FFF2-40B4-BE49-F238E27FC236}">
                <a16:creationId xmlns:a16="http://schemas.microsoft.com/office/drawing/2014/main" id="{A0962A61-B4FB-4FE6-901D-1F2848AA6F60}"/>
              </a:ext>
            </a:extLst>
          </p:cNvPr>
          <p:cNvSpPr/>
          <p:nvPr/>
        </p:nvSpPr>
        <p:spPr bwMode="auto">
          <a:xfrm>
            <a:off x="4603981" y="4467380"/>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rgbClr val="0A143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endParaRPr>
          </a:p>
        </p:txBody>
      </p:sp>
      <p:sp>
        <p:nvSpPr>
          <p:cNvPr id="34" name="圆角矩形 5">
            <a:extLst>
              <a:ext uri="{FF2B5EF4-FFF2-40B4-BE49-F238E27FC236}">
                <a16:creationId xmlns:a16="http://schemas.microsoft.com/office/drawing/2014/main" id="{D6BF1922-6824-41AD-AED6-4C2F173D5818}"/>
              </a:ext>
            </a:extLst>
          </p:cNvPr>
          <p:cNvSpPr/>
          <p:nvPr/>
        </p:nvSpPr>
        <p:spPr bwMode="auto">
          <a:xfrm>
            <a:off x="4603981" y="1547582"/>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rgbClr val="0A143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B0604020202020204" pitchFamily="34" charset="0"/>
              <a:ea typeface="宋体" panose="02010600030101010101" pitchFamily="2" charset="-122"/>
            </a:endParaRPr>
          </a:p>
        </p:txBody>
      </p:sp>
      <p:sp>
        <p:nvSpPr>
          <p:cNvPr id="35" name="TextBox 6">
            <a:extLst>
              <a:ext uri="{FF2B5EF4-FFF2-40B4-BE49-F238E27FC236}">
                <a16:creationId xmlns:a16="http://schemas.microsoft.com/office/drawing/2014/main" id="{82A78D98-828F-48B5-BF0E-C2AE0644F2FF}"/>
              </a:ext>
            </a:extLst>
          </p:cNvPr>
          <p:cNvSpPr txBox="1"/>
          <p:nvPr/>
        </p:nvSpPr>
        <p:spPr>
          <a:xfrm>
            <a:off x="5246597" y="1632145"/>
            <a:ext cx="1980029" cy="400110"/>
          </a:xfrm>
          <a:prstGeom prst="rect">
            <a:avLst/>
          </a:prstGeom>
          <a:noFill/>
        </p:spPr>
        <p:txBody>
          <a:bodyPr wrap="none" rtlCol="0">
            <a:spAutoFit/>
          </a:bodyPr>
          <a:lstStyle/>
          <a:p>
            <a:r>
              <a:rPr lang="zh-CN" altLang="en-US" sz="2000" dirty="0">
                <a:solidFill>
                  <a:prstClr val="white"/>
                </a:solidFill>
                <a:latin typeface="微软雅黑"/>
                <a:ea typeface="微软雅黑"/>
              </a:rPr>
              <a:t>分而治之的策略</a:t>
            </a:r>
          </a:p>
        </p:txBody>
      </p:sp>
      <p:sp>
        <p:nvSpPr>
          <p:cNvPr id="36" name="空心弧 35">
            <a:extLst>
              <a:ext uri="{FF2B5EF4-FFF2-40B4-BE49-F238E27FC236}">
                <a16:creationId xmlns:a16="http://schemas.microsoft.com/office/drawing/2014/main" id="{7F8CAAB7-6702-4109-8EF3-C63C41D91BD7}"/>
              </a:ext>
            </a:extLst>
          </p:cNvPr>
          <p:cNvSpPr/>
          <p:nvPr/>
        </p:nvSpPr>
        <p:spPr bwMode="auto">
          <a:xfrm flipV="1">
            <a:off x="2205749" y="1101887"/>
            <a:ext cx="1459871" cy="1460631"/>
          </a:xfrm>
          <a:prstGeom prst="blockArc">
            <a:avLst>
              <a:gd name="adj1" fmla="val 5423681"/>
              <a:gd name="adj2" fmla="val 20860726"/>
              <a:gd name="adj3" fmla="val 17514"/>
            </a:avLst>
          </a:prstGeom>
          <a:solidFill>
            <a:srgbClr val="D04A6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lumMod val="50000"/>
                  <a:lumOff val="50000"/>
                </a:prstClr>
              </a:solidFill>
              <a:effectLst/>
              <a:uLnTx/>
              <a:uFillTx/>
              <a:latin typeface="Arial" panose="020B0604020202020204" pitchFamily="34" charset="0"/>
              <a:ea typeface="宋体" panose="02010600030101010101" pitchFamily="2" charset="-122"/>
            </a:endParaRPr>
          </a:p>
        </p:txBody>
      </p:sp>
      <p:sp>
        <p:nvSpPr>
          <p:cNvPr id="37" name="空心弧 36">
            <a:extLst>
              <a:ext uri="{FF2B5EF4-FFF2-40B4-BE49-F238E27FC236}">
                <a16:creationId xmlns:a16="http://schemas.microsoft.com/office/drawing/2014/main" id="{07108716-595C-4266-88BA-17734A375893}"/>
              </a:ext>
            </a:extLst>
          </p:cNvPr>
          <p:cNvSpPr/>
          <p:nvPr/>
        </p:nvSpPr>
        <p:spPr bwMode="auto">
          <a:xfrm rot="10800000" flipV="1">
            <a:off x="3377396" y="1362559"/>
            <a:ext cx="1459871" cy="1460631"/>
          </a:xfrm>
          <a:prstGeom prst="blockArc">
            <a:avLst>
              <a:gd name="adj1" fmla="val 5423681"/>
              <a:gd name="adj2" fmla="val 20860726"/>
              <a:gd name="adj3" fmla="val 17514"/>
            </a:avLst>
          </a:prstGeom>
          <a:solidFill>
            <a:srgbClr val="0A143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lumMod val="50000"/>
                  <a:lumOff val="50000"/>
                </a:prstClr>
              </a:solidFill>
              <a:effectLst/>
              <a:uLnTx/>
              <a:uFillTx/>
              <a:latin typeface="Arial" panose="020B0604020202020204" pitchFamily="34" charset="0"/>
              <a:ea typeface="宋体" panose="02010600030101010101" pitchFamily="2" charset="-122"/>
            </a:endParaRPr>
          </a:p>
        </p:txBody>
      </p:sp>
      <p:sp>
        <p:nvSpPr>
          <p:cNvPr id="38" name="空心弧 37">
            <a:extLst>
              <a:ext uri="{FF2B5EF4-FFF2-40B4-BE49-F238E27FC236}">
                <a16:creationId xmlns:a16="http://schemas.microsoft.com/office/drawing/2014/main" id="{6B37BD64-54BA-4185-8E8A-EE5F6FD63417}"/>
              </a:ext>
            </a:extLst>
          </p:cNvPr>
          <p:cNvSpPr/>
          <p:nvPr/>
        </p:nvSpPr>
        <p:spPr bwMode="auto">
          <a:xfrm rot="4631022" flipV="1">
            <a:off x="3410845" y="2574312"/>
            <a:ext cx="1460631" cy="1459871"/>
          </a:xfrm>
          <a:prstGeom prst="blockArc">
            <a:avLst>
              <a:gd name="adj1" fmla="val 10168821"/>
              <a:gd name="adj2" fmla="val 20860726"/>
              <a:gd name="adj3" fmla="val 17514"/>
            </a:avLst>
          </a:prstGeom>
          <a:solidFill>
            <a:srgbClr val="D04A6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lumMod val="50000"/>
                  <a:lumOff val="50000"/>
                </a:prstClr>
              </a:solidFill>
              <a:effectLst/>
              <a:uLnTx/>
              <a:uFillTx/>
              <a:latin typeface="Arial" panose="020B0604020202020204" pitchFamily="34" charset="0"/>
              <a:ea typeface="宋体" panose="02010600030101010101" pitchFamily="2" charset="-122"/>
            </a:endParaRPr>
          </a:p>
        </p:txBody>
      </p:sp>
      <p:sp>
        <p:nvSpPr>
          <p:cNvPr id="39" name="空心弧 38">
            <a:extLst>
              <a:ext uri="{FF2B5EF4-FFF2-40B4-BE49-F238E27FC236}">
                <a16:creationId xmlns:a16="http://schemas.microsoft.com/office/drawing/2014/main" id="{56D3E099-D07F-47F0-88D1-822A74F04F7B}"/>
              </a:ext>
            </a:extLst>
          </p:cNvPr>
          <p:cNvSpPr/>
          <p:nvPr/>
        </p:nvSpPr>
        <p:spPr bwMode="auto">
          <a:xfrm>
            <a:off x="2227082" y="4034888"/>
            <a:ext cx="1459871" cy="1460631"/>
          </a:xfrm>
          <a:prstGeom prst="blockArc">
            <a:avLst>
              <a:gd name="adj1" fmla="val 5423681"/>
              <a:gd name="adj2" fmla="val 20860726"/>
              <a:gd name="adj3" fmla="val 17514"/>
            </a:avLst>
          </a:prstGeom>
          <a:solidFill>
            <a:srgbClr val="D04A6D"/>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lumMod val="50000"/>
                  <a:lumOff val="50000"/>
                </a:prstClr>
              </a:solidFill>
              <a:effectLst/>
              <a:uLnTx/>
              <a:uFillTx/>
              <a:latin typeface="Arial" panose="020B0604020202020204" pitchFamily="34" charset="0"/>
              <a:ea typeface="宋体" panose="02010600030101010101" pitchFamily="2" charset="-122"/>
            </a:endParaRPr>
          </a:p>
        </p:txBody>
      </p:sp>
      <p:sp>
        <p:nvSpPr>
          <p:cNvPr id="40" name="空心弧 39">
            <a:extLst>
              <a:ext uri="{FF2B5EF4-FFF2-40B4-BE49-F238E27FC236}">
                <a16:creationId xmlns:a16="http://schemas.microsoft.com/office/drawing/2014/main" id="{89B44AE0-D4A6-49F8-B6DB-8F5E8B56C003}"/>
              </a:ext>
            </a:extLst>
          </p:cNvPr>
          <p:cNvSpPr/>
          <p:nvPr/>
        </p:nvSpPr>
        <p:spPr bwMode="auto">
          <a:xfrm rot="10800000">
            <a:off x="3398729" y="3774216"/>
            <a:ext cx="1459871" cy="1460631"/>
          </a:xfrm>
          <a:prstGeom prst="blockArc">
            <a:avLst>
              <a:gd name="adj1" fmla="val 5423681"/>
              <a:gd name="adj2" fmla="val 20860726"/>
              <a:gd name="adj3" fmla="val 17514"/>
            </a:avLst>
          </a:prstGeom>
          <a:solidFill>
            <a:srgbClr val="0A143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lumMod val="50000"/>
                  <a:lumOff val="50000"/>
                </a:prstClr>
              </a:solidFill>
              <a:effectLst/>
              <a:uLnTx/>
              <a:uFillTx/>
              <a:latin typeface="Arial" panose="020B0604020202020204" pitchFamily="34" charset="0"/>
              <a:ea typeface="宋体" panose="02010600030101010101" pitchFamily="2" charset="-122"/>
            </a:endParaRPr>
          </a:p>
        </p:txBody>
      </p:sp>
      <p:sp>
        <p:nvSpPr>
          <p:cNvPr id="41" name="TextBox 13">
            <a:extLst>
              <a:ext uri="{FF2B5EF4-FFF2-40B4-BE49-F238E27FC236}">
                <a16:creationId xmlns:a16="http://schemas.microsoft.com/office/drawing/2014/main" id="{292FC110-E4A4-4692-B29E-1C841682BAEB}"/>
              </a:ext>
            </a:extLst>
          </p:cNvPr>
          <p:cNvSpPr txBox="1"/>
          <p:nvPr/>
        </p:nvSpPr>
        <p:spPr>
          <a:xfrm>
            <a:off x="3632099" y="1711985"/>
            <a:ext cx="1005403" cy="584775"/>
          </a:xfrm>
          <a:prstGeom prst="rect">
            <a:avLst/>
          </a:prstGeom>
          <a:noFill/>
        </p:spPr>
        <p:txBody>
          <a:bodyPr wrap="none" rtlCol="0">
            <a:spAutoFit/>
          </a:bodyPr>
          <a:lstStyle/>
          <a:p>
            <a:r>
              <a:rPr lang="zh-CN" altLang="en-US" sz="3200" b="1" dirty="0">
                <a:solidFill>
                  <a:prstClr val="black">
                    <a:lumMod val="50000"/>
                    <a:lumOff val="50000"/>
                  </a:prstClr>
                </a:solidFill>
                <a:latin typeface="微软雅黑"/>
                <a:ea typeface="微软雅黑"/>
              </a:rPr>
              <a:t>策略</a:t>
            </a:r>
          </a:p>
        </p:txBody>
      </p:sp>
      <p:sp>
        <p:nvSpPr>
          <p:cNvPr id="42" name="TextBox 14">
            <a:extLst>
              <a:ext uri="{FF2B5EF4-FFF2-40B4-BE49-F238E27FC236}">
                <a16:creationId xmlns:a16="http://schemas.microsoft.com/office/drawing/2014/main" id="{83CC3FB2-E48E-4A8F-8635-6875B6CEA2FC}"/>
              </a:ext>
            </a:extLst>
          </p:cNvPr>
          <p:cNvSpPr txBox="1"/>
          <p:nvPr/>
        </p:nvSpPr>
        <p:spPr>
          <a:xfrm>
            <a:off x="3632099" y="4146569"/>
            <a:ext cx="1005403" cy="584775"/>
          </a:xfrm>
          <a:prstGeom prst="rect">
            <a:avLst/>
          </a:prstGeom>
          <a:noFill/>
        </p:spPr>
        <p:txBody>
          <a:bodyPr wrap="none" rtlCol="0">
            <a:spAutoFit/>
          </a:bodyPr>
          <a:lstStyle/>
          <a:p>
            <a:r>
              <a:rPr lang="zh-CN" altLang="en-US" sz="3200" b="1" dirty="0">
                <a:solidFill>
                  <a:prstClr val="black">
                    <a:lumMod val="50000"/>
                    <a:lumOff val="50000"/>
                  </a:prstClr>
                </a:solidFill>
                <a:latin typeface="微软雅黑"/>
                <a:ea typeface="微软雅黑"/>
              </a:rPr>
              <a:t>理念</a:t>
            </a:r>
          </a:p>
        </p:txBody>
      </p:sp>
      <p:sp>
        <p:nvSpPr>
          <p:cNvPr id="43" name="TextBox 15">
            <a:extLst>
              <a:ext uri="{FF2B5EF4-FFF2-40B4-BE49-F238E27FC236}">
                <a16:creationId xmlns:a16="http://schemas.microsoft.com/office/drawing/2014/main" id="{CADC5E60-AA05-496F-A84C-EAEAFB32D521}"/>
              </a:ext>
            </a:extLst>
          </p:cNvPr>
          <p:cNvSpPr txBox="1"/>
          <p:nvPr/>
        </p:nvSpPr>
        <p:spPr>
          <a:xfrm>
            <a:off x="5014914" y="2189776"/>
            <a:ext cx="6415087" cy="216982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dirty="0">
                <a:solidFill>
                  <a:prstClr val="black"/>
                </a:solidFill>
                <a:latin typeface="微软雅黑"/>
                <a:ea typeface="微软雅黑"/>
              </a:rPr>
              <a:t>当我们在做大规模数据处理的时候，</a:t>
            </a:r>
            <a:r>
              <a:rPr lang="en-US" altLang="zh-CN" dirty="0" err="1">
                <a:solidFill>
                  <a:prstClr val="black"/>
                </a:solidFill>
                <a:latin typeface="微软雅黑"/>
                <a:ea typeface="微软雅黑"/>
              </a:rPr>
              <a:t>MapReduce</a:t>
            </a:r>
            <a:r>
              <a:rPr lang="zh-CN" altLang="en-US" dirty="0">
                <a:solidFill>
                  <a:prstClr val="black"/>
                </a:solidFill>
                <a:latin typeface="微软雅黑"/>
                <a:ea typeface="微软雅黑"/>
              </a:rPr>
              <a:t>会把非常庞大的数据集切分成很多个小分片</a:t>
            </a:r>
            <a:endParaRPr lang="en-US" altLang="zh-CN" dirty="0">
              <a:solidFill>
                <a:prstClr val="black"/>
              </a:solidFill>
              <a:latin typeface="微软雅黑"/>
              <a:ea typeface="微软雅黑"/>
            </a:endParaRPr>
          </a:p>
          <a:p>
            <a:pPr marL="285750" indent="-285750" algn="just">
              <a:lnSpc>
                <a:spcPct val="150000"/>
              </a:lnSpc>
              <a:buFont typeface="Arial" panose="020B0604020202020204" pitchFamily="34" charset="0"/>
              <a:buChar char="•"/>
            </a:pPr>
            <a:r>
              <a:rPr lang="zh-CN" altLang="en-US" dirty="0">
                <a:solidFill>
                  <a:prstClr val="black"/>
                </a:solidFill>
                <a:latin typeface="微软雅黑"/>
                <a:ea typeface="微软雅黑"/>
              </a:rPr>
              <a:t>然后为每一个分片单独地启动一个</a:t>
            </a:r>
            <a:r>
              <a:rPr lang="en-US" altLang="zh-CN" dirty="0">
                <a:solidFill>
                  <a:prstClr val="black"/>
                </a:solidFill>
                <a:latin typeface="微软雅黑"/>
                <a:ea typeface="微软雅黑"/>
              </a:rPr>
              <a:t>Map</a:t>
            </a:r>
            <a:r>
              <a:rPr lang="zh-CN" altLang="en-US" dirty="0">
                <a:solidFill>
                  <a:prstClr val="black"/>
                </a:solidFill>
                <a:latin typeface="微软雅黑"/>
                <a:ea typeface="微软雅黑"/>
              </a:rPr>
              <a:t>任务</a:t>
            </a:r>
            <a:endParaRPr lang="en-US" altLang="zh-CN" dirty="0">
              <a:solidFill>
                <a:prstClr val="black"/>
              </a:solidFill>
              <a:latin typeface="微软雅黑"/>
              <a:ea typeface="微软雅黑"/>
            </a:endParaRPr>
          </a:p>
          <a:p>
            <a:pPr marL="285750" indent="-285750" algn="just">
              <a:lnSpc>
                <a:spcPct val="150000"/>
              </a:lnSpc>
              <a:buFont typeface="Arial" panose="020B0604020202020204" pitchFamily="34" charset="0"/>
              <a:buChar char="•"/>
            </a:pPr>
            <a:r>
              <a:rPr lang="zh-CN" altLang="en-US" dirty="0">
                <a:solidFill>
                  <a:prstClr val="black"/>
                </a:solidFill>
                <a:latin typeface="微软雅黑"/>
                <a:ea typeface="微软雅黑"/>
              </a:rPr>
              <a:t>最终通过多个</a:t>
            </a:r>
            <a:r>
              <a:rPr lang="en-US" altLang="zh-CN" dirty="0">
                <a:solidFill>
                  <a:prstClr val="black"/>
                </a:solidFill>
                <a:latin typeface="微软雅黑"/>
                <a:ea typeface="微软雅黑"/>
              </a:rPr>
              <a:t>Map</a:t>
            </a:r>
            <a:r>
              <a:rPr lang="zh-CN" altLang="en-US" dirty="0">
                <a:solidFill>
                  <a:prstClr val="black"/>
                </a:solidFill>
                <a:latin typeface="微软雅黑"/>
                <a:ea typeface="微软雅黑"/>
              </a:rPr>
              <a:t>任务，并行地在多个机器上去处理，从而实现分而治之</a:t>
            </a:r>
          </a:p>
        </p:txBody>
      </p:sp>
      <p:sp>
        <p:nvSpPr>
          <p:cNvPr id="44" name="TextBox 17">
            <a:extLst>
              <a:ext uri="{FF2B5EF4-FFF2-40B4-BE49-F238E27FC236}">
                <a16:creationId xmlns:a16="http://schemas.microsoft.com/office/drawing/2014/main" id="{A4733A65-CBFD-44BD-B68A-CE1549D34193}"/>
              </a:ext>
            </a:extLst>
          </p:cNvPr>
          <p:cNvSpPr txBox="1"/>
          <p:nvPr/>
        </p:nvSpPr>
        <p:spPr>
          <a:xfrm>
            <a:off x="5246597" y="4562179"/>
            <a:ext cx="1980029" cy="400110"/>
          </a:xfrm>
          <a:prstGeom prst="rect">
            <a:avLst/>
          </a:prstGeom>
          <a:noFill/>
        </p:spPr>
        <p:txBody>
          <a:bodyPr wrap="none" rtlCol="0">
            <a:spAutoFit/>
          </a:bodyPr>
          <a:lstStyle/>
          <a:p>
            <a:r>
              <a:rPr lang="zh-CN" altLang="en-US" sz="2000" dirty="0">
                <a:solidFill>
                  <a:prstClr val="white"/>
                </a:solidFill>
                <a:latin typeface="微软雅黑"/>
                <a:ea typeface="微软雅黑"/>
              </a:rPr>
              <a:t>计算向数据靠拢</a:t>
            </a:r>
          </a:p>
        </p:txBody>
      </p:sp>
      <p:pic>
        <p:nvPicPr>
          <p:cNvPr id="23" name="图片 22" descr="计教中心logo">
            <a:extLst>
              <a:ext uri="{FF2B5EF4-FFF2-40B4-BE49-F238E27FC236}">
                <a16:creationId xmlns:a16="http://schemas.microsoft.com/office/drawing/2014/main" id="{6B82C017-8496-46F5-BBBE-84CE42965B8A}"/>
              </a:ext>
            </a:extLst>
          </p:cNvPr>
          <p:cNvPicPr>
            <a:picLocks noChangeAspect="1"/>
          </p:cNvPicPr>
          <p:nvPr/>
        </p:nvPicPr>
        <p:blipFill>
          <a:blip r:embed="rId5"/>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2332721317"/>
      </p:ext>
    </p:extLst>
  </p:cSld>
  <p:clrMapOvr>
    <a:masterClrMapping/>
  </p:clrMapOvr>
  <mc:AlternateContent xmlns:mc="http://schemas.openxmlformats.org/markup-compatibility/2006" xmlns:p14="http://schemas.microsoft.com/office/powerpoint/2010/main">
    <mc:Choice Requires="p14">
      <p:transition p14:dur="0" advTm="62827"/>
    </mc:Choice>
    <mc:Fallback xmlns="">
      <p:transition advTm="62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500"/>
                                        <p:tgtEl>
                                          <p:spTgt spid="3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up)">
                                      <p:cBhvr>
                                        <p:cTn id="19" dur="500"/>
                                        <p:tgtEl>
                                          <p:spTgt spid="40"/>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wipe(right)">
                                      <p:cBhvr>
                                        <p:cTn id="23" dur="500"/>
                                        <p:tgtEl>
                                          <p:spTgt spid="39"/>
                                        </p:tgtEl>
                                      </p:cBhvr>
                                    </p:animEffect>
                                  </p:childTnLst>
                                </p:cTn>
                              </p:par>
                            </p:childTnLst>
                          </p:cTn>
                        </p:par>
                        <p:par>
                          <p:cTn id="24" fill="hold">
                            <p:stCondLst>
                              <p:cond delay="2500"/>
                            </p:stCondLst>
                            <p:childTnLst>
                              <p:par>
                                <p:cTn id="25" presetID="2" presetClass="entr" presetSubtype="8"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 presetClass="entr" presetSubtype="8"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fill="hold"/>
                                        <p:tgtEl>
                                          <p:spTgt spid="42"/>
                                        </p:tgtEl>
                                        <p:attrNameLst>
                                          <p:attrName>ppt_x</p:attrName>
                                        </p:attrNameLst>
                                      </p:cBhvr>
                                      <p:tavLst>
                                        <p:tav tm="0">
                                          <p:val>
                                            <p:strVal val="0-#ppt_w/2"/>
                                          </p:val>
                                        </p:tav>
                                        <p:tav tm="100000">
                                          <p:val>
                                            <p:strVal val="#ppt_x"/>
                                          </p:val>
                                        </p:tav>
                                      </p:tavLst>
                                    </p:anim>
                                    <p:anim calcmode="lin" valueType="num">
                                      <p:cBhvr additive="base">
                                        <p:cTn id="33"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500"/>
                                        <p:tgtEl>
                                          <p:spTgt spid="34"/>
                                        </p:tgtEl>
                                      </p:cBhvr>
                                    </p:animEffect>
                                  </p:childTnLst>
                                </p:cTn>
                              </p:par>
                            </p:childTnLst>
                          </p:cTn>
                        </p:par>
                        <p:par>
                          <p:cTn id="39" fill="hold">
                            <p:stCondLst>
                              <p:cond delay="5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35"/>
                                        </p:tgtEl>
                                        <p:attrNameLst>
                                          <p:attrName>style.visibility</p:attrName>
                                        </p:attrNameLst>
                                      </p:cBhvr>
                                      <p:to>
                                        <p:strVal val="visible"/>
                                      </p:to>
                                    </p:set>
                                    <p:anim calcmode="lin" valueType="num">
                                      <p:cBhvr>
                                        <p:cTn id="42" dur="3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43" dur="300" fill="hold"/>
                                        <p:tgtEl>
                                          <p:spTgt spid="35"/>
                                        </p:tgtEl>
                                        <p:attrNameLst>
                                          <p:attrName>ppt_y</p:attrName>
                                        </p:attrNameLst>
                                      </p:cBhvr>
                                      <p:tavLst>
                                        <p:tav tm="0">
                                          <p:val>
                                            <p:strVal val="#ppt_y"/>
                                          </p:val>
                                        </p:tav>
                                        <p:tav tm="100000">
                                          <p:val>
                                            <p:strVal val="#ppt_y"/>
                                          </p:val>
                                        </p:tav>
                                      </p:tavLst>
                                    </p:anim>
                                    <p:anim calcmode="lin" valueType="num">
                                      <p:cBhvr>
                                        <p:cTn id="44" dur="3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45" dur="3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46" dur="300" tmFilter="0,0; .5, 1; 1, 1"/>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43">
                                            <p:txEl>
                                              <p:pRg st="0" end="0"/>
                                            </p:txEl>
                                          </p:spTgt>
                                        </p:tgtEl>
                                        <p:attrNameLst>
                                          <p:attrName>style.visibility</p:attrName>
                                        </p:attrNameLst>
                                      </p:cBhvr>
                                      <p:to>
                                        <p:strVal val="visible"/>
                                      </p:to>
                                    </p:set>
                                    <p:animEffect transition="in" filter="fade">
                                      <p:cBhvr>
                                        <p:cTn id="51" dur="500"/>
                                        <p:tgtEl>
                                          <p:spTgt spid="43">
                                            <p:txEl>
                                              <p:pRg st="0" end="0"/>
                                            </p:txEl>
                                          </p:spTgt>
                                        </p:tgtEl>
                                      </p:cBhvr>
                                    </p:animEffect>
                                    <p:anim calcmode="lin" valueType="num">
                                      <p:cBhvr>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43">
                                            <p:txEl>
                                              <p:pRg st="1" end="1"/>
                                            </p:txEl>
                                          </p:spTgt>
                                        </p:tgtEl>
                                        <p:attrNameLst>
                                          <p:attrName>style.visibility</p:attrName>
                                        </p:attrNameLst>
                                      </p:cBhvr>
                                      <p:to>
                                        <p:strVal val="visible"/>
                                      </p:to>
                                    </p:set>
                                    <p:animEffect transition="in" filter="fade">
                                      <p:cBhvr>
                                        <p:cTn id="58" dur="500"/>
                                        <p:tgtEl>
                                          <p:spTgt spid="43">
                                            <p:txEl>
                                              <p:pRg st="1" end="1"/>
                                            </p:txEl>
                                          </p:spTgt>
                                        </p:tgtEl>
                                      </p:cBhvr>
                                    </p:animEffect>
                                    <p:anim calcmode="lin" valueType="num">
                                      <p:cBhvr>
                                        <p:cTn id="59" dur="5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60" dur="500" fill="hold"/>
                                        <p:tgtEl>
                                          <p:spTgt spid="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43">
                                            <p:txEl>
                                              <p:pRg st="2" end="2"/>
                                            </p:txEl>
                                          </p:spTgt>
                                        </p:tgtEl>
                                        <p:attrNameLst>
                                          <p:attrName>style.visibility</p:attrName>
                                        </p:attrNameLst>
                                      </p:cBhvr>
                                      <p:to>
                                        <p:strVal val="visible"/>
                                      </p:to>
                                    </p:set>
                                    <p:animEffect transition="in" filter="fade">
                                      <p:cBhvr>
                                        <p:cTn id="65" dur="500"/>
                                        <p:tgtEl>
                                          <p:spTgt spid="43">
                                            <p:txEl>
                                              <p:pRg st="2" end="2"/>
                                            </p:txEl>
                                          </p:spTgt>
                                        </p:tgtEl>
                                      </p:cBhvr>
                                    </p:animEffect>
                                    <p:anim calcmode="lin" valueType="num">
                                      <p:cBhvr>
                                        <p:cTn id="66" dur="500" fill="hold"/>
                                        <p:tgtEl>
                                          <p:spTgt spid="43">
                                            <p:txEl>
                                              <p:pRg st="2" end="2"/>
                                            </p:txEl>
                                          </p:spTgt>
                                        </p:tgtEl>
                                        <p:attrNameLst>
                                          <p:attrName>ppt_x</p:attrName>
                                        </p:attrNameLst>
                                      </p:cBhvr>
                                      <p:tavLst>
                                        <p:tav tm="0">
                                          <p:val>
                                            <p:strVal val="#ppt_x"/>
                                          </p:val>
                                        </p:tav>
                                        <p:tav tm="100000">
                                          <p:val>
                                            <p:strVal val="#ppt_x"/>
                                          </p:val>
                                        </p:tav>
                                      </p:tavLst>
                                    </p:anim>
                                    <p:anim calcmode="lin" valueType="num">
                                      <p:cBhvr>
                                        <p:cTn id="67" dur="500" fill="hold"/>
                                        <p:tgtEl>
                                          <p:spTgt spid="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childTnLst>
                          </p:cTn>
                        </p:par>
                        <p:par>
                          <p:cTn id="73" fill="hold">
                            <p:stCondLst>
                              <p:cond delay="500"/>
                            </p:stCondLst>
                            <p:childTnLst>
                              <p:par>
                                <p:cTn id="74" presetID="41" presetClass="entr" presetSubtype="0" fill="hold" grpId="0" nodeType="afterEffect">
                                  <p:stCondLst>
                                    <p:cond delay="0"/>
                                  </p:stCondLst>
                                  <p:iterate type="lt">
                                    <p:tmPct val="10000"/>
                                  </p:iterate>
                                  <p:childTnLst>
                                    <p:set>
                                      <p:cBhvr>
                                        <p:cTn id="75" dur="1" fill="hold">
                                          <p:stCondLst>
                                            <p:cond delay="0"/>
                                          </p:stCondLst>
                                        </p:cTn>
                                        <p:tgtEl>
                                          <p:spTgt spid="44"/>
                                        </p:tgtEl>
                                        <p:attrNameLst>
                                          <p:attrName>style.visibility</p:attrName>
                                        </p:attrNameLst>
                                      </p:cBhvr>
                                      <p:to>
                                        <p:strVal val="visible"/>
                                      </p:to>
                                    </p:set>
                                    <p:anim calcmode="lin" valueType="num">
                                      <p:cBhvr>
                                        <p:cTn id="76" dur="3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77" dur="300" fill="hold"/>
                                        <p:tgtEl>
                                          <p:spTgt spid="44"/>
                                        </p:tgtEl>
                                        <p:attrNameLst>
                                          <p:attrName>ppt_y</p:attrName>
                                        </p:attrNameLst>
                                      </p:cBhvr>
                                      <p:tavLst>
                                        <p:tav tm="0">
                                          <p:val>
                                            <p:strVal val="#ppt_y"/>
                                          </p:val>
                                        </p:tav>
                                        <p:tav tm="100000">
                                          <p:val>
                                            <p:strVal val="#ppt_y"/>
                                          </p:val>
                                        </p:tav>
                                      </p:tavLst>
                                    </p:anim>
                                    <p:anim calcmode="lin" valueType="num">
                                      <p:cBhvr>
                                        <p:cTn id="78" dur="3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79" dur="3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80" dur="300" tmFilter="0,0; .5, 1; 1, 1"/>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p:bldP spid="36" grpId="0" animBg="1"/>
      <p:bldP spid="37" grpId="0" animBg="1"/>
      <p:bldP spid="38" grpId="0" animBg="1"/>
      <p:bldP spid="39" grpId="0" animBg="1"/>
      <p:bldP spid="40" grpId="0" animBg="1"/>
      <p:bldP spid="41" grpId="0"/>
      <p:bldP spid="42" grpId="0"/>
      <p:bldP spid="43" grpId="0" build="p"/>
      <p:bldP spid="4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418471"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3.2 MapReduce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的核心思想</a:t>
            </a:r>
          </a:p>
        </p:txBody>
      </p:sp>
      <p:sp>
        <p:nvSpPr>
          <p:cNvPr id="24" name="矩形 23"/>
          <p:cNvSpPr/>
          <p:nvPr/>
        </p:nvSpPr>
        <p:spPr>
          <a:xfrm>
            <a:off x="1448898" y="1075455"/>
            <a:ext cx="2698175" cy="523220"/>
          </a:xfrm>
          <a:prstGeom prst="rect">
            <a:avLst/>
          </a:prstGeom>
        </p:spPr>
        <p:txBody>
          <a:bodyPr wrap="none">
            <a:spAutoFit/>
          </a:bodyPr>
          <a:lstStyle/>
          <a:p>
            <a:pPr algn="just"/>
            <a:r>
              <a:rPr lang="zh-CN" altLang="en-US" sz="2800" b="1" dirty="0">
                <a:solidFill>
                  <a:srgbClr val="0070C0"/>
                </a:solidFill>
                <a:latin typeface="微软雅黑" panose="020B0503020204020204" pitchFamily="34" charset="-122"/>
                <a:ea typeface="微软雅黑" panose="020B0503020204020204" pitchFamily="34" charset="-122"/>
              </a:rPr>
              <a:t>数据向计算靠拢</a:t>
            </a:r>
          </a:p>
        </p:txBody>
      </p:sp>
      <p:sp>
        <p:nvSpPr>
          <p:cNvPr id="25" name="矩形 24"/>
          <p:cNvSpPr/>
          <p:nvPr/>
        </p:nvSpPr>
        <p:spPr>
          <a:xfrm>
            <a:off x="8155025" y="1094923"/>
            <a:ext cx="2698175" cy="523220"/>
          </a:xfrm>
          <a:prstGeom prst="rect">
            <a:avLst/>
          </a:prstGeom>
        </p:spPr>
        <p:txBody>
          <a:bodyPr wrap="none">
            <a:spAutoFit/>
          </a:bodyPr>
          <a:lstStyle/>
          <a:p>
            <a:pPr algn="just"/>
            <a:r>
              <a:rPr lang="zh-CN" altLang="en-US" sz="2800" b="1" dirty="0">
                <a:solidFill>
                  <a:srgbClr val="0070C0"/>
                </a:solidFill>
                <a:latin typeface="微软雅黑" panose="020B0503020204020204" pitchFamily="34" charset="-122"/>
                <a:ea typeface="微软雅黑" panose="020B0503020204020204" pitchFamily="34" charset="-122"/>
              </a:rPr>
              <a:t>计算向数据靠拢</a:t>
            </a:r>
          </a:p>
        </p:txBody>
      </p:sp>
      <p:grpSp>
        <p:nvGrpSpPr>
          <p:cNvPr id="69" name="组合 68"/>
          <p:cNvGrpSpPr/>
          <p:nvPr/>
        </p:nvGrpSpPr>
        <p:grpSpPr>
          <a:xfrm>
            <a:off x="530952" y="2162835"/>
            <a:ext cx="4544292" cy="2410271"/>
            <a:chOff x="979054" y="2216727"/>
            <a:chExt cx="4544292" cy="2410271"/>
          </a:xfrm>
        </p:grpSpPr>
        <p:sp>
          <p:nvSpPr>
            <p:cNvPr id="8" name="矩形 7"/>
            <p:cNvSpPr/>
            <p:nvPr/>
          </p:nvSpPr>
          <p:spPr>
            <a:xfrm>
              <a:off x="2493818" y="2216727"/>
              <a:ext cx="1514764" cy="729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应用程序（计算）</a:t>
              </a:r>
            </a:p>
          </p:txBody>
        </p:sp>
        <p:sp>
          <p:nvSpPr>
            <p:cNvPr id="9" name="矩形 8"/>
            <p:cNvSpPr/>
            <p:nvPr/>
          </p:nvSpPr>
          <p:spPr>
            <a:xfrm>
              <a:off x="2613997" y="2243330"/>
              <a:ext cx="92257" cy="646331"/>
            </a:xfrm>
            <a:prstGeom prst="rect">
              <a:avLst/>
            </a:prstGeom>
          </p:spPr>
          <p:txBody>
            <a:bodyPr wrap="square">
              <a:spAutoFit/>
            </a:bodyPr>
            <a:lstStyle/>
            <a:p>
              <a:pPr algn="ctr"/>
              <a:r>
                <a:rPr lang="zh-CN" altLang="en-US" dirty="0"/>
                <a:t>机器</a:t>
              </a:r>
            </a:p>
          </p:txBody>
        </p:sp>
        <p:sp>
          <p:nvSpPr>
            <p:cNvPr id="28" name="矩形 27"/>
            <p:cNvSpPr/>
            <p:nvPr/>
          </p:nvSpPr>
          <p:spPr>
            <a:xfrm>
              <a:off x="979054" y="3897325"/>
              <a:ext cx="1514764" cy="729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29" name="矩形 28"/>
            <p:cNvSpPr/>
            <p:nvPr/>
          </p:nvSpPr>
          <p:spPr>
            <a:xfrm>
              <a:off x="1048272" y="3891143"/>
              <a:ext cx="193857" cy="646331"/>
            </a:xfrm>
            <a:prstGeom prst="rect">
              <a:avLst/>
            </a:prstGeom>
          </p:spPr>
          <p:txBody>
            <a:bodyPr wrap="square">
              <a:spAutoFit/>
            </a:bodyPr>
            <a:lstStyle/>
            <a:p>
              <a:pPr algn="ctr"/>
              <a:r>
                <a:rPr lang="zh-CN" altLang="en-US" dirty="0"/>
                <a:t>机器</a:t>
              </a:r>
            </a:p>
          </p:txBody>
        </p:sp>
        <p:sp>
          <p:nvSpPr>
            <p:cNvPr id="30" name="矩形 29"/>
            <p:cNvSpPr/>
            <p:nvPr/>
          </p:nvSpPr>
          <p:spPr>
            <a:xfrm>
              <a:off x="4008582" y="3891143"/>
              <a:ext cx="1514764" cy="729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31" name="矩形 30"/>
            <p:cNvSpPr/>
            <p:nvPr/>
          </p:nvSpPr>
          <p:spPr>
            <a:xfrm>
              <a:off x="4147074" y="3891142"/>
              <a:ext cx="110730" cy="646331"/>
            </a:xfrm>
            <a:prstGeom prst="rect">
              <a:avLst/>
            </a:prstGeom>
          </p:spPr>
          <p:txBody>
            <a:bodyPr wrap="square">
              <a:spAutoFit/>
            </a:bodyPr>
            <a:lstStyle/>
            <a:p>
              <a:pPr algn="ctr"/>
              <a:r>
                <a:rPr lang="zh-CN" altLang="en-US" dirty="0"/>
                <a:t>机器</a:t>
              </a:r>
            </a:p>
          </p:txBody>
        </p:sp>
        <p:cxnSp>
          <p:nvCxnSpPr>
            <p:cNvPr id="11" name="直接箭头连接符 10"/>
            <p:cNvCxnSpPr>
              <a:stCxn id="28" idx="0"/>
              <a:endCxn id="8" idx="2"/>
            </p:cNvCxnSpPr>
            <p:nvPr/>
          </p:nvCxnSpPr>
          <p:spPr>
            <a:xfrm flipV="1">
              <a:off x="1736436" y="2946400"/>
              <a:ext cx="1514764" cy="950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30" idx="0"/>
              <a:endCxn id="8" idx="2"/>
            </p:cNvCxnSpPr>
            <p:nvPr/>
          </p:nvCxnSpPr>
          <p:spPr>
            <a:xfrm flipH="1" flipV="1">
              <a:off x="3251200" y="2946400"/>
              <a:ext cx="1514764" cy="944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939820" y="3183304"/>
              <a:ext cx="1107997" cy="369332"/>
            </a:xfrm>
            <a:prstGeom prst="rect">
              <a:avLst/>
            </a:prstGeom>
          </p:spPr>
          <p:txBody>
            <a:bodyPr wrap="none">
              <a:spAutoFit/>
            </a:bodyPr>
            <a:lstStyle/>
            <a:p>
              <a:pPr algn="ctr"/>
              <a:r>
                <a:rPr lang="zh-CN" altLang="en-US" dirty="0"/>
                <a:t>拉取数据</a:t>
              </a:r>
            </a:p>
          </p:txBody>
        </p:sp>
        <p:sp>
          <p:nvSpPr>
            <p:cNvPr id="59" name="矩形 58"/>
            <p:cNvSpPr/>
            <p:nvPr/>
          </p:nvSpPr>
          <p:spPr>
            <a:xfrm>
              <a:off x="3454584" y="3183304"/>
              <a:ext cx="1107997" cy="369332"/>
            </a:xfrm>
            <a:prstGeom prst="rect">
              <a:avLst/>
            </a:prstGeom>
          </p:spPr>
          <p:txBody>
            <a:bodyPr wrap="none">
              <a:spAutoFit/>
            </a:bodyPr>
            <a:lstStyle/>
            <a:p>
              <a:pPr algn="ctr"/>
              <a:r>
                <a:rPr lang="zh-CN" altLang="en-US" dirty="0"/>
                <a:t>拉取数据</a:t>
              </a:r>
            </a:p>
          </p:txBody>
        </p:sp>
      </p:grpSp>
      <p:grpSp>
        <p:nvGrpSpPr>
          <p:cNvPr id="70" name="组合 69"/>
          <p:cNvGrpSpPr/>
          <p:nvPr/>
        </p:nvGrpSpPr>
        <p:grpSpPr>
          <a:xfrm>
            <a:off x="7231967" y="2192009"/>
            <a:ext cx="4544292" cy="2410271"/>
            <a:chOff x="7231967" y="2192009"/>
            <a:chExt cx="4544292" cy="2410271"/>
          </a:xfrm>
        </p:grpSpPr>
        <p:sp>
          <p:nvSpPr>
            <p:cNvPr id="51" name="矩形 50"/>
            <p:cNvSpPr/>
            <p:nvPr/>
          </p:nvSpPr>
          <p:spPr>
            <a:xfrm>
              <a:off x="8746731" y="2192009"/>
              <a:ext cx="1514764" cy="729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应用程序（计算）</a:t>
              </a:r>
            </a:p>
          </p:txBody>
        </p:sp>
        <p:sp>
          <p:nvSpPr>
            <p:cNvPr id="53" name="矩形 52"/>
            <p:cNvSpPr/>
            <p:nvPr/>
          </p:nvSpPr>
          <p:spPr>
            <a:xfrm>
              <a:off x="7231967" y="3872607"/>
              <a:ext cx="1514764" cy="729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55" name="矩形 54"/>
            <p:cNvSpPr/>
            <p:nvPr/>
          </p:nvSpPr>
          <p:spPr>
            <a:xfrm>
              <a:off x="10261495" y="3866425"/>
              <a:ext cx="1514764" cy="729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p>
          </p:txBody>
        </p:sp>
        <p:sp>
          <p:nvSpPr>
            <p:cNvPr id="60" name="矩形 59"/>
            <p:cNvSpPr/>
            <p:nvPr/>
          </p:nvSpPr>
          <p:spPr>
            <a:xfrm>
              <a:off x="8839144" y="2233679"/>
              <a:ext cx="193857" cy="646331"/>
            </a:xfrm>
            <a:prstGeom prst="rect">
              <a:avLst/>
            </a:prstGeom>
          </p:spPr>
          <p:txBody>
            <a:bodyPr wrap="square">
              <a:spAutoFit/>
            </a:bodyPr>
            <a:lstStyle/>
            <a:p>
              <a:pPr algn="ctr"/>
              <a:r>
                <a:rPr lang="zh-CN" altLang="en-US" dirty="0"/>
                <a:t>机器</a:t>
              </a:r>
            </a:p>
          </p:txBody>
        </p:sp>
        <p:sp>
          <p:nvSpPr>
            <p:cNvPr id="61" name="矩形 60"/>
            <p:cNvSpPr/>
            <p:nvPr/>
          </p:nvSpPr>
          <p:spPr>
            <a:xfrm>
              <a:off x="7305846" y="3908095"/>
              <a:ext cx="193857" cy="646331"/>
            </a:xfrm>
            <a:prstGeom prst="rect">
              <a:avLst/>
            </a:prstGeom>
          </p:spPr>
          <p:txBody>
            <a:bodyPr wrap="square">
              <a:spAutoFit/>
            </a:bodyPr>
            <a:lstStyle/>
            <a:p>
              <a:pPr algn="ctr"/>
              <a:r>
                <a:rPr lang="zh-CN" altLang="en-US" dirty="0"/>
                <a:t>机器</a:t>
              </a:r>
            </a:p>
          </p:txBody>
        </p:sp>
        <p:sp>
          <p:nvSpPr>
            <p:cNvPr id="62" name="矩形 61"/>
            <p:cNvSpPr/>
            <p:nvPr/>
          </p:nvSpPr>
          <p:spPr>
            <a:xfrm>
              <a:off x="10358423" y="3866425"/>
              <a:ext cx="193857" cy="646331"/>
            </a:xfrm>
            <a:prstGeom prst="rect">
              <a:avLst/>
            </a:prstGeom>
          </p:spPr>
          <p:txBody>
            <a:bodyPr wrap="square">
              <a:spAutoFit/>
            </a:bodyPr>
            <a:lstStyle/>
            <a:p>
              <a:pPr algn="ctr"/>
              <a:r>
                <a:rPr lang="zh-CN" altLang="en-US" dirty="0"/>
                <a:t>机器</a:t>
              </a:r>
            </a:p>
          </p:txBody>
        </p:sp>
        <p:cxnSp>
          <p:nvCxnSpPr>
            <p:cNvPr id="63" name="直接箭头连接符 62"/>
            <p:cNvCxnSpPr>
              <a:stCxn id="51" idx="2"/>
              <a:endCxn id="55" idx="0"/>
            </p:cNvCxnSpPr>
            <p:nvPr/>
          </p:nvCxnSpPr>
          <p:spPr>
            <a:xfrm>
              <a:off x="9504113" y="2921682"/>
              <a:ext cx="1514764" cy="944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51" idx="2"/>
              <a:endCxn id="53" idx="0"/>
            </p:cNvCxnSpPr>
            <p:nvPr/>
          </p:nvCxnSpPr>
          <p:spPr>
            <a:xfrm flipH="1">
              <a:off x="7989349" y="2921682"/>
              <a:ext cx="1514764" cy="950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948014" y="3145824"/>
              <a:ext cx="1107997" cy="646331"/>
            </a:xfrm>
            <a:prstGeom prst="rect">
              <a:avLst/>
            </a:prstGeom>
          </p:spPr>
          <p:txBody>
            <a:bodyPr wrap="square">
              <a:spAutoFit/>
            </a:bodyPr>
            <a:lstStyle/>
            <a:p>
              <a:pPr algn="ctr"/>
              <a:r>
                <a:rPr lang="zh-CN" altLang="en-US" dirty="0"/>
                <a:t>分发应用程序</a:t>
              </a:r>
            </a:p>
          </p:txBody>
        </p:sp>
        <p:sp>
          <p:nvSpPr>
            <p:cNvPr id="67" name="矩形 66"/>
            <p:cNvSpPr/>
            <p:nvPr/>
          </p:nvSpPr>
          <p:spPr>
            <a:xfrm>
              <a:off x="9817768" y="3145824"/>
              <a:ext cx="1107997" cy="646331"/>
            </a:xfrm>
            <a:prstGeom prst="rect">
              <a:avLst/>
            </a:prstGeom>
          </p:spPr>
          <p:txBody>
            <a:bodyPr wrap="square">
              <a:spAutoFit/>
            </a:bodyPr>
            <a:lstStyle/>
            <a:p>
              <a:pPr algn="ctr"/>
              <a:r>
                <a:rPr lang="zh-CN" altLang="en-US" dirty="0"/>
                <a:t>分发应用程序</a:t>
              </a:r>
            </a:p>
          </p:txBody>
        </p:sp>
      </p:grpSp>
      <p:sp>
        <p:nvSpPr>
          <p:cNvPr id="68" name="右箭头 67"/>
          <p:cNvSpPr/>
          <p:nvPr/>
        </p:nvSpPr>
        <p:spPr>
          <a:xfrm>
            <a:off x="5356942" y="2892089"/>
            <a:ext cx="1778097" cy="7256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6" name="图片 35" descr="计教中心logo">
            <a:extLst>
              <a:ext uri="{FF2B5EF4-FFF2-40B4-BE49-F238E27FC236}">
                <a16:creationId xmlns:a16="http://schemas.microsoft.com/office/drawing/2014/main" id="{271450B7-97F1-4B65-AE06-D54B8923AAE4}"/>
              </a:ext>
            </a:extLst>
          </p:cNvPr>
          <p:cNvPicPr>
            <a:picLocks noChangeAspect="1"/>
          </p:cNvPicPr>
          <p:nvPr/>
        </p:nvPicPr>
        <p:blipFill>
          <a:blip r:embed="rId5"/>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3694161388"/>
      </p:ext>
    </p:extLst>
  </p:cSld>
  <p:clrMapOvr>
    <a:masterClrMapping/>
  </p:clrMapOvr>
  <mc:AlternateContent xmlns:mc="http://schemas.openxmlformats.org/markup-compatibility/2006" xmlns:p14="http://schemas.microsoft.com/office/powerpoint/2010/main">
    <mc:Choice Requires="p14">
      <p:transition p14:dur="0" advTm="89079"/>
    </mc:Choice>
    <mc:Fallback xmlns="">
      <p:transition advTm="890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1"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up)">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up)">
                                      <p:cBhvr>
                                        <p:cTn id="18" dur="500"/>
                                        <p:tgtEl>
                                          <p:spTgt spid="25"/>
                                        </p:tgtEl>
                                      </p:cBhvr>
                                    </p:animEffect>
                                  </p:childTnLst>
                                </p:cTn>
                              </p:par>
                              <p:par>
                                <p:cTn id="19" presetID="22" presetClass="entr" presetSubtype="1"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up)">
                                      <p:cBhvr>
                                        <p:cTn id="2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6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971978" y="2890981"/>
            <a:ext cx="2392218" cy="785091"/>
            <a:chOff x="7971978" y="2890981"/>
            <a:chExt cx="2392218" cy="785091"/>
          </a:xfrm>
        </p:grpSpPr>
        <p:sp>
          <p:nvSpPr>
            <p:cNvPr id="40" name="矩形 39"/>
            <p:cNvSpPr/>
            <p:nvPr/>
          </p:nvSpPr>
          <p:spPr>
            <a:xfrm>
              <a:off x="7971978" y="2890981"/>
              <a:ext cx="2392218" cy="78509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8418619" y="3021916"/>
              <a:ext cx="1498936" cy="523220"/>
            </a:xfrm>
            <a:prstGeom prst="rect">
              <a:avLst/>
            </a:prstGeom>
          </p:spPr>
          <p:txBody>
            <a:bodyPr wrap="none">
              <a:spAutoFit/>
            </a:bodyPr>
            <a:lstStyle/>
            <a:p>
              <a:r>
                <a:rPr lang="en-US" altLang="zh-CN" sz="2800" b="1" dirty="0">
                  <a:solidFill>
                    <a:srgbClr val="FF0000"/>
                  </a:solidFill>
                  <a:latin typeface="微软雅黑" panose="020B0503020204020204" pitchFamily="34" charset="-122"/>
                  <a:ea typeface="微软雅黑" panose="020B0503020204020204" pitchFamily="34" charset="-122"/>
                </a:rPr>
                <a:t>Reduce</a:t>
              </a:r>
              <a:endParaRPr lang="zh-CN" altLang="en-US" sz="2800" dirty="0"/>
            </a:p>
          </p:txBody>
        </p:sp>
      </p:grpSp>
      <p:grpSp>
        <p:nvGrpSpPr>
          <p:cNvPr id="20" name="组合 19"/>
          <p:cNvGrpSpPr/>
          <p:nvPr/>
        </p:nvGrpSpPr>
        <p:grpSpPr>
          <a:xfrm>
            <a:off x="1809048" y="2890982"/>
            <a:ext cx="2392218" cy="785091"/>
            <a:chOff x="1809048" y="2890982"/>
            <a:chExt cx="2392218" cy="785091"/>
          </a:xfrm>
        </p:grpSpPr>
        <p:sp>
          <p:nvSpPr>
            <p:cNvPr id="14" name="矩形 13"/>
            <p:cNvSpPr/>
            <p:nvPr/>
          </p:nvSpPr>
          <p:spPr>
            <a:xfrm>
              <a:off x="1809048" y="2890982"/>
              <a:ext cx="2392218" cy="785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505661" y="3021916"/>
              <a:ext cx="998991" cy="523220"/>
            </a:xfrm>
            <a:prstGeom prst="rect">
              <a:avLst/>
            </a:prstGeom>
          </p:spPr>
          <p:txBody>
            <a:bodyPr wrap="none">
              <a:spAutoFit/>
            </a:bodyPr>
            <a:lstStyle/>
            <a:p>
              <a:r>
                <a:rPr lang="en-US" altLang="zh-CN" sz="2800" b="1" dirty="0">
                  <a:solidFill>
                    <a:srgbClr val="FF0000"/>
                  </a:solidFill>
                  <a:latin typeface="微软雅黑" panose="020B0503020204020204" pitchFamily="34" charset="-122"/>
                  <a:ea typeface="微软雅黑" panose="020B0503020204020204" pitchFamily="34" charset="-122"/>
                </a:rPr>
                <a:t>Map</a:t>
              </a:r>
              <a:endParaRPr lang="zh-CN" altLang="en-US" sz="2800" dirty="0"/>
            </a:p>
          </p:txBody>
        </p:sp>
      </p:grpSp>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418471"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3.3 MapReduce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的基本原理</a:t>
            </a:r>
          </a:p>
        </p:txBody>
      </p:sp>
      <p:sp>
        <p:nvSpPr>
          <p:cNvPr id="10" name="空心弧 9"/>
          <p:cNvSpPr/>
          <p:nvPr/>
        </p:nvSpPr>
        <p:spPr>
          <a:xfrm rot="16200000">
            <a:off x="4362842" y="1216865"/>
            <a:ext cx="3417455" cy="4133327"/>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空心弧 36"/>
          <p:cNvSpPr/>
          <p:nvPr/>
        </p:nvSpPr>
        <p:spPr>
          <a:xfrm rot="5400000">
            <a:off x="4377894" y="1201813"/>
            <a:ext cx="3417455" cy="4163431"/>
          </a:xfrm>
          <a:prstGeom prst="blockArc">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p:cNvSpPr/>
          <p:nvPr/>
        </p:nvSpPr>
        <p:spPr>
          <a:xfrm>
            <a:off x="4929991" y="3021916"/>
            <a:ext cx="2313262" cy="523220"/>
          </a:xfrm>
          <a:prstGeom prst="rect">
            <a:avLst/>
          </a:prstGeom>
        </p:spPr>
        <p:txBody>
          <a:bodyPr wrap="none">
            <a:spAutoFit/>
          </a:bodyPr>
          <a:lstStyle/>
          <a:p>
            <a:r>
              <a:rPr lang="en-US" altLang="zh-CN" sz="2800" b="1" dirty="0" err="1">
                <a:solidFill>
                  <a:srgbClr val="FF0000"/>
                </a:solidFill>
                <a:latin typeface="微软雅黑" panose="020B0503020204020204" pitchFamily="34" charset="-122"/>
                <a:ea typeface="微软雅黑" panose="020B0503020204020204" pitchFamily="34" charset="-122"/>
              </a:rPr>
              <a:t>MapReduce</a:t>
            </a:r>
            <a:endParaRPr lang="zh-CN" altLang="en-US" sz="2800" dirty="0"/>
          </a:p>
        </p:txBody>
      </p:sp>
      <p:pic>
        <p:nvPicPr>
          <p:cNvPr id="22" name="图片 21" descr="计教中心logo">
            <a:extLst>
              <a:ext uri="{FF2B5EF4-FFF2-40B4-BE49-F238E27FC236}">
                <a16:creationId xmlns:a16="http://schemas.microsoft.com/office/drawing/2014/main" id="{C13ED691-3083-4DF9-8B82-157067DA1468}"/>
              </a:ext>
            </a:extLst>
          </p:cNvPr>
          <p:cNvPicPr>
            <a:picLocks noChangeAspect="1"/>
          </p:cNvPicPr>
          <p:nvPr/>
        </p:nvPicPr>
        <p:blipFill>
          <a:blip r:embed="rId5"/>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3041127612"/>
      </p:ext>
    </p:extLst>
  </p:cSld>
  <p:clrMapOvr>
    <a:masterClrMapping/>
  </p:clrMapOvr>
  <mc:AlternateContent xmlns:mc="http://schemas.openxmlformats.org/markup-compatibility/2006" xmlns:p14="http://schemas.microsoft.com/office/powerpoint/2010/main">
    <mc:Choice Requires="p14">
      <p:transition p14:dur="0" advTm="27029"/>
    </mc:Choice>
    <mc:Fallback xmlns="">
      <p:transition advTm="270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righ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7" grpId="0" animBg="1"/>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190212" y="682909"/>
            <a:ext cx="2392218" cy="785091"/>
            <a:chOff x="1809048" y="2890982"/>
            <a:chExt cx="2392218" cy="785091"/>
          </a:xfrm>
        </p:grpSpPr>
        <p:sp>
          <p:nvSpPr>
            <p:cNvPr id="14" name="矩形 13"/>
            <p:cNvSpPr/>
            <p:nvPr/>
          </p:nvSpPr>
          <p:spPr>
            <a:xfrm>
              <a:off x="1809048" y="2890982"/>
              <a:ext cx="2392218" cy="785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146588" y="3021917"/>
              <a:ext cx="1717137"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Map</a:t>
              </a:r>
              <a:r>
                <a:rPr lang="zh-CN" altLang="en-US" sz="2800" b="1" dirty="0">
                  <a:solidFill>
                    <a:schemeClr val="bg1"/>
                  </a:solidFill>
                  <a:latin typeface="微软雅黑" panose="020B0503020204020204" pitchFamily="34" charset="-122"/>
                  <a:ea typeface="微软雅黑" panose="020B0503020204020204" pitchFamily="34" charset="-122"/>
                </a:rPr>
                <a:t>函数</a:t>
              </a:r>
              <a:endParaRPr lang="zh-CN" altLang="en-US" sz="2800" dirty="0">
                <a:solidFill>
                  <a:schemeClr val="bg1"/>
                </a:solidFill>
              </a:endParaRPr>
            </a:p>
          </p:txBody>
        </p:sp>
      </p:grpSp>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418471"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3.3 MapReduce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的基本原理</a:t>
            </a:r>
          </a:p>
        </p:txBody>
      </p:sp>
      <p:sp>
        <p:nvSpPr>
          <p:cNvPr id="83" name="îṡľiḑe"/>
          <p:cNvSpPr/>
          <p:nvPr/>
        </p:nvSpPr>
        <p:spPr bwMode="auto">
          <a:xfrm>
            <a:off x="2124886" y="2228848"/>
            <a:ext cx="3696789" cy="3386860"/>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84" name="íślîḋé"/>
          <p:cNvSpPr/>
          <p:nvPr/>
        </p:nvSpPr>
        <p:spPr bwMode="auto">
          <a:xfrm>
            <a:off x="6349787" y="2228847"/>
            <a:ext cx="3696789" cy="3386861"/>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98" name="íşḻíde"/>
          <p:cNvSpPr/>
          <p:nvPr/>
        </p:nvSpPr>
        <p:spPr bwMode="auto">
          <a:xfrm>
            <a:off x="6896760" y="1989322"/>
            <a:ext cx="2602841"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a:ea typeface="微软雅黑"/>
              </a:rPr>
              <a:t>输出</a:t>
            </a:r>
          </a:p>
        </p:txBody>
      </p:sp>
      <p:sp>
        <p:nvSpPr>
          <p:cNvPr id="102" name="iŝḻîďé"/>
          <p:cNvSpPr txBox="1"/>
          <p:nvPr/>
        </p:nvSpPr>
        <p:spPr>
          <a:xfrm>
            <a:off x="7008754" y="3347595"/>
            <a:ext cx="438687" cy="401859"/>
          </a:xfrm>
          <a:prstGeom prst="rect">
            <a:avLst/>
          </a:prstGeom>
          <a:noFill/>
        </p:spPr>
        <p:txBody>
          <a:bodyPr wrap="none" anchor="ctr">
            <a:normAutofit fontScale="47500" lnSpcReduction="20000"/>
          </a:bodyPr>
          <a:lstStyle/>
          <a:p>
            <a:pPr algn="ctr"/>
            <a:r>
              <a:rPr lang="en-US" altLang="zh-CN" sz="4800">
                <a:solidFill>
                  <a:prstClr val="white"/>
                </a:solidFill>
                <a:latin typeface="Impact" panose="020B0806030902050204" pitchFamily="34" charset="0"/>
                <a:ea typeface="微软雅黑"/>
              </a:rPr>
              <a:t>1</a:t>
            </a:r>
          </a:p>
        </p:txBody>
      </p:sp>
      <p:sp>
        <p:nvSpPr>
          <p:cNvPr id="103" name="ïṩlïḑé"/>
          <p:cNvSpPr txBox="1"/>
          <p:nvPr/>
        </p:nvSpPr>
        <p:spPr>
          <a:xfrm>
            <a:off x="7008754" y="4213829"/>
            <a:ext cx="438687" cy="401859"/>
          </a:xfrm>
          <a:prstGeom prst="rect">
            <a:avLst/>
          </a:prstGeom>
          <a:noFill/>
        </p:spPr>
        <p:txBody>
          <a:bodyPr wrap="none" anchor="ctr">
            <a:normAutofit fontScale="47500" lnSpcReduction="20000"/>
          </a:bodyPr>
          <a:lstStyle/>
          <a:p>
            <a:pPr algn="ctr"/>
            <a:r>
              <a:rPr lang="en-US" altLang="zh-CN" sz="4800" dirty="0">
                <a:solidFill>
                  <a:prstClr val="white"/>
                </a:solidFill>
                <a:latin typeface="Impact" panose="020B0806030902050204" pitchFamily="34" charset="0"/>
                <a:ea typeface="微软雅黑"/>
              </a:rPr>
              <a:t>2</a:t>
            </a:r>
          </a:p>
        </p:txBody>
      </p:sp>
      <p:sp>
        <p:nvSpPr>
          <p:cNvPr id="104" name="îṥľîḑê"/>
          <p:cNvSpPr txBox="1"/>
          <p:nvPr/>
        </p:nvSpPr>
        <p:spPr>
          <a:xfrm>
            <a:off x="7008754" y="5080063"/>
            <a:ext cx="438687" cy="401859"/>
          </a:xfrm>
          <a:prstGeom prst="rect">
            <a:avLst/>
          </a:prstGeom>
          <a:noFill/>
        </p:spPr>
        <p:txBody>
          <a:bodyPr wrap="none" anchor="ctr">
            <a:normAutofit fontScale="47500" lnSpcReduction="20000"/>
          </a:bodyPr>
          <a:lstStyle/>
          <a:p>
            <a:pPr algn="ctr"/>
            <a:r>
              <a:rPr lang="en-US" altLang="zh-CN" sz="4800">
                <a:solidFill>
                  <a:prstClr val="white"/>
                </a:solidFill>
                <a:latin typeface="Impact" panose="020B0806030902050204" pitchFamily="34" charset="0"/>
                <a:ea typeface="微软雅黑"/>
              </a:rPr>
              <a:t>3</a:t>
            </a:r>
          </a:p>
        </p:txBody>
      </p:sp>
      <p:sp>
        <p:nvSpPr>
          <p:cNvPr id="108" name="iṥlîḋê"/>
          <p:cNvSpPr txBox="1"/>
          <p:nvPr/>
        </p:nvSpPr>
        <p:spPr>
          <a:xfrm>
            <a:off x="7447441" y="3354682"/>
            <a:ext cx="2283377" cy="394772"/>
          </a:xfrm>
          <a:prstGeom prst="rect">
            <a:avLst/>
          </a:prstGeom>
          <a:noFill/>
        </p:spPr>
        <p:txBody>
          <a:bodyPr wrap="square">
            <a:normAutofit/>
          </a:bodyPr>
          <a:lstStyle/>
          <a:p>
            <a:pPr>
              <a:lnSpc>
                <a:spcPct val="120000"/>
              </a:lnSpc>
            </a:pPr>
            <a:r>
              <a:rPr lang="zh-CN" altLang="en-US" sz="1400" dirty="0">
                <a:solidFill>
                  <a:prstClr val="white"/>
                </a:solidFill>
                <a:latin typeface="Arial"/>
                <a:ea typeface="微软雅黑"/>
              </a:rPr>
              <a:t>单调、重复</a:t>
            </a:r>
            <a:endParaRPr lang="en-US" altLang="zh-CN" sz="1400" dirty="0">
              <a:solidFill>
                <a:prstClr val="white"/>
              </a:solidFill>
              <a:latin typeface="Arial"/>
              <a:ea typeface="微软雅黑"/>
            </a:endParaRPr>
          </a:p>
        </p:txBody>
      </p:sp>
      <p:sp>
        <p:nvSpPr>
          <p:cNvPr id="109" name="ïŝļîḓê"/>
          <p:cNvSpPr txBox="1"/>
          <p:nvPr/>
        </p:nvSpPr>
        <p:spPr>
          <a:xfrm>
            <a:off x="7447441" y="4220916"/>
            <a:ext cx="2283377" cy="394772"/>
          </a:xfrm>
          <a:prstGeom prst="rect">
            <a:avLst/>
          </a:prstGeom>
          <a:noFill/>
        </p:spPr>
        <p:txBody>
          <a:bodyPr wrap="square">
            <a:normAutofit/>
          </a:bodyPr>
          <a:lstStyle/>
          <a:p>
            <a:pPr>
              <a:lnSpc>
                <a:spcPct val="120000"/>
              </a:lnSpc>
            </a:pPr>
            <a:r>
              <a:rPr lang="zh-CN" altLang="en-US" sz="1400" dirty="0">
                <a:solidFill>
                  <a:prstClr val="white"/>
                </a:solidFill>
                <a:latin typeface="Arial"/>
                <a:ea typeface="微软雅黑"/>
              </a:rPr>
              <a:t>危险、恶劣</a:t>
            </a:r>
          </a:p>
        </p:txBody>
      </p:sp>
      <p:sp>
        <p:nvSpPr>
          <p:cNvPr id="110" name="îsḻíḋè"/>
          <p:cNvSpPr txBox="1"/>
          <p:nvPr/>
        </p:nvSpPr>
        <p:spPr>
          <a:xfrm>
            <a:off x="7447441" y="5087150"/>
            <a:ext cx="2283377" cy="394772"/>
          </a:xfrm>
          <a:prstGeom prst="rect">
            <a:avLst/>
          </a:prstGeom>
          <a:noFill/>
        </p:spPr>
        <p:txBody>
          <a:bodyPr wrap="square">
            <a:normAutofit/>
          </a:bodyPr>
          <a:lstStyle/>
          <a:p>
            <a:pPr>
              <a:lnSpc>
                <a:spcPct val="120000"/>
              </a:lnSpc>
            </a:pPr>
            <a:r>
              <a:rPr lang="zh-CN" altLang="en-US" sz="1400" dirty="0">
                <a:solidFill>
                  <a:prstClr val="white"/>
                </a:solidFill>
                <a:latin typeface="Arial"/>
                <a:ea typeface="微软雅黑"/>
              </a:rPr>
              <a:t>不用与人沟通交流的工作</a:t>
            </a:r>
          </a:p>
        </p:txBody>
      </p:sp>
      <p:sp>
        <p:nvSpPr>
          <p:cNvPr id="111" name="íşḻíde"/>
          <p:cNvSpPr/>
          <p:nvPr/>
        </p:nvSpPr>
        <p:spPr bwMode="auto">
          <a:xfrm>
            <a:off x="2671859" y="1993999"/>
            <a:ext cx="2602841"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a:ea typeface="微软雅黑"/>
              </a:rPr>
              <a:t>输入</a:t>
            </a:r>
          </a:p>
        </p:txBody>
      </p:sp>
      <p:sp>
        <p:nvSpPr>
          <p:cNvPr id="112" name="TextBox 15">
            <a:extLst>
              <a:ext uri="{FF2B5EF4-FFF2-40B4-BE49-F238E27FC236}">
                <a16:creationId xmlns:a16="http://schemas.microsoft.com/office/drawing/2014/main" id="{CADC5E60-AA05-496F-A84C-EAEAFB32D521}"/>
              </a:ext>
            </a:extLst>
          </p:cNvPr>
          <p:cNvSpPr txBox="1"/>
          <p:nvPr/>
        </p:nvSpPr>
        <p:spPr>
          <a:xfrm>
            <a:off x="2423640" y="2746670"/>
            <a:ext cx="3099277" cy="2169825"/>
          </a:xfrm>
          <a:prstGeom prst="rect">
            <a:avLst/>
          </a:prstGeom>
          <a:noFill/>
        </p:spPr>
        <p:txBody>
          <a:bodyPr wrap="square" rtlCol="0">
            <a:spAutoFit/>
          </a:bodyPr>
          <a:lstStyle/>
          <a:p>
            <a:pPr algn="ctr">
              <a:lnSpc>
                <a:spcPct val="150000"/>
              </a:lnSpc>
            </a:pPr>
            <a:r>
              <a:rPr lang="en-US" altLang="zh-CN" dirty="0">
                <a:solidFill>
                  <a:prstClr val="black"/>
                </a:solidFill>
                <a:latin typeface="微软雅黑"/>
                <a:ea typeface="微软雅黑"/>
              </a:rPr>
              <a:t>&lt;K</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V&gt;</a:t>
            </a:r>
          </a:p>
          <a:p>
            <a:pPr algn="just">
              <a:lnSpc>
                <a:spcPct val="150000"/>
              </a:lnSpc>
            </a:pPr>
            <a:r>
              <a:rPr lang="zh-CN" altLang="en-US" dirty="0">
                <a:solidFill>
                  <a:prstClr val="black"/>
                </a:solidFill>
                <a:latin typeface="微软雅黑"/>
                <a:ea typeface="微软雅黑"/>
              </a:rPr>
              <a:t>也就是说是一个键值对，</a:t>
            </a:r>
            <a:r>
              <a:rPr lang="en-US" altLang="zh-CN" dirty="0">
                <a:solidFill>
                  <a:prstClr val="black"/>
                </a:solidFill>
                <a:latin typeface="微软雅黑"/>
                <a:ea typeface="微软雅黑"/>
              </a:rPr>
              <a:t>K</a:t>
            </a:r>
            <a:r>
              <a:rPr lang="zh-CN" altLang="en-US" dirty="0">
                <a:solidFill>
                  <a:prstClr val="black"/>
                </a:solidFill>
                <a:latin typeface="微软雅黑"/>
                <a:ea typeface="微软雅黑"/>
              </a:rPr>
              <a:t>是</a:t>
            </a:r>
            <a:r>
              <a:rPr lang="en-US" altLang="zh-CN" dirty="0">
                <a:solidFill>
                  <a:prstClr val="black"/>
                </a:solidFill>
                <a:latin typeface="微软雅黑"/>
                <a:ea typeface="微软雅黑"/>
              </a:rPr>
              <a:t>key</a:t>
            </a:r>
            <a:r>
              <a:rPr lang="zh-CN" altLang="en-US" dirty="0">
                <a:solidFill>
                  <a:prstClr val="black"/>
                </a:solidFill>
                <a:latin typeface="微软雅黑"/>
                <a:ea typeface="微软雅黑"/>
              </a:rPr>
              <a:t>（键），</a:t>
            </a:r>
            <a:r>
              <a:rPr lang="en-US" altLang="zh-CN" dirty="0">
                <a:solidFill>
                  <a:prstClr val="black"/>
                </a:solidFill>
                <a:latin typeface="微软雅黑"/>
                <a:ea typeface="微软雅黑"/>
              </a:rPr>
              <a:t>V</a:t>
            </a:r>
            <a:r>
              <a:rPr lang="zh-CN" altLang="en-US" dirty="0">
                <a:solidFill>
                  <a:prstClr val="black"/>
                </a:solidFill>
                <a:latin typeface="微软雅黑"/>
                <a:ea typeface="微软雅黑"/>
              </a:rPr>
              <a:t>是</a:t>
            </a:r>
            <a:r>
              <a:rPr lang="en-US" altLang="zh-CN" dirty="0">
                <a:solidFill>
                  <a:prstClr val="black"/>
                </a:solidFill>
                <a:latin typeface="微软雅黑"/>
                <a:ea typeface="微软雅黑"/>
              </a:rPr>
              <a:t>value</a:t>
            </a:r>
            <a:r>
              <a:rPr lang="zh-CN" altLang="en-US" dirty="0">
                <a:solidFill>
                  <a:prstClr val="black"/>
                </a:solidFill>
                <a:latin typeface="微软雅黑"/>
                <a:ea typeface="微软雅黑"/>
              </a:rPr>
              <a:t>（值）</a:t>
            </a:r>
            <a:endParaRPr lang="en-US" altLang="zh-CN" dirty="0">
              <a:solidFill>
                <a:prstClr val="black"/>
              </a:solidFill>
              <a:latin typeface="微软雅黑"/>
              <a:ea typeface="微软雅黑"/>
            </a:endParaRPr>
          </a:p>
          <a:p>
            <a:pPr algn="just">
              <a:lnSpc>
                <a:spcPct val="150000"/>
              </a:lnSpc>
            </a:pPr>
            <a:r>
              <a:rPr lang="zh-CN" altLang="en-US" dirty="0">
                <a:solidFill>
                  <a:prstClr val="black"/>
                </a:solidFill>
                <a:latin typeface="微软雅黑"/>
                <a:ea typeface="微软雅黑"/>
              </a:rPr>
              <a:t>如：</a:t>
            </a:r>
            <a:endParaRPr lang="en-US" altLang="zh-CN" dirty="0">
              <a:solidFill>
                <a:prstClr val="black"/>
              </a:solidFill>
              <a:latin typeface="微软雅黑"/>
              <a:ea typeface="微软雅黑"/>
            </a:endParaRPr>
          </a:p>
          <a:p>
            <a:pPr algn="ctr">
              <a:lnSpc>
                <a:spcPct val="150000"/>
              </a:lnSpc>
            </a:pPr>
            <a:r>
              <a:rPr lang="en-US" altLang="zh-CN" dirty="0">
                <a:solidFill>
                  <a:prstClr val="black"/>
                </a:solidFill>
                <a:latin typeface="微软雅黑"/>
                <a:ea typeface="微软雅黑"/>
              </a:rPr>
              <a:t>&lt;</a:t>
            </a:r>
            <a:r>
              <a:rPr lang="zh-CN" altLang="en-US" dirty="0">
                <a:solidFill>
                  <a:prstClr val="black"/>
                </a:solidFill>
                <a:latin typeface="微软雅黑"/>
                <a:ea typeface="微软雅黑"/>
              </a:rPr>
              <a:t>行号，“</a:t>
            </a:r>
            <a:r>
              <a:rPr lang="en-US" altLang="zh-CN" dirty="0">
                <a:solidFill>
                  <a:prstClr val="black"/>
                </a:solidFill>
                <a:latin typeface="微软雅黑"/>
                <a:ea typeface="微软雅黑"/>
              </a:rPr>
              <a:t>a b c</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&gt;</a:t>
            </a:r>
            <a:endParaRPr lang="zh-CN" altLang="en-US" dirty="0">
              <a:solidFill>
                <a:prstClr val="black"/>
              </a:solidFill>
              <a:latin typeface="微软雅黑"/>
              <a:ea typeface="微软雅黑"/>
            </a:endParaRPr>
          </a:p>
        </p:txBody>
      </p:sp>
      <p:sp>
        <p:nvSpPr>
          <p:cNvPr id="113" name="TextBox 15">
            <a:extLst>
              <a:ext uri="{FF2B5EF4-FFF2-40B4-BE49-F238E27FC236}">
                <a16:creationId xmlns:a16="http://schemas.microsoft.com/office/drawing/2014/main" id="{CADC5E60-AA05-496F-A84C-EAEAFB32D521}"/>
              </a:ext>
            </a:extLst>
          </p:cNvPr>
          <p:cNvSpPr txBox="1"/>
          <p:nvPr/>
        </p:nvSpPr>
        <p:spPr>
          <a:xfrm>
            <a:off x="6672885" y="2626059"/>
            <a:ext cx="3050590" cy="3000821"/>
          </a:xfrm>
          <a:prstGeom prst="rect">
            <a:avLst/>
          </a:prstGeom>
          <a:noFill/>
        </p:spPr>
        <p:txBody>
          <a:bodyPr wrap="square" rtlCol="0">
            <a:spAutoFit/>
          </a:bodyPr>
          <a:lstStyle/>
          <a:p>
            <a:pPr algn="ctr">
              <a:lnSpc>
                <a:spcPct val="150000"/>
              </a:lnSpc>
            </a:pPr>
            <a:r>
              <a:rPr lang="en-US" altLang="zh-CN" dirty="0">
                <a:solidFill>
                  <a:prstClr val="black"/>
                </a:solidFill>
                <a:latin typeface="微软雅黑"/>
                <a:ea typeface="微软雅黑"/>
              </a:rPr>
              <a:t>List(&lt;K</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V&gt;)</a:t>
            </a:r>
          </a:p>
          <a:p>
            <a:pPr algn="just">
              <a:lnSpc>
                <a:spcPct val="150000"/>
              </a:lnSpc>
            </a:pPr>
            <a:r>
              <a:rPr lang="zh-CN" altLang="en-US" dirty="0">
                <a:solidFill>
                  <a:prstClr val="black"/>
                </a:solidFill>
                <a:latin typeface="微软雅黑"/>
                <a:ea typeface="微软雅黑"/>
              </a:rPr>
              <a:t>经过</a:t>
            </a:r>
            <a:r>
              <a:rPr lang="en-US" altLang="zh-CN" dirty="0">
                <a:solidFill>
                  <a:prstClr val="black"/>
                </a:solidFill>
                <a:latin typeface="微软雅黑"/>
                <a:ea typeface="微软雅黑"/>
              </a:rPr>
              <a:t>Map</a:t>
            </a:r>
            <a:r>
              <a:rPr lang="zh-CN" altLang="en-US" dirty="0">
                <a:solidFill>
                  <a:prstClr val="black"/>
                </a:solidFill>
                <a:latin typeface="微软雅黑"/>
                <a:ea typeface="微软雅黑"/>
              </a:rPr>
              <a:t>处理之后，就输出一堆的键值对</a:t>
            </a:r>
            <a:endParaRPr lang="en-US" altLang="zh-CN" dirty="0">
              <a:solidFill>
                <a:prstClr val="black"/>
              </a:solidFill>
              <a:latin typeface="微软雅黑"/>
              <a:ea typeface="微软雅黑"/>
            </a:endParaRPr>
          </a:p>
          <a:p>
            <a:pPr algn="just">
              <a:lnSpc>
                <a:spcPct val="150000"/>
              </a:lnSpc>
            </a:pPr>
            <a:r>
              <a:rPr lang="zh-CN" altLang="en-US" dirty="0">
                <a:solidFill>
                  <a:prstClr val="black"/>
                </a:solidFill>
                <a:latin typeface="微软雅黑"/>
                <a:ea typeface="微软雅黑"/>
              </a:rPr>
              <a:t>如：</a:t>
            </a:r>
            <a:endParaRPr lang="en-US" altLang="zh-CN" dirty="0">
              <a:solidFill>
                <a:prstClr val="black"/>
              </a:solidFill>
              <a:latin typeface="微软雅黑"/>
              <a:ea typeface="微软雅黑"/>
            </a:endParaRPr>
          </a:p>
          <a:p>
            <a:pPr algn="ctr">
              <a:lnSpc>
                <a:spcPct val="150000"/>
              </a:lnSpc>
            </a:pPr>
            <a:r>
              <a:rPr lang="en-US" altLang="zh-CN" dirty="0">
                <a:solidFill>
                  <a:prstClr val="black"/>
                </a:solidFill>
                <a:latin typeface="微软雅黑"/>
                <a:ea typeface="微软雅黑"/>
              </a:rPr>
              <a:t>&lt;</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a</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lnSpc>
                <a:spcPct val="150000"/>
              </a:lnSpc>
            </a:pPr>
            <a:r>
              <a:rPr lang="en-US" altLang="zh-CN" dirty="0">
                <a:solidFill>
                  <a:prstClr val="black"/>
                </a:solidFill>
                <a:latin typeface="微软雅黑"/>
                <a:ea typeface="微软雅黑"/>
              </a:rPr>
              <a:t>&lt;</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b</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endParaRPr lang="zh-CN" altLang="en-US" dirty="0">
              <a:solidFill>
                <a:prstClr val="black"/>
              </a:solidFill>
              <a:latin typeface="微软雅黑"/>
              <a:ea typeface="微软雅黑"/>
            </a:endParaRPr>
          </a:p>
          <a:p>
            <a:pPr algn="ctr">
              <a:lnSpc>
                <a:spcPct val="150000"/>
              </a:lnSpc>
            </a:pPr>
            <a:r>
              <a:rPr lang="en-US" altLang="zh-CN" dirty="0">
                <a:solidFill>
                  <a:prstClr val="black"/>
                </a:solidFill>
                <a:latin typeface="微软雅黑"/>
                <a:ea typeface="微软雅黑"/>
              </a:rPr>
              <a:t>&lt;</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c</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endParaRPr lang="zh-CN" altLang="en-US" dirty="0">
              <a:solidFill>
                <a:prstClr val="black"/>
              </a:solidFill>
              <a:latin typeface="微软雅黑"/>
              <a:ea typeface="微软雅黑"/>
            </a:endParaRPr>
          </a:p>
        </p:txBody>
      </p:sp>
      <p:pic>
        <p:nvPicPr>
          <p:cNvPr id="26" name="图片 25" descr="计教中心logo">
            <a:extLst>
              <a:ext uri="{FF2B5EF4-FFF2-40B4-BE49-F238E27FC236}">
                <a16:creationId xmlns:a16="http://schemas.microsoft.com/office/drawing/2014/main" id="{9E6F74F2-5539-4DD0-903F-3D30727B52D1}"/>
              </a:ext>
            </a:extLst>
          </p:cNvPr>
          <p:cNvPicPr>
            <a:picLocks noChangeAspect="1"/>
          </p:cNvPicPr>
          <p:nvPr/>
        </p:nvPicPr>
        <p:blipFill>
          <a:blip r:embed="rId5"/>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3313191004"/>
      </p:ext>
    </p:extLst>
  </p:cSld>
  <p:clrMapOvr>
    <a:masterClrMapping/>
  </p:clrMapOvr>
  <mc:AlternateContent xmlns:mc="http://schemas.openxmlformats.org/markup-compatibility/2006" xmlns:p14="http://schemas.microsoft.com/office/powerpoint/2010/main">
    <mc:Choice Requires="p14">
      <p:transition p14:dur="0" advTm="47759"/>
    </mc:Choice>
    <mc:Fallback xmlns="">
      <p:transition advTm="477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right)">
                                      <p:cBhvr>
                                        <p:cTn id="12" dur="500"/>
                                        <p:tgtEl>
                                          <p:spTgt spid="8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right)">
                                      <p:cBhvr>
                                        <p:cTn id="15" dur="500"/>
                                        <p:tgtEl>
                                          <p:spTgt spid="1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2">
                                            <p:txEl>
                                              <p:pRg st="0" end="0"/>
                                            </p:txEl>
                                          </p:spTgt>
                                        </p:tgtEl>
                                        <p:attrNameLst>
                                          <p:attrName>style.visibility</p:attrName>
                                        </p:attrNameLst>
                                      </p:cBhvr>
                                      <p:to>
                                        <p:strVal val="visible"/>
                                      </p:to>
                                    </p:set>
                                    <p:animEffect transition="in" filter="fade">
                                      <p:cBhvr>
                                        <p:cTn id="20" dur="500"/>
                                        <p:tgtEl>
                                          <p:spTgt spid="112">
                                            <p:txEl>
                                              <p:pRg st="0" end="0"/>
                                            </p:txEl>
                                          </p:spTgt>
                                        </p:tgtEl>
                                      </p:cBhvr>
                                    </p:animEffect>
                                    <p:anim calcmode="lin" valueType="num">
                                      <p:cBhvr>
                                        <p:cTn id="21" dur="5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112">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12">
                                            <p:txEl>
                                              <p:pRg st="1" end="1"/>
                                            </p:txEl>
                                          </p:spTgt>
                                        </p:tgtEl>
                                        <p:attrNameLst>
                                          <p:attrName>style.visibility</p:attrName>
                                        </p:attrNameLst>
                                      </p:cBhvr>
                                      <p:to>
                                        <p:strVal val="visible"/>
                                      </p:to>
                                    </p:set>
                                    <p:animEffect transition="in" filter="fade">
                                      <p:cBhvr>
                                        <p:cTn id="25" dur="500"/>
                                        <p:tgtEl>
                                          <p:spTgt spid="112">
                                            <p:txEl>
                                              <p:pRg st="1" end="1"/>
                                            </p:txEl>
                                          </p:spTgt>
                                        </p:tgtEl>
                                      </p:cBhvr>
                                    </p:animEffect>
                                    <p:anim calcmode="lin" valueType="num">
                                      <p:cBhvr>
                                        <p:cTn id="26" dur="500" fill="hold"/>
                                        <p:tgtEl>
                                          <p:spTgt spid="112">
                                            <p:txEl>
                                              <p:pRg st="1" end="1"/>
                                            </p:txEl>
                                          </p:spTgt>
                                        </p:tgtEl>
                                        <p:attrNameLst>
                                          <p:attrName>ppt_x</p:attrName>
                                        </p:attrNameLst>
                                      </p:cBhvr>
                                      <p:tavLst>
                                        <p:tav tm="0">
                                          <p:val>
                                            <p:strVal val="#ppt_x"/>
                                          </p:val>
                                        </p:tav>
                                        <p:tav tm="100000">
                                          <p:val>
                                            <p:strVal val="#ppt_x"/>
                                          </p:val>
                                        </p:tav>
                                      </p:tavLst>
                                    </p:anim>
                                    <p:anim calcmode="lin" valueType="num">
                                      <p:cBhvr>
                                        <p:cTn id="27" dur="500" fill="hold"/>
                                        <p:tgtEl>
                                          <p:spTgt spid="1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12">
                                            <p:txEl>
                                              <p:pRg st="2" end="2"/>
                                            </p:txEl>
                                          </p:spTgt>
                                        </p:tgtEl>
                                        <p:attrNameLst>
                                          <p:attrName>style.visibility</p:attrName>
                                        </p:attrNameLst>
                                      </p:cBhvr>
                                      <p:to>
                                        <p:strVal val="visible"/>
                                      </p:to>
                                    </p:set>
                                    <p:animEffect transition="in" filter="fade">
                                      <p:cBhvr>
                                        <p:cTn id="32" dur="500"/>
                                        <p:tgtEl>
                                          <p:spTgt spid="112">
                                            <p:txEl>
                                              <p:pRg st="2" end="2"/>
                                            </p:txEl>
                                          </p:spTgt>
                                        </p:tgtEl>
                                      </p:cBhvr>
                                    </p:animEffect>
                                    <p:anim calcmode="lin" valueType="num">
                                      <p:cBhvr>
                                        <p:cTn id="33" dur="500" fill="hold"/>
                                        <p:tgtEl>
                                          <p:spTgt spid="112">
                                            <p:txEl>
                                              <p:pRg st="2" end="2"/>
                                            </p:txEl>
                                          </p:spTgt>
                                        </p:tgtEl>
                                        <p:attrNameLst>
                                          <p:attrName>ppt_x</p:attrName>
                                        </p:attrNameLst>
                                      </p:cBhvr>
                                      <p:tavLst>
                                        <p:tav tm="0">
                                          <p:val>
                                            <p:strVal val="#ppt_x"/>
                                          </p:val>
                                        </p:tav>
                                        <p:tav tm="100000">
                                          <p:val>
                                            <p:strVal val="#ppt_x"/>
                                          </p:val>
                                        </p:tav>
                                      </p:tavLst>
                                    </p:anim>
                                    <p:anim calcmode="lin" valueType="num">
                                      <p:cBhvr>
                                        <p:cTn id="34" dur="500" fill="hold"/>
                                        <p:tgtEl>
                                          <p:spTgt spid="1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12">
                                            <p:txEl>
                                              <p:pRg st="3" end="3"/>
                                            </p:txEl>
                                          </p:spTgt>
                                        </p:tgtEl>
                                        <p:attrNameLst>
                                          <p:attrName>style.visibility</p:attrName>
                                        </p:attrNameLst>
                                      </p:cBhvr>
                                      <p:to>
                                        <p:strVal val="visible"/>
                                      </p:to>
                                    </p:set>
                                    <p:animEffect transition="in" filter="fade">
                                      <p:cBhvr>
                                        <p:cTn id="39" dur="500"/>
                                        <p:tgtEl>
                                          <p:spTgt spid="112">
                                            <p:txEl>
                                              <p:pRg st="3" end="3"/>
                                            </p:txEl>
                                          </p:spTgt>
                                        </p:tgtEl>
                                      </p:cBhvr>
                                    </p:animEffect>
                                    <p:anim calcmode="lin" valueType="num">
                                      <p:cBhvr>
                                        <p:cTn id="40" dur="500" fill="hold"/>
                                        <p:tgtEl>
                                          <p:spTgt spid="112">
                                            <p:txEl>
                                              <p:pRg st="3" end="3"/>
                                            </p:txEl>
                                          </p:spTgt>
                                        </p:tgtEl>
                                        <p:attrNameLst>
                                          <p:attrName>ppt_x</p:attrName>
                                        </p:attrNameLst>
                                      </p:cBhvr>
                                      <p:tavLst>
                                        <p:tav tm="0">
                                          <p:val>
                                            <p:strVal val="#ppt_x"/>
                                          </p:val>
                                        </p:tav>
                                        <p:tav tm="100000">
                                          <p:val>
                                            <p:strVal val="#ppt_x"/>
                                          </p:val>
                                        </p:tav>
                                      </p:tavLst>
                                    </p:anim>
                                    <p:anim calcmode="lin" valueType="num">
                                      <p:cBhvr>
                                        <p:cTn id="41" dur="500" fill="hold"/>
                                        <p:tgtEl>
                                          <p:spTgt spid="1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wipe(left)">
                                      <p:cBhvr>
                                        <p:cTn id="46" dur="500"/>
                                        <p:tgtEl>
                                          <p:spTgt spid="8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wipe(left)">
                                      <p:cBhvr>
                                        <p:cTn id="49" dur="500"/>
                                        <p:tgtEl>
                                          <p:spTgt spid="98"/>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13">
                                            <p:txEl>
                                              <p:pRg st="0" end="0"/>
                                            </p:txEl>
                                          </p:spTgt>
                                        </p:tgtEl>
                                        <p:attrNameLst>
                                          <p:attrName>style.visibility</p:attrName>
                                        </p:attrNameLst>
                                      </p:cBhvr>
                                      <p:to>
                                        <p:strVal val="visible"/>
                                      </p:to>
                                    </p:set>
                                    <p:animEffect transition="in" filter="fade">
                                      <p:cBhvr>
                                        <p:cTn id="54" dur="500"/>
                                        <p:tgtEl>
                                          <p:spTgt spid="113">
                                            <p:txEl>
                                              <p:pRg st="0" end="0"/>
                                            </p:txEl>
                                          </p:spTgt>
                                        </p:tgtEl>
                                      </p:cBhvr>
                                    </p:animEffect>
                                    <p:anim calcmode="lin" valueType="num">
                                      <p:cBhvr>
                                        <p:cTn id="55" dur="5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113">
                                            <p:txEl>
                                              <p:pRg st="0" end="0"/>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13">
                                            <p:txEl>
                                              <p:pRg st="1" end="1"/>
                                            </p:txEl>
                                          </p:spTgt>
                                        </p:tgtEl>
                                        <p:attrNameLst>
                                          <p:attrName>style.visibility</p:attrName>
                                        </p:attrNameLst>
                                      </p:cBhvr>
                                      <p:to>
                                        <p:strVal val="visible"/>
                                      </p:to>
                                    </p:set>
                                    <p:animEffect transition="in" filter="fade">
                                      <p:cBhvr>
                                        <p:cTn id="59" dur="500"/>
                                        <p:tgtEl>
                                          <p:spTgt spid="113">
                                            <p:txEl>
                                              <p:pRg st="1" end="1"/>
                                            </p:txEl>
                                          </p:spTgt>
                                        </p:tgtEl>
                                      </p:cBhvr>
                                    </p:animEffect>
                                    <p:anim calcmode="lin" valueType="num">
                                      <p:cBhvr>
                                        <p:cTn id="60" dur="500" fill="hold"/>
                                        <p:tgtEl>
                                          <p:spTgt spid="113">
                                            <p:txEl>
                                              <p:pRg st="1" end="1"/>
                                            </p:txEl>
                                          </p:spTgt>
                                        </p:tgtEl>
                                        <p:attrNameLst>
                                          <p:attrName>ppt_x</p:attrName>
                                        </p:attrNameLst>
                                      </p:cBhvr>
                                      <p:tavLst>
                                        <p:tav tm="0">
                                          <p:val>
                                            <p:strVal val="#ppt_x"/>
                                          </p:val>
                                        </p:tav>
                                        <p:tav tm="100000">
                                          <p:val>
                                            <p:strVal val="#ppt_x"/>
                                          </p:val>
                                        </p:tav>
                                      </p:tavLst>
                                    </p:anim>
                                    <p:anim calcmode="lin" valueType="num">
                                      <p:cBhvr>
                                        <p:cTn id="61" dur="500" fill="hold"/>
                                        <p:tgtEl>
                                          <p:spTgt spid="1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13">
                                            <p:txEl>
                                              <p:pRg st="2" end="2"/>
                                            </p:txEl>
                                          </p:spTgt>
                                        </p:tgtEl>
                                        <p:attrNameLst>
                                          <p:attrName>style.visibility</p:attrName>
                                        </p:attrNameLst>
                                      </p:cBhvr>
                                      <p:to>
                                        <p:strVal val="visible"/>
                                      </p:to>
                                    </p:set>
                                    <p:animEffect transition="in" filter="fade">
                                      <p:cBhvr>
                                        <p:cTn id="66" dur="500"/>
                                        <p:tgtEl>
                                          <p:spTgt spid="113">
                                            <p:txEl>
                                              <p:pRg st="2" end="2"/>
                                            </p:txEl>
                                          </p:spTgt>
                                        </p:tgtEl>
                                      </p:cBhvr>
                                    </p:animEffect>
                                    <p:anim calcmode="lin" valueType="num">
                                      <p:cBhvr>
                                        <p:cTn id="67" dur="500" fill="hold"/>
                                        <p:tgtEl>
                                          <p:spTgt spid="113">
                                            <p:txEl>
                                              <p:pRg st="2" end="2"/>
                                            </p:txEl>
                                          </p:spTgt>
                                        </p:tgtEl>
                                        <p:attrNameLst>
                                          <p:attrName>ppt_x</p:attrName>
                                        </p:attrNameLst>
                                      </p:cBhvr>
                                      <p:tavLst>
                                        <p:tav tm="0">
                                          <p:val>
                                            <p:strVal val="#ppt_x"/>
                                          </p:val>
                                        </p:tav>
                                        <p:tav tm="100000">
                                          <p:val>
                                            <p:strVal val="#ppt_x"/>
                                          </p:val>
                                        </p:tav>
                                      </p:tavLst>
                                    </p:anim>
                                    <p:anim calcmode="lin" valueType="num">
                                      <p:cBhvr>
                                        <p:cTn id="68" dur="500" fill="hold"/>
                                        <p:tgtEl>
                                          <p:spTgt spid="1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13">
                                            <p:txEl>
                                              <p:pRg st="3" end="3"/>
                                            </p:txEl>
                                          </p:spTgt>
                                        </p:tgtEl>
                                        <p:attrNameLst>
                                          <p:attrName>style.visibility</p:attrName>
                                        </p:attrNameLst>
                                      </p:cBhvr>
                                      <p:to>
                                        <p:strVal val="visible"/>
                                      </p:to>
                                    </p:set>
                                    <p:animEffect transition="in" filter="fade">
                                      <p:cBhvr>
                                        <p:cTn id="73" dur="500"/>
                                        <p:tgtEl>
                                          <p:spTgt spid="113">
                                            <p:txEl>
                                              <p:pRg st="3" end="3"/>
                                            </p:txEl>
                                          </p:spTgt>
                                        </p:tgtEl>
                                      </p:cBhvr>
                                    </p:animEffect>
                                    <p:anim calcmode="lin" valueType="num">
                                      <p:cBhvr>
                                        <p:cTn id="74" dur="500" fill="hold"/>
                                        <p:tgtEl>
                                          <p:spTgt spid="113">
                                            <p:txEl>
                                              <p:pRg st="3" end="3"/>
                                            </p:txEl>
                                          </p:spTgt>
                                        </p:tgtEl>
                                        <p:attrNameLst>
                                          <p:attrName>ppt_x</p:attrName>
                                        </p:attrNameLst>
                                      </p:cBhvr>
                                      <p:tavLst>
                                        <p:tav tm="0">
                                          <p:val>
                                            <p:strVal val="#ppt_x"/>
                                          </p:val>
                                        </p:tav>
                                        <p:tav tm="100000">
                                          <p:val>
                                            <p:strVal val="#ppt_x"/>
                                          </p:val>
                                        </p:tav>
                                      </p:tavLst>
                                    </p:anim>
                                    <p:anim calcmode="lin" valueType="num">
                                      <p:cBhvr>
                                        <p:cTn id="75" dur="500" fill="hold"/>
                                        <p:tgtEl>
                                          <p:spTgt spid="1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113">
                                            <p:txEl>
                                              <p:pRg st="4" end="4"/>
                                            </p:txEl>
                                          </p:spTgt>
                                        </p:tgtEl>
                                        <p:attrNameLst>
                                          <p:attrName>style.visibility</p:attrName>
                                        </p:attrNameLst>
                                      </p:cBhvr>
                                      <p:to>
                                        <p:strVal val="visible"/>
                                      </p:to>
                                    </p:set>
                                    <p:animEffect transition="in" filter="fade">
                                      <p:cBhvr>
                                        <p:cTn id="80" dur="500"/>
                                        <p:tgtEl>
                                          <p:spTgt spid="113">
                                            <p:txEl>
                                              <p:pRg st="4" end="4"/>
                                            </p:txEl>
                                          </p:spTgt>
                                        </p:tgtEl>
                                      </p:cBhvr>
                                    </p:animEffect>
                                    <p:anim calcmode="lin" valueType="num">
                                      <p:cBhvr>
                                        <p:cTn id="81" dur="500" fill="hold"/>
                                        <p:tgtEl>
                                          <p:spTgt spid="113">
                                            <p:txEl>
                                              <p:pRg st="4" end="4"/>
                                            </p:txEl>
                                          </p:spTgt>
                                        </p:tgtEl>
                                        <p:attrNameLst>
                                          <p:attrName>ppt_x</p:attrName>
                                        </p:attrNameLst>
                                      </p:cBhvr>
                                      <p:tavLst>
                                        <p:tav tm="0">
                                          <p:val>
                                            <p:strVal val="#ppt_x"/>
                                          </p:val>
                                        </p:tav>
                                        <p:tav tm="100000">
                                          <p:val>
                                            <p:strVal val="#ppt_x"/>
                                          </p:val>
                                        </p:tav>
                                      </p:tavLst>
                                    </p:anim>
                                    <p:anim calcmode="lin" valueType="num">
                                      <p:cBhvr>
                                        <p:cTn id="82" dur="500" fill="hold"/>
                                        <p:tgtEl>
                                          <p:spTgt spid="1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113">
                                            <p:txEl>
                                              <p:pRg st="5" end="5"/>
                                            </p:txEl>
                                          </p:spTgt>
                                        </p:tgtEl>
                                        <p:attrNameLst>
                                          <p:attrName>style.visibility</p:attrName>
                                        </p:attrNameLst>
                                      </p:cBhvr>
                                      <p:to>
                                        <p:strVal val="visible"/>
                                      </p:to>
                                    </p:set>
                                    <p:animEffect transition="in" filter="fade">
                                      <p:cBhvr>
                                        <p:cTn id="87" dur="500"/>
                                        <p:tgtEl>
                                          <p:spTgt spid="113">
                                            <p:txEl>
                                              <p:pRg st="5" end="5"/>
                                            </p:txEl>
                                          </p:spTgt>
                                        </p:tgtEl>
                                      </p:cBhvr>
                                    </p:animEffect>
                                    <p:anim calcmode="lin" valueType="num">
                                      <p:cBhvr>
                                        <p:cTn id="88" dur="500" fill="hold"/>
                                        <p:tgtEl>
                                          <p:spTgt spid="113">
                                            <p:txEl>
                                              <p:pRg st="5" end="5"/>
                                            </p:txEl>
                                          </p:spTgt>
                                        </p:tgtEl>
                                        <p:attrNameLst>
                                          <p:attrName>ppt_x</p:attrName>
                                        </p:attrNameLst>
                                      </p:cBhvr>
                                      <p:tavLst>
                                        <p:tav tm="0">
                                          <p:val>
                                            <p:strVal val="#ppt_x"/>
                                          </p:val>
                                        </p:tav>
                                        <p:tav tm="100000">
                                          <p:val>
                                            <p:strVal val="#ppt_x"/>
                                          </p:val>
                                        </p:tav>
                                      </p:tavLst>
                                    </p:anim>
                                    <p:anim calcmode="lin" valueType="num">
                                      <p:cBhvr>
                                        <p:cTn id="89" dur="500" fill="hold"/>
                                        <p:tgtEl>
                                          <p:spTgt spid="11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98" grpId="0" animBg="1"/>
      <p:bldP spid="111" grpId="0" animBg="1"/>
      <p:bldP spid="112" grpId="0" uiExpand="1" build="p"/>
      <p:bldP spid="11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1190212" y="682909"/>
            <a:ext cx="2392218" cy="785091"/>
            <a:chOff x="1809048" y="2890982"/>
            <a:chExt cx="2392218" cy="785091"/>
          </a:xfrm>
        </p:grpSpPr>
        <p:sp>
          <p:nvSpPr>
            <p:cNvPr id="14" name="矩形 13"/>
            <p:cNvSpPr/>
            <p:nvPr/>
          </p:nvSpPr>
          <p:spPr>
            <a:xfrm>
              <a:off x="1809048" y="2890982"/>
              <a:ext cx="2392218" cy="785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96616" y="3020649"/>
              <a:ext cx="2217082" cy="523220"/>
            </a:xfrm>
            <a:prstGeom prst="rect">
              <a:avLst/>
            </a:prstGeom>
          </p:spPr>
          <p:txBody>
            <a:bodyPr wrap="none">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Reduce</a:t>
              </a:r>
              <a:r>
                <a:rPr lang="zh-CN" altLang="en-US" sz="2800" b="1" dirty="0">
                  <a:solidFill>
                    <a:schemeClr val="bg1"/>
                  </a:solidFill>
                  <a:latin typeface="微软雅黑" panose="020B0503020204020204" pitchFamily="34" charset="-122"/>
                  <a:ea typeface="微软雅黑" panose="020B0503020204020204" pitchFamily="34" charset="-122"/>
                </a:rPr>
                <a:t>函数</a:t>
              </a:r>
              <a:endParaRPr lang="zh-CN" altLang="en-US" sz="2800" dirty="0">
                <a:solidFill>
                  <a:schemeClr val="bg1"/>
                </a:solidFill>
              </a:endParaRPr>
            </a:p>
          </p:txBody>
        </p:sp>
      </p:grpSp>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418471"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3.3 MapReduce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的基本原理</a:t>
            </a:r>
          </a:p>
        </p:txBody>
      </p:sp>
      <p:sp>
        <p:nvSpPr>
          <p:cNvPr id="83" name="îṡľiḑe"/>
          <p:cNvSpPr/>
          <p:nvPr/>
        </p:nvSpPr>
        <p:spPr bwMode="auto">
          <a:xfrm>
            <a:off x="2124886" y="2228848"/>
            <a:ext cx="3696789" cy="3386860"/>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84" name="íślîḋé"/>
          <p:cNvSpPr/>
          <p:nvPr/>
        </p:nvSpPr>
        <p:spPr bwMode="auto">
          <a:xfrm>
            <a:off x="6349787" y="2228847"/>
            <a:ext cx="3696789" cy="3386861"/>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98" name="íşḻíde"/>
          <p:cNvSpPr/>
          <p:nvPr/>
        </p:nvSpPr>
        <p:spPr bwMode="auto">
          <a:xfrm>
            <a:off x="6896760" y="1989322"/>
            <a:ext cx="2602841"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a:ea typeface="微软雅黑"/>
              </a:rPr>
              <a:t>输出</a:t>
            </a:r>
          </a:p>
        </p:txBody>
      </p:sp>
      <p:sp>
        <p:nvSpPr>
          <p:cNvPr id="102" name="iŝḻîďé"/>
          <p:cNvSpPr txBox="1"/>
          <p:nvPr/>
        </p:nvSpPr>
        <p:spPr>
          <a:xfrm>
            <a:off x="7008754" y="3347595"/>
            <a:ext cx="438687" cy="401859"/>
          </a:xfrm>
          <a:prstGeom prst="rect">
            <a:avLst/>
          </a:prstGeom>
          <a:noFill/>
        </p:spPr>
        <p:txBody>
          <a:bodyPr wrap="none" anchor="ctr">
            <a:normAutofit fontScale="47500" lnSpcReduction="20000"/>
          </a:bodyPr>
          <a:lstStyle/>
          <a:p>
            <a:pPr algn="ctr"/>
            <a:r>
              <a:rPr lang="en-US" altLang="zh-CN" sz="4800">
                <a:solidFill>
                  <a:prstClr val="white"/>
                </a:solidFill>
                <a:latin typeface="Impact" panose="020B0806030902050204" pitchFamily="34" charset="0"/>
                <a:ea typeface="微软雅黑"/>
              </a:rPr>
              <a:t>1</a:t>
            </a:r>
          </a:p>
        </p:txBody>
      </p:sp>
      <p:sp>
        <p:nvSpPr>
          <p:cNvPr id="103" name="ïṩlïḑé"/>
          <p:cNvSpPr txBox="1"/>
          <p:nvPr/>
        </p:nvSpPr>
        <p:spPr>
          <a:xfrm>
            <a:off x="7008754" y="4213829"/>
            <a:ext cx="438687" cy="401859"/>
          </a:xfrm>
          <a:prstGeom prst="rect">
            <a:avLst/>
          </a:prstGeom>
          <a:noFill/>
        </p:spPr>
        <p:txBody>
          <a:bodyPr wrap="none" anchor="ctr">
            <a:normAutofit fontScale="47500" lnSpcReduction="20000"/>
          </a:bodyPr>
          <a:lstStyle/>
          <a:p>
            <a:pPr algn="ctr"/>
            <a:r>
              <a:rPr lang="en-US" altLang="zh-CN" sz="4800" dirty="0">
                <a:solidFill>
                  <a:prstClr val="white"/>
                </a:solidFill>
                <a:latin typeface="Impact" panose="020B0806030902050204" pitchFamily="34" charset="0"/>
                <a:ea typeface="微软雅黑"/>
              </a:rPr>
              <a:t>2</a:t>
            </a:r>
          </a:p>
        </p:txBody>
      </p:sp>
      <p:sp>
        <p:nvSpPr>
          <p:cNvPr id="104" name="îṥľîḑê"/>
          <p:cNvSpPr txBox="1"/>
          <p:nvPr/>
        </p:nvSpPr>
        <p:spPr>
          <a:xfrm>
            <a:off x="7008754" y="5080063"/>
            <a:ext cx="438687" cy="401859"/>
          </a:xfrm>
          <a:prstGeom prst="rect">
            <a:avLst/>
          </a:prstGeom>
          <a:noFill/>
        </p:spPr>
        <p:txBody>
          <a:bodyPr wrap="none" anchor="ctr">
            <a:normAutofit fontScale="47500" lnSpcReduction="20000"/>
          </a:bodyPr>
          <a:lstStyle/>
          <a:p>
            <a:pPr algn="ctr"/>
            <a:r>
              <a:rPr lang="en-US" altLang="zh-CN" sz="4800">
                <a:solidFill>
                  <a:prstClr val="white"/>
                </a:solidFill>
                <a:latin typeface="Impact" panose="020B0806030902050204" pitchFamily="34" charset="0"/>
                <a:ea typeface="微软雅黑"/>
              </a:rPr>
              <a:t>3</a:t>
            </a:r>
          </a:p>
        </p:txBody>
      </p:sp>
      <p:sp>
        <p:nvSpPr>
          <p:cNvPr id="108" name="iṥlîḋê"/>
          <p:cNvSpPr txBox="1"/>
          <p:nvPr/>
        </p:nvSpPr>
        <p:spPr>
          <a:xfrm>
            <a:off x="7447441" y="3354682"/>
            <a:ext cx="2283377" cy="394772"/>
          </a:xfrm>
          <a:prstGeom prst="rect">
            <a:avLst/>
          </a:prstGeom>
          <a:noFill/>
        </p:spPr>
        <p:txBody>
          <a:bodyPr wrap="square">
            <a:normAutofit/>
          </a:bodyPr>
          <a:lstStyle/>
          <a:p>
            <a:pPr>
              <a:lnSpc>
                <a:spcPct val="120000"/>
              </a:lnSpc>
            </a:pPr>
            <a:r>
              <a:rPr lang="zh-CN" altLang="en-US" sz="1400" dirty="0">
                <a:solidFill>
                  <a:prstClr val="white"/>
                </a:solidFill>
                <a:latin typeface="Arial"/>
                <a:ea typeface="微软雅黑"/>
              </a:rPr>
              <a:t>单调、重复</a:t>
            </a:r>
            <a:endParaRPr lang="en-US" altLang="zh-CN" sz="1400" dirty="0">
              <a:solidFill>
                <a:prstClr val="white"/>
              </a:solidFill>
              <a:latin typeface="Arial"/>
              <a:ea typeface="微软雅黑"/>
            </a:endParaRPr>
          </a:p>
        </p:txBody>
      </p:sp>
      <p:sp>
        <p:nvSpPr>
          <p:cNvPr id="109" name="ïŝļîḓê"/>
          <p:cNvSpPr txBox="1"/>
          <p:nvPr/>
        </p:nvSpPr>
        <p:spPr>
          <a:xfrm>
            <a:off x="7447441" y="4220916"/>
            <a:ext cx="2283377" cy="394772"/>
          </a:xfrm>
          <a:prstGeom prst="rect">
            <a:avLst/>
          </a:prstGeom>
          <a:noFill/>
        </p:spPr>
        <p:txBody>
          <a:bodyPr wrap="square">
            <a:normAutofit/>
          </a:bodyPr>
          <a:lstStyle/>
          <a:p>
            <a:pPr>
              <a:lnSpc>
                <a:spcPct val="120000"/>
              </a:lnSpc>
            </a:pPr>
            <a:r>
              <a:rPr lang="zh-CN" altLang="en-US" sz="1400" dirty="0">
                <a:solidFill>
                  <a:prstClr val="white"/>
                </a:solidFill>
                <a:latin typeface="Arial"/>
                <a:ea typeface="微软雅黑"/>
              </a:rPr>
              <a:t>危险、恶劣</a:t>
            </a:r>
          </a:p>
        </p:txBody>
      </p:sp>
      <p:sp>
        <p:nvSpPr>
          <p:cNvPr id="110" name="îsḻíḋè"/>
          <p:cNvSpPr txBox="1"/>
          <p:nvPr/>
        </p:nvSpPr>
        <p:spPr>
          <a:xfrm>
            <a:off x="7447441" y="5087150"/>
            <a:ext cx="2283377" cy="394772"/>
          </a:xfrm>
          <a:prstGeom prst="rect">
            <a:avLst/>
          </a:prstGeom>
          <a:noFill/>
        </p:spPr>
        <p:txBody>
          <a:bodyPr wrap="square">
            <a:normAutofit/>
          </a:bodyPr>
          <a:lstStyle/>
          <a:p>
            <a:pPr>
              <a:lnSpc>
                <a:spcPct val="120000"/>
              </a:lnSpc>
            </a:pPr>
            <a:r>
              <a:rPr lang="zh-CN" altLang="en-US" sz="1400" dirty="0">
                <a:solidFill>
                  <a:prstClr val="white"/>
                </a:solidFill>
                <a:latin typeface="Arial"/>
                <a:ea typeface="微软雅黑"/>
              </a:rPr>
              <a:t>不用与人沟通交流的工作</a:t>
            </a:r>
          </a:p>
        </p:txBody>
      </p:sp>
      <p:sp>
        <p:nvSpPr>
          <p:cNvPr id="111" name="íşḻíde"/>
          <p:cNvSpPr/>
          <p:nvPr/>
        </p:nvSpPr>
        <p:spPr bwMode="auto">
          <a:xfrm>
            <a:off x="2671859" y="1993999"/>
            <a:ext cx="2602841"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a:ea typeface="微软雅黑"/>
              </a:rPr>
              <a:t>输入</a:t>
            </a:r>
          </a:p>
        </p:txBody>
      </p:sp>
      <p:sp>
        <p:nvSpPr>
          <p:cNvPr id="112" name="TextBox 15">
            <a:extLst>
              <a:ext uri="{FF2B5EF4-FFF2-40B4-BE49-F238E27FC236}">
                <a16:creationId xmlns:a16="http://schemas.microsoft.com/office/drawing/2014/main" id="{CADC5E60-AA05-496F-A84C-EAEAFB32D521}"/>
              </a:ext>
            </a:extLst>
          </p:cNvPr>
          <p:cNvSpPr txBox="1"/>
          <p:nvPr/>
        </p:nvSpPr>
        <p:spPr>
          <a:xfrm>
            <a:off x="2423640" y="2746670"/>
            <a:ext cx="3099277" cy="2585323"/>
          </a:xfrm>
          <a:prstGeom prst="rect">
            <a:avLst/>
          </a:prstGeom>
          <a:noFill/>
        </p:spPr>
        <p:txBody>
          <a:bodyPr wrap="square" rtlCol="0">
            <a:spAutoFit/>
          </a:bodyPr>
          <a:lstStyle/>
          <a:p>
            <a:pPr algn="ctr">
              <a:lnSpc>
                <a:spcPct val="150000"/>
              </a:lnSpc>
            </a:pPr>
            <a:r>
              <a:rPr lang="en-US" altLang="zh-CN" dirty="0">
                <a:solidFill>
                  <a:prstClr val="black"/>
                </a:solidFill>
                <a:latin typeface="微软雅黑"/>
                <a:ea typeface="微软雅黑"/>
              </a:rPr>
              <a:t>&lt;K</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List(V)&gt;</a:t>
            </a:r>
          </a:p>
          <a:p>
            <a:pPr algn="just">
              <a:lnSpc>
                <a:spcPct val="150000"/>
              </a:lnSpc>
            </a:pPr>
            <a:r>
              <a:rPr lang="zh-CN" altLang="en-US" dirty="0">
                <a:solidFill>
                  <a:prstClr val="black"/>
                </a:solidFill>
                <a:latin typeface="微软雅黑"/>
                <a:ea typeface="微软雅黑"/>
              </a:rPr>
              <a:t>也就是说是一个键以及一堆值的列表</a:t>
            </a:r>
            <a:endParaRPr lang="en-US" altLang="zh-CN" dirty="0">
              <a:solidFill>
                <a:prstClr val="black"/>
              </a:solidFill>
              <a:latin typeface="微软雅黑"/>
              <a:ea typeface="微软雅黑"/>
            </a:endParaRPr>
          </a:p>
          <a:p>
            <a:pPr algn="just">
              <a:lnSpc>
                <a:spcPct val="150000"/>
              </a:lnSpc>
            </a:pPr>
            <a:r>
              <a:rPr lang="en-US" altLang="zh-CN" dirty="0">
                <a:solidFill>
                  <a:prstClr val="black"/>
                </a:solidFill>
                <a:latin typeface="微软雅黑"/>
                <a:ea typeface="微软雅黑"/>
              </a:rPr>
              <a:t>List(V)</a:t>
            </a:r>
            <a:r>
              <a:rPr lang="zh-CN" altLang="en-US" dirty="0">
                <a:solidFill>
                  <a:prstClr val="black"/>
                </a:solidFill>
                <a:latin typeface="微软雅黑"/>
                <a:ea typeface="微软雅黑"/>
              </a:rPr>
              <a:t>就是值的列表</a:t>
            </a:r>
            <a:endParaRPr lang="en-US" altLang="zh-CN" dirty="0">
              <a:solidFill>
                <a:prstClr val="black"/>
              </a:solidFill>
              <a:latin typeface="微软雅黑"/>
              <a:ea typeface="微软雅黑"/>
            </a:endParaRPr>
          </a:p>
          <a:p>
            <a:pPr algn="just">
              <a:lnSpc>
                <a:spcPct val="150000"/>
              </a:lnSpc>
            </a:pPr>
            <a:r>
              <a:rPr lang="zh-CN" altLang="en-US" dirty="0">
                <a:solidFill>
                  <a:prstClr val="black"/>
                </a:solidFill>
                <a:latin typeface="微软雅黑"/>
                <a:ea typeface="微软雅黑"/>
              </a:rPr>
              <a:t>如：</a:t>
            </a:r>
            <a:endParaRPr lang="en-US" altLang="zh-CN" dirty="0">
              <a:solidFill>
                <a:prstClr val="black"/>
              </a:solidFill>
              <a:latin typeface="微软雅黑"/>
              <a:ea typeface="微软雅黑"/>
            </a:endParaRPr>
          </a:p>
          <a:p>
            <a:pPr algn="ctr">
              <a:lnSpc>
                <a:spcPct val="150000"/>
              </a:lnSpc>
            </a:pPr>
            <a:r>
              <a:rPr lang="en-US" altLang="zh-CN" dirty="0">
                <a:solidFill>
                  <a:prstClr val="black"/>
                </a:solidFill>
                <a:latin typeface="微软雅黑"/>
                <a:ea typeface="微软雅黑"/>
              </a:rPr>
              <a:t>&lt;</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a</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,&lt;1,1,1&gt;&gt;</a:t>
            </a:r>
            <a:endParaRPr lang="zh-CN" altLang="en-US" dirty="0">
              <a:solidFill>
                <a:prstClr val="black"/>
              </a:solidFill>
              <a:latin typeface="微软雅黑"/>
              <a:ea typeface="微软雅黑"/>
            </a:endParaRPr>
          </a:p>
        </p:txBody>
      </p:sp>
      <p:sp>
        <p:nvSpPr>
          <p:cNvPr id="113" name="TextBox 15">
            <a:extLst>
              <a:ext uri="{FF2B5EF4-FFF2-40B4-BE49-F238E27FC236}">
                <a16:creationId xmlns:a16="http://schemas.microsoft.com/office/drawing/2014/main" id="{CADC5E60-AA05-496F-A84C-EAEAFB32D521}"/>
              </a:ext>
            </a:extLst>
          </p:cNvPr>
          <p:cNvSpPr txBox="1"/>
          <p:nvPr/>
        </p:nvSpPr>
        <p:spPr>
          <a:xfrm>
            <a:off x="6672885" y="2607587"/>
            <a:ext cx="3050590" cy="3000821"/>
          </a:xfrm>
          <a:prstGeom prst="rect">
            <a:avLst/>
          </a:prstGeom>
          <a:noFill/>
        </p:spPr>
        <p:txBody>
          <a:bodyPr wrap="square" rtlCol="0">
            <a:spAutoFit/>
          </a:bodyPr>
          <a:lstStyle/>
          <a:p>
            <a:pPr algn="ctr">
              <a:lnSpc>
                <a:spcPct val="150000"/>
              </a:lnSpc>
            </a:pPr>
            <a:r>
              <a:rPr lang="en-US" altLang="zh-CN" dirty="0">
                <a:solidFill>
                  <a:prstClr val="black"/>
                </a:solidFill>
                <a:latin typeface="微软雅黑"/>
                <a:ea typeface="微软雅黑"/>
              </a:rPr>
              <a:t>&lt;K</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V&gt;</a:t>
            </a:r>
          </a:p>
          <a:p>
            <a:pPr algn="just">
              <a:lnSpc>
                <a:spcPct val="150000"/>
              </a:lnSpc>
            </a:pPr>
            <a:r>
              <a:rPr lang="zh-CN" altLang="en-US" dirty="0">
                <a:solidFill>
                  <a:prstClr val="black"/>
                </a:solidFill>
                <a:latin typeface="微软雅黑"/>
                <a:ea typeface="微软雅黑"/>
              </a:rPr>
              <a:t>对</a:t>
            </a:r>
            <a:r>
              <a:rPr lang="en-US" altLang="zh-CN" dirty="0">
                <a:solidFill>
                  <a:prstClr val="black"/>
                </a:solidFill>
                <a:latin typeface="微软雅黑"/>
                <a:ea typeface="微软雅黑"/>
              </a:rPr>
              <a:t>&lt;K</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List(V)&gt;</a:t>
            </a:r>
            <a:r>
              <a:rPr lang="zh-CN" altLang="en-US" dirty="0">
                <a:solidFill>
                  <a:prstClr val="black"/>
                </a:solidFill>
                <a:latin typeface="微软雅黑"/>
                <a:ea typeface="微软雅黑"/>
              </a:rPr>
              <a:t>进行一个</a:t>
            </a:r>
            <a:r>
              <a:rPr lang="en-US" altLang="zh-CN" dirty="0">
                <a:solidFill>
                  <a:prstClr val="black"/>
                </a:solidFill>
                <a:latin typeface="微软雅黑"/>
                <a:ea typeface="微软雅黑"/>
              </a:rPr>
              <a:t>Reduce</a:t>
            </a:r>
            <a:r>
              <a:rPr lang="zh-CN" altLang="en-US" dirty="0">
                <a:solidFill>
                  <a:prstClr val="black"/>
                </a:solidFill>
                <a:latin typeface="微软雅黑"/>
                <a:ea typeface="微软雅黑"/>
              </a:rPr>
              <a:t>的结果，就是对这些值进行一个汇总求和，最后生成一个键值对</a:t>
            </a:r>
            <a:endParaRPr lang="en-US" altLang="zh-CN" dirty="0">
              <a:solidFill>
                <a:prstClr val="black"/>
              </a:solidFill>
              <a:latin typeface="微软雅黑"/>
              <a:ea typeface="微软雅黑"/>
            </a:endParaRPr>
          </a:p>
          <a:p>
            <a:pPr algn="just">
              <a:lnSpc>
                <a:spcPct val="150000"/>
              </a:lnSpc>
            </a:pPr>
            <a:r>
              <a:rPr lang="zh-CN" altLang="en-US" dirty="0">
                <a:solidFill>
                  <a:prstClr val="black"/>
                </a:solidFill>
                <a:latin typeface="微软雅黑"/>
                <a:ea typeface="微软雅黑"/>
              </a:rPr>
              <a:t>如：</a:t>
            </a:r>
            <a:endParaRPr lang="en-US" altLang="zh-CN" dirty="0">
              <a:solidFill>
                <a:prstClr val="black"/>
              </a:solidFill>
              <a:latin typeface="微软雅黑"/>
              <a:ea typeface="微软雅黑"/>
            </a:endParaRPr>
          </a:p>
          <a:p>
            <a:pPr algn="ctr">
              <a:lnSpc>
                <a:spcPct val="150000"/>
              </a:lnSpc>
            </a:pPr>
            <a:r>
              <a:rPr lang="en-US" altLang="zh-CN" dirty="0">
                <a:solidFill>
                  <a:prstClr val="black"/>
                </a:solidFill>
                <a:latin typeface="微软雅黑"/>
                <a:ea typeface="微软雅黑"/>
              </a:rPr>
              <a:t>&lt;</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a</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3&gt;</a:t>
            </a:r>
          </a:p>
        </p:txBody>
      </p:sp>
      <p:pic>
        <p:nvPicPr>
          <p:cNvPr id="26" name="图片 25" descr="计教中心logo">
            <a:extLst>
              <a:ext uri="{FF2B5EF4-FFF2-40B4-BE49-F238E27FC236}">
                <a16:creationId xmlns:a16="http://schemas.microsoft.com/office/drawing/2014/main" id="{735E8543-22A6-4434-8516-78385049E833}"/>
              </a:ext>
            </a:extLst>
          </p:cNvPr>
          <p:cNvPicPr>
            <a:picLocks noChangeAspect="1"/>
          </p:cNvPicPr>
          <p:nvPr/>
        </p:nvPicPr>
        <p:blipFill>
          <a:blip r:embed="rId5"/>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3891676892"/>
      </p:ext>
    </p:extLst>
  </p:cSld>
  <p:clrMapOvr>
    <a:masterClrMapping/>
  </p:clrMapOvr>
  <mc:AlternateContent xmlns:mc="http://schemas.openxmlformats.org/markup-compatibility/2006" xmlns:p14="http://schemas.microsoft.com/office/powerpoint/2010/main">
    <mc:Choice Requires="p14">
      <p:transition p14:dur="0" advTm="12202"/>
    </mc:Choice>
    <mc:Fallback xmlns="">
      <p:transition advTm="122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right)">
                                      <p:cBhvr>
                                        <p:cTn id="12" dur="500"/>
                                        <p:tgtEl>
                                          <p:spTgt spid="83"/>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right)">
                                      <p:cBhvr>
                                        <p:cTn id="15" dur="500"/>
                                        <p:tgtEl>
                                          <p:spTgt spid="1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2">
                                            <p:txEl>
                                              <p:pRg st="0" end="0"/>
                                            </p:txEl>
                                          </p:spTgt>
                                        </p:tgtEl>
                                        <p:attrNameLst>
                                          <p:attrName>style.visibility</p:attrName>
                                        </p:attrNameLst>
                                      </p:cBhvr>
                                      <p:to>
                                        <p:strVal val="visible"/>
                                      </p:to>
                                    </p:set>
                                    <p:animEffect transition="in" filter="fade">
                                      <p:cBhvr>
                                        <p:cTn id="20" dur="500"/>
                                        <p:tgtEl>
                                          <p:spTgt spid="112">
                                            <p:txEl>
                                              <p:pRg st="0" end="0"/>
                                            </p:txEl>
                                          </p:spTgt>
                                        </p:tgtEl>
                                      </p:cBhvr>
                                    </p:animEffect>
                                    <p:anim calcmode="lin" valueType="num">
                                      <p:cBhvr>
                                        <p:cTn id="21" dur="5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1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2">
                                            <p:txEl>
                                              <p:pRg st="1" end="1"/>
                                            </p:txEl>
                                          </p:spTgt>
                                        </p:tgtEl>
                                        <p:attrNameLst>
                                          <p:attrName>style.visibility</p:attrName>
                                        </p:attrNameLst>
                                      </p:cBhvr>
                                      <p:to>
                                        <p:strVal val="visible"/>
                                      </p:to>
                                    </p:set>
                                    <p:animEffect transition="in" filter="fade">
                                      <p:cBhvr>
                                        <p:cTn id="27" dur="500"/>
                                        <p:tgtEl>
                                          <p:spTgt spid="112">
                                            <p:txEl>
                                              <p:pRg st="1" end="1"/>
                                            </p:txEl>
                                          </p:spTgt>
                                        </p:tgtEl>
                                      </p:cBhvr>
                                    </p:animEffect>
                                    <p:anim calcmode="lin" valueType="num">
                                      <p:cBhvr>
                                        <p:cTn id="28" dur="500" fill="hold"/>
                                        <p:tgtEl>
                                          <p:spTgt spid="112">
                                            <p:txEl>
                                              <p:pRg st="1" end="1"/>
                                            </p:txEl>
                                          </p:spTgt>
                                        </p:tgtEl>
                                        <p:attrNameLst>
                                          <p:attrName>ppt_x</p:attrName>
                                        </p:attrNameLst>
                                      </p:cBhvr>
                                      <p:tavLst>
                                        <p:tav tm="0">
                                          <p:val>
                                            <p:strVal val="#ppt_x"/>
                                          </p:val>
                                        </p:tav>
                                        <p:tav tm="100000">
                                          <p:val>
                                            <p:strVal val="#ppt_x"/>
                                          </p:val>
                                        </p:tav>
                                      </p:tavLst>
                                    </p:anim>
                                    <p:anim calcmode="lin" valueType="num">
                                      <p:cBhvr>
                                        <p:cTn id="29" dur="500" fill="hold"/>
                                        <p:tgtEl>
                                          <p:spTgt spid="1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2">
                                            <p:txEl>
                                              <p:pRg st="2" end="2"/>
                                            </p:txEl>
                                          </p:spTgt>
                                        </p:tgtEl>
                                        <p:attrNameLst>
                                          <p:attrName>style.visibility</p:attrName>
                                        </p:attrNameLst>
                                      </p:cBhvr>
                                      <p:to>
                                        <p:strVal val="visible"/>
                                      </p:to>
                                    </p:set>
                                    <p:animEffect transition="in" filter="fade">
                                      <p:cBhvr>
                                        <p:cTn id="34" dur="500"/>
                                        <p:tgtEl>
                                          <p:spTgt spid="112">
                                            <p:txEl>
                                              <p:pRg st="2" end="2"/>
                                            </p:txEl>
                                          </p:spTgt>
                                        </p:tgtEl>
                                      </p:cBhvr>
                                    </p:animEffect>
                                    <p:anim calcmode="lin" valueType="num">
                                      <p:cBhvr>
                                        <p:cTn id="35" dur="500" fill="hold"/>
                                        <p:tgtEl>
                                          <p:spTgt spid="112">
                                            <p:txEl>
                                              <p:pRg st="2" end="2"/>
                                            </p:txEl>
                                          </p:spTgt>
                                        </p:tgtEl>
                                        <p:attrNameLst>
                                          <p:attrName>ppt_x</p:attrName>
                                        </p:attrNameLst>
                                      </p:cBhvr>
                                      <p:tavLst>
                                        <p:tav tm="0">
                                          <p:val>
                                            <p:strVal val="#ppt_x"/>
                                          </p:val>
                                        </p:tav>
                                        <p:tav tm="100000">
                                          <p:val>
                                            <p:strVal val="#ppt_x"/>
                                          </p:val>
                                        </p:tav>
                                      </p:tavLst>
                                    </p:anim>
                                    <p:anim calcmode="lin" valueType="num">
                                      <p:cBhvr>
                                        <p:cTn id="36" dur="500" fill="hold"/>
                                        <p:tgtEl>
                                          <p:spTgt spid="1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wipe(left)">
                                      <p:cBhvr>
                                        <p:cTn id="41" dur="500"/>
                                        <p:tgtEl>
                                          <p:spTgt spid="8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wipe(left)">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3">
                                            <p:txEl>
                                              <p:pRg st="0" end="0"/>
                                            </p:txEl>
                                          </p:spTgt>
                                        </p:tgtEl>
                                        <p:attrNameLst>
                                          <p:attrName>style.visibility</p:attrName>
                                        </p:attrNameLst>
                                      </p:cBhvr>
                                      <p:to>
                                        <p:strVal val="visible"/>
                                      </p:to>
                                    </p:set>
                                    <p:animEffect transition="in" filter="fade">
                                      <p:cBhvr>
                                        <p:cTn id="49" dur="500"/>
                                        <p:tgtEl>
                                          <p:spTgt spid="113">
                                            <p:txEl>
                                              <p:pRg st="0" end="0"/>
                                            </p:txEl>
                                          </p:spTgt>
                                        </p:tgtEl>
                                      </p:cBhvr>
                                    </p:animEffect>
                                    <p:anim calcmode="lin" valueType="num">
                                      <p:cBhvr>
                                        <p:cTn id="50" dur="500" fill="hold"/>
                                        <p:tgtEl>
                                          <p:spTgt spid="113">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1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3">
                                            <p:txEl>
                                              <p:pRg st="1" end="1"/>
                                            </p:txEl>
                                          </p:spTgt>
                                        </p:tgtEl>
                                        <p:attrNameLst>
                                          <p:attrName>style.visibility</p:attrName>
                                        </p:attrNameLst>
                                      </p:cBhvr>
                                      <p:to>
                                        <p:strVal val="visible"/>
                                      </p:to>
                                    </p:set>
                                    <p:animEffect transition="in" filter="fade">
                                      <p:cBhvr>
                                        <p:cTn id="56" dur="500"/>
                                        <p:tgtEl>
                                          <p:spTgt spid="113">
                                            <p:txEl>
                                              <p:pRg st="1" end="1"/>
                                            </p:txEl>
                                          </p:spTgt>
                                        </p:tgtEl>
                                      </p:cBhvr>
                                    </p:animEffect>
                                    <p:anim calcmode="lin" valueType="num">
                                      <p:cBhvr>
                                        <p:cTn id="57" dur="500" fill="hold"/>
                                        <p:tgtEl>
                                          <p:spTgt spid="113">
                                            <p:txEl>
                                              <p:pRg st="1" end="1"/>
                                            </p:txEl>
                                          </p:spTgt>
                                        </p:tgtEl>
                                        <p:attrNameLst>
                                          <p:attrName>ppt_x</p:attrName>
                                        </p:attrNameLst>
                                      </p:cBhvr>
                                      <p:tavLst>
                                        <p:tav tm="0">
                                          <p:val>
                                            <p:strVal val="#ppt_x"/>
                                          </p:val>
                                        </p:tav>
                                        <p:tav tm="100000">
                                          <p:val>
                                            <p:strVal val="#ppt_x"/>
                                          </p:val>
                                        </p:tav>
                                      </p:tavLst>
                                    </p:anim>
                                    <p:anim calcmode="lin" valueType="num">
                                      <p:cBhvr>
                                        <p:cTn id="58" dur="500" fill="hold"/>
                                        <p:tgtEl>
                                          <p:spTgt spid="1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12">
                                            <p:txEl>
                                              <p:pRg st="3" end="3"/>
                                            </p:txEl>
                                          </p:spTgt>
                                        </p:tgtEl>
                                        <p:attrNameLst>
                                          <p:attrName>style.visibility</p:attrName>
                                        </p:attrNameLst>
                                      </p:cBhvr>
                                      <p:to>
                                        <p:strVal val="visible"/>
                                      </p:to>
                                    </p:set>
                                    <p:animEffect transition="in" filter="fade">
                                      <p:cBhvr>
                                        <p:cTn id="63" dur="500"/>
                                        <p:tgtEl>
                                          <p:spTgt spid="112">
                                            <p:txEl>
                                              <p:pRg st="3" end="3"/>
                                            </p:txEl>
                                          </p:spTgt>
                                        </p:tgtEl>
                                      </p:cBhvr>
                                    </p:animEffect>
                                    <p:anim calcmode="lin" valueType="num">
                                      <p:cBhvr>
                                        <p:cTn id="64" dur="500" fill="hold"/>
                                        <p:tgtEl>
                                          <p:spTgt spid="112">
                                            <p:txEl>
                                              <p:pRg st="3" end="3"/>
                                            </p:txEl>
                                          </p:spTgt>
                                        </p:tgtEl>
                                        <p:attrNameLst>
                                          <p:attrName>ppt_x</p:attrName>
                                        </p:attrNameLst>
                                      </p:cBhvr>
                                      <p:tavLst>
                                        <p:tav tm="0">
                                          <p:val>
                                            <p:strVal val="#ppt_x"/>
                                          </p:val>
                                        </p:tav>
                                        <p:tav tm="100000">
                                          <p:val>
                                            <p:strVal val="#ppt_x"/>
                                          </p:val>
                                        </p:tav>
                                      </p:tavLst>
                                    </p:anim>
                                    <p:anim calcmode="lin" valueType="num">
                                      <p:cBhvr>
                                        <p:cTn id="65" dur="500" fill="hold"/>
                                        <p:tgtEl>
                                          <p:spTgt spid="112">
                                            <p:txEl>
                                              <p:pRg st="3" end="3"/>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12">
                                            <p:txEl>
                                              <p:pRg st="4" end="4"/>
                                            </p:txEl>
                                          </p:spTgt>
                                        </p:tgtEl>
                                        <p:attrNameLst>
                                          <p:attrName>style.visibility</p:attrName>
                                        </p:attrNameLst>
                                      </p:cBhvr>
                                      <p:to>
                                        <p:strVal val="visible"/>
                                      </p:to>
                                    </p:set>
                                    <p:animEffect transition="in" filter="fade">
                                      <p:cBhvr>
                                        <p:cTn id="68" dur="500"/>
                                        <p:tgtEl>
                                          <p:spTgt spid="112">
                                            <p:txEl>
                                              <p:pRg st="4" end="4"/>
                                            </p:txEl>
                                          </p:spTgt>
                                        </p:tgtEl>
                                      </p:cBhvr>
                                    </p:animEffect>
                                    <p:anim calcmode="lin" valueType="num">
                                      <p:cBhvr>
                                        <p:cTn id="69" dur="500" fill="hold"/>
                                        <p:tgtEl>
                                          <p:spTgt spid="112">
                                            <p:txEl>
                                              <p:pRg st="4" end="4"/>
                                            </p:txEl>
                                          </p:spTgt>
                                        </p:tgtEl>
                                        <p:attrNameLst>
                                          <p:attrName>ppt_x</p:attrName>
                                        </p:attrNameLst>
                                      </p:cBhvr>
                                      <p:tavLst>
                                        <p:tav tm="0">
                                          <p:val>
                                            <p:strVal val="#ppt_x"/>
                                          </p:val>
                                        </p:tav>
                                        <p:tav tm="100000">
                                          <p:val>
                                            <p:strVal val="#ppt_x"/>
                                          </p:val>
                                        </p:tav>
                                      </p:tavLst>
                                    </p:anim>
                                    <p:anim calcmode="lin" valueType="num">
                                      <p:cBhvr>
                                        <p:cTn id="70" dur="500" fill="hold"/>
                                        <p:tgtEl>
                                          <p:spTgt spid="1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113">
                                            <p:txEl>
                                              <p:pRg st="2" end="2"/>
                                            </p:txEl>
                                          </p:spTgt>
                                        </p:tgtEl>
                                        <p:attrNameLst>
                                          <p:attrName>style.visibility</p:attrName>
                                        </p:attrNameLst>
                                      </p:cBhvr>
                                      <p:to>
                                        <p:strVal val="visible"/>
                                      </p:to>
                                    </p:set>
                                    <p:animEffect transition="in" filter="fade">
                                      <p:cBhvr>
                                        <p:cTn id="75" dur="500"/>
                                        <p:tgtEl>
                                          <p:spTgt spid="113">
                                            <p:txEl>
                                              <p:pRg st="2" end="2"/>
                                            </p:txEl>
                                          </p:spTgt>
                                        </p:tgtEl>
                                      </p:cBhvr>
                                    </p:animEffect>
                                    <p:anim calcmode="lin" valueType="num">
                                      <p:cBhvr>
                                        <p:cTn id="76" dur="500" fill="hold"/>
                                        <p:tgtEl>
                                          <p:spTgt spid="113">
                                            <p:txEl>
                                              <p:pRg st="2" end="2"/>
                                            </p:txEl>
                                          </p:spTgt>
                                        </p:tgtEl>
                                        <p:attrNameLst>
                                          <p:attrName>ppt_x</p:attrName>
                                        </p:attrNameLst>
                                      </p:cBhvr>
                                      <p:tavLst>
                                        <p:tav tm="0">
                                          <p:val>
                                            <p:strVal val="#ppt_x"/>
                                          </p:val>
                                        </p:tav>
                                        <p:tav tm="100000">
                                          <p:val>
                                            <p:strVal val="#ppt_x"/>
                                          </p:val>
                                        </p:tav>
                                      </p:tavLst>
                                    </p:anim>
                                    <p:anim calcmode="lin" valueType="num">
                                      <p:cBhvr>
                                        <p:cTn id="77" dur="500" fill="hold"/>
                                        <p:tgtEl>
                                          <p:spTgt spid="113">
                                            <p:txEl>
                                              <p:pRg st="2" end="2"/>
                                            </p:txEl>
                                          </p:spTgt>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13">
                                            <p:txEl>
                                              <p:pRg st="3" end="3"/>
                                            </p:txEl>
                                          </p:spTgt>
                                        </p:tgtEl>
                                        <p:attrNameLst>
                                          <p:attrName>style.visibility</p:attrName>
                                        </p:attrNameLst>
                                      </p:cBhvr>
                                      <p:to>
                                        <p:strVal val="visible"/>
                                      </p:to>
                                    </p:set>
                                    <p:animEffect transition="in" filter="fade">
                                      <p:cBhvr>
                                        <p:cTn id="80" dur="500"/>
                                        <p:tgtEl>
                                          <p:spTgt spid="113">
                                            <p:txEl>
                                              <p:pRg st="3" end="3"/>
                                            </p:txEl>
                                          </p:spTgt>
                                        </p:tgtEl>
                                      </p:cBhvr>
                                    </p:animEffect>
                                    <p:anim calcmode="lin" valueType="num">
                                      <p:cBhvr>
                                        <p:cTn id="81" dur="500" fill="hold"/>
                                        <p:tgtEl>
                                          <p:spTgt spid="113">
                                            <p:txEl>
                                              <p:pRg st="3" end="3"/>
                                            </p:txEl>
                                          </p:spTgt>
                                        </p:tgtEl>
                                        <p:attrNameLst>
                                          <p:attrName>ppt_x</p:attrName>
                                        </p:attrNameLst>
                                      </p:cBhvr>
                                      <p:tavLst>
                                        <p:tav tm="0">
                                          <p:val>
                                            <p:strVal val="#ppt_x"/>
                                          </p:val>
                                        </p:tav>
                                        <p:tav tm="100000">
                                          <p:val>
                                            <p:strVal val="#ppt_x"/>
                                          </p:val>
                                        </p:tav>
                                      </p:tavLst>
                                    </p:anim>
                                    <p:anim calcmode="lin" valueType="num">
                                      <p:cBhvr>
                                        <p:cTn id="82" dur="500" fill="hold"/>
                                        <p:tgtEl>
                                          <p:spTgt spid="11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uiExpand="1" animBg="1"/>
      <p:bldP spid="98" grpId="0" uiExpand="1" animBg="1"/>
      <p:bldP spid="111" grpId="0" animBg="1"/>
      <p:bldP spid="112" grpId="0" uiExpand="1" build="p"/>
      <p:bldP spid="11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335181" y="895651"/>
            <a:ext cx="3758914" cy="523220"/>
          </a:xfrm>
          <a:prstGeom prst="rect">
            <a:avLst/>
          </a:prstGeom>
        </p:spPr>
        <p:txBody>
          <a:bodyPr wrap="none">
            <a:spAutoFit/>
          </a:bodyPr>
          <a:lstStyle/>
          <a:p>
            <a:r>
              <a:rPr lang="en-US" altLang="zh-CN" sz="2800" b="1" dirty="0" err="1"/>
              <a:t>MapReduce</a:t>
            </a:r>
            <a:r>
              <a:rPr lang="zh-CN" altLang="en-US" sz="2800" b="1" dirty="0"/>
              <a:t>的处理流程</a:t>
            </a:r>
          </a:p>
        </p:txBody>
      </p:sp>
      <p:pic>
        <p:nvPicPr>
          <p:cNvPr id="2" name="Picture 2" descr="E:\Hou\信息化建设\web\校徽相关\xjtu.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418471"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3.3 MapReduce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的基本原理</a:t>
            </a:r>
          </a:p>
        </p:txBody>
      </p:sp>
      <p:pic>
        <p:nvPicPr>
          <p:cNvPr id="26" name="Picture 2" descr="https://timgsa.baidu.com/timg?image&amp;quality=80&amp;size=b9999_10000&amp;sec=1542517790588&amp;di=a6f935dcf7ef5d4f453b36ceef8f4026&amp;imgtype=0&amp;src=http%3A%2F%2Fdata.qq.com%2Fresource%2Fimgcache%2Fuploads%2F2014%2F11%2F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598" y="1793503"/>
            <a:ext cx="8020050" cy="3600451"/>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descr="计教中心logo">
            <a:extLst>
              <a:ext uri="{FF2B5EF4-FFF2-40B4-BE49-F238E27FC236}">
                <a16:creationId xmlns:a16="http://schemas.microsoft.com/office/drawing/2014/main" id="{2C9245C3-761E-4627-9275-E499C5CB5765}"/>
              </a:ext>
            </a:extLst>
          </p:cNvPr>
          <p:cNvPicPr>
            <a:picLocks noChangeAspect="1"/>
          </p:cNvPicPr>
          <p:nvPr/>
        </p:nvPicPr>
        <p:blipFill>
          <a:blip r:embed="rId5"/>
          <a:stretch>
            <a:fillRect/>
          </a:stretch>
        </p:blipFill>
        <p:spPr>
          <a:xfrm>
            <a:off x="10903585" y="6058535"/>
            <a:ext cx="1288415" cy="799465"/>
          </a:xfrm>
          <a:prstGeom prst="rect">
            <a:avLst/>
          </a:prstGeom>
        </p:spPr>
      </p:pic>
    </p:spTree>
    <p:extLst>
      <p:ext uri="{BB962C8B-B14F-4D97-AF65-F5344CB8AC3E}">
        <p14:creationId xmlns:p14="http://schemas.microsoft.com/office/powerpoint/2010/main" val="3602331587"/>
      </p:ext>
    </p:extLst>
  </p:cSld>
  <p:clrMapOvr>
    <a:masterClrMapping/>
  </p:clrMapOvr>
  <mc:AlternateContent xmlns:mc="http://schemas.openxmlformats.org/markup-compatibility/2006" xmlns:p14="http://schemas.microsoft.com/office/powerpoint/2010/main">
    <mc:Choice Requires="p14">
      <p:transition p14:dur="0" advTm="4276"/>
    </mc:Choice>
    <mc:Fallback xmlns="">
      <p:transition advTm="427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48842" y="122394"/>
            <a:ext cx="1639881" cy="1570009"/>
            <a:chOff x="548842" y="122394"/>
            <a:chExt cx="2484000" cy="2484000"/>
          </a:xfrm>
        </p:grpSpPr>
        <p:grpSp>
          <p:nvGrpSpPr>
            <p:cNvPr id="4" name="组合 3"/>
            <p:cNvGrpSpPr>
              <a:grpSpLocks noChangeAspect="1"/>
            </p:cNvGrpSpPr>
            <p:nvPr/>
          </p:nvGrpSpPr>
          <p:grpSpPr>
            <a:xfrm>
              <a:off x="548842" y="122394"/>
              <a:ext cx="2484000" cy="2484000"/>
              <a:chOff x="836778" y="1675054"/>
              <a:chExt cx="2004782" cy="2673043"/>
            </a:xfrm>
          </p:grpSpPr>
          <p:sp>
            <p:nvSpPr>
              <p:cNvPr id="67" name="椭圆 66"/>
              <p:cNvSpPr/>
              <p:nvPr/>
            </p:nvSpPr>
            <p:spPr>
              <a:xfrm>
                <a:off x="836778" y="1675054"/>
                <a:ext cx="2004782"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8" name="组合 67"/>
              <p:cNvGrpSpPr/>
              <p:nvPr/>
            </p:nvGrpSpPr>
            <p:grpSpPr>
              <a:xfrm>
                <a:off x="1034165" y="1914547"/>
                <a:ext cx="1631179" cy="2174905"/>
                <a:chOff x="3739822" y="2440887"/>
                <a:chExt cx="1970936" cy="1970936"/>
              </a:xfrm>
            </p:grpSpPr>
            <p:sp>
              <p:nvSpPr>
                <p:cNvPr id="69" name="圆角矩形 6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椭圆 69"/>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26" name="Picture 2" descr="E:\Hou\信息化建设\web\校徽相关\xjtu.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t="78383" r="87582"/>
            <a:stretch/>
          </p:blipFill>
          <p:spPr bwMode="auto">
            <a:xfrm>
              <a:off x="1033244" y="581509"/>
              <a:ext cx="1603696" cy="15694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直角三角形 1"/>
          <p:cNvSpPr/>
          <p:nvPr/>
        </p:nvSpPr>
        <p:spPr>
          <a:xfrm rot="5400000">
            <a:off x="-60590" y="60590"/>
            <a:ext cx="1240245" cy="1119065"/>
          </a:xfrm>
          <a:prstGeom prst="rtTriangle">
            <a:avLst/>
          </a:prstGeom>
          <a:gradFill flip="none" rotWithShape="1">
            <a:gsLst>
              <a:gs pos="0">
                <a:srgbClr val="DD0012"/>
              </a:gs>
              <a:gs pos="100000">
                <a:srgbClr val="85000B"/>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直角三角形 38"/>
          <p:cNvSpPr/>
          <p:nvPr/>
        </p:nvSpPr>
        <p:spPr>
          <a:xfrm rot="16200000">
            <a:off x="11012345" y="5678345"/>
            <a:ext cx="1240245" cy="1119065"/>
          </a:xfrm>
          <a:prstGeom prst="rtTriangle">
            <a:avLst/>
          </a:prstGeom>
          <a:gradFill flip="none" rotWithShape="1">
            <a:gsLst>
              <a:gs pos="0">
                <a:srgbClr val="DD0012"/>
              </a:gs>
              <a:gs pos="100000">
                <a:srgbClr val="85000B"/>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1825235" y="2404877"/>
            <a:ext cx="1932776" cy="1932776"/>
          </a:xfrm>
          <a:prstGeom prst="ellipse">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2097615" y="2932028"/>
            <a:ext cx="1734789" cy="784510"/>
          </a:xfrm>
          <a:prstGeom prst="rect">
            <a:avLst/>
          </a:prstGeom>
          <a:effectLst>
            <a:outerShdw blurRad="50800" dist="38100" dir="5400000" algn="t" rotWithShape="0">
              <a:prstClr val="black">
                <a:alpha val="23000"/>
              </a:prstClr>
            </a:outerShdw>
          </a:effectLst>
        </p:spPr>
        <p:txBody>
          <a:bodyPr wrap="square" lIns="121730" tIns="60865" rIns="121730" bIns="60865">
            <a:spAutoFit/>
          </a:bodyPr>
          <a:lstStyle/>
          <a:p>
            <a:pPr defTabSz="1243451"/>
            <a:r>
              <a:rPr lang="zh-CN" altLang="en-US" sz="4299" b="1" dirty="0">
                <a:solidFill>
                  <a:srgbClr val="9A222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 容</a:t>
            </a:r>
            <a:endParaRPr lang="zh-CN" altLang="en-US" sz="4299"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65"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rot="611578">
            <a:off x="-2277521" y="2696816"/>
            <a:ext cx="4612838" cy="3759060"/>
          </a:xfrm>
          <a:prstGeom prst="rect">
            <a:avLst/>
          </a:prstGeom>
        </p:spPr>
      </p:pic>
      <p:cxnSp>
        <p:nvCxnSpPr>
          <p:cNvPr id="52" name="直接连接符 51"/>
          <p:cNvCxnSpPr/>
          <p:nvPr/>
        </p:nvCxnSpPr>
        <p:spPr>
          <a:xfrm>
            <a:off x="-13700" y="6237877"/>
            <a:ext cx="116461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5080337" y="6366844"/>
            <a:ext cx="2031325" cy="338554"/>
          </a:xfrm>
          <a:prstGeom prst="rect">
            <a:avLst/>
          </a:prstGeom>
          <a:noFill/>
        </p:spPr>
        <p:txBody>
          <a:bodyPr wrap="none" rtlCol="0">
            <a:spAutoFit/>
          </a:bodyPr>
          <a:lstStyle/>
          <a:p>
            <a:r>
              <a:rPr lang="zh-CN" altLang="en-US" sz="1600" b="1" dirty="0">
                <a:solidFill>
                  <a:schemeClr val="bg2">
                    <a:lumMod val="25000"/>
                  </a:schemeClr>
                </a:solidFill>
                <a:latin typeface="微软雅黑" pitchFamily="34" charset="-122"/>
                <a:ea typeface="微软雅黑" pitchFamily="34" charset="-122"/>
              </a:rPr>
              <a:t>云存储与云计算技术</a:t>
            </a:r>
          </a:p>
        </p:txBody>
      </p:sp>
      <p:grpSp>
        <p:nvGrpSpPr>
          <p:cNvPr id="61" name="组合 60"/>
          <p:cNvGrpSpPr/>
          <p:nvPr/>
        </p:nvGrpSpPr>
        <p:grpSpPr>
          <a:xfrm>
            <a:off x="4498292" y="2173448"/>
            <a:ext cx="6018846" cy="541020"/>
            <a:chOff x="4597712" y="1584494"/>
            <a:chExt cx="5699829" cy="511214"/>
          </a:xfrm>
        </p:grpSpPr>
        <p:sp>
          <p:nvSpPr>
            <p:cNvPr id="62" name="Freeform 5"/>
            <p:cNvSpPr>
              <a:spLocks/>
            </p:cNvSpPr>
            <p:nvPr/>
          </p:nvSpPr>
          <p:spPr bwMode="auto">
            <a:xfrm>
              <a:off x="4597712" y="1584494"/>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rgbClr val="7B1B1B"/>
            </a:solidFill>
            <a:ln w="12700" cap="flat">
              <a:noFill/>
              <a:prstDash val="solid"/>
              <a:miter lim="800000"/>
              <a:headEnd/>
              <a:tailEnd/>
            </a:ln>
            <a:extLst/>
          </p:spPr>
          <p:txBody>
            <a:bodyPr vert="horz" wrap="square" lIns="110754" tIns="55377" rIns="110754" bIns="55377" numCol="1" anchor="t" anchorCtr="0" compatLnSpc="1">
              <a:prstTxWarp prst="textNoShape">
                <a:avLst/>
              </a:prstTxWarp>
            </a:bodyPr>
            <a:lstStyle/>
            <a:p>
              <a:endParaRPr lang="zh-CN" altLang="en-US">
                <a:solidFill>
                  <a:schemeClr val="bg1"/>
                </a:solidFill>
              </a:endParaRPr>
            </a:p>
          </p:txBody>
        </p:sp>
        <p:sp>
          <p:nvSpPr>
            <p:cNvPr id="63" name="TextBox 4"/>
            <p:cNvSpPr txBox="1"/>
            <p:nvPr/>
          </p:nvSpPr>
          <p:spPr>
            <a:xfrm>
              <a:off x="5533483" y="1665606"/>
              <a:ext cx="4389618" cy="363526"/>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r>
                <a:rPr lang="zh-CN" altLang="en-US" sz="2500" b="1" dirty="0">
                  <a:solidFill>
                    <a:schemeClr val="bg1">
                      <a:lumMod val="95000"/>
                    </a:schemeClr>
                  </a:solidFill>
                </a:rPr>
                <a:t>云存储技术概述</a:t>
              </a:r>
            </a:p>
          </p:txBody>
        </p:sp>
        <p:sp>
          <p:nvSpPr>
            <p:cNvPr id="64" name="Freeform 6"/>
            <p:cNvSpPr>
              <a:spLocks/>
            </p:cNvSpPr>
            <p:nvPr/>
          </p:nvSpPr>
          <p:spPr bwMode="auto">
            <a:xfrm>
              <a:off x="4645597" y="1629495"/>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54" tIns="55377" rIns="110754" bIns="55377" numCol="1" anchor="t" anchorCtr="0" compatLnSpc="1">
              <a:prstTxWarp prst="textNoShape">
                <a:avLst/>
              </a:prstTxWarp>
            </a:bodyPr>
            <a:lstStyle/>
            <a:p>
              <a:endParaRPr lang="zh-CN" altLang="en-US" dirty="0">
                <a:solidFill>
                  <a:schemeClr val="bg1"/>
                </a:solidFill>
              </a:endParaRPr>
            </a:p>
          </p:txBody>
        </p:sp>
        <p:sp>
          <p:nvSpPr>
            <p:cNvPr id="65" name="TextBox 7"/>
            <p:cNvSpPr txBox="1"/>
            <p:nvPr/>
          </p:nvSpPr>
          <p:spPr>
            <a:xfrm>
              <a:off x="4793852" y="1700506"/>
              <a:ext cx="150682" cy="292388"/>
            </a:xfrm>
            <a:prstGeom prst="rect">
              <a:avLst/>
            </a:prstGeom>
            <a:noFill/>
          </p:spPr>
          <p:txBody>
            <a:bodyPr wrap="none" lIns="0" tIns="0" rIns="0" bIns="0" rtlCol="0">
              <a:spAutoFit/>
            </a:bodyPr>
            <a:lstStyle/>
            <a:p>
              <a:r>
                <a:rPr lang="en-US" altLang="zh-CN" sz="2000" b="1" dirty="0">
                  <a:solidFill>
                    <a:srgbClr val="9A2222"/>
                  </a:solidFill>
                  <a:latin typeface="微软雅黑" pitchFamily="34" charset="-122"/>
                  <a:ea typeface="微软雅黑" pitchFamily="34" charset="-122"/>
                </a:rPr>
                <a:t>1</a:t>
              </a:r>
              <a:endParaRPr lang="zh-CN" altLang="en-US" sz="2000" b="1" dirty="0">
                <a:solidFill>
                  <a:srgbClr val="9A2222"/>
                </a:solidFill>
                <a:latin typeface="微软雅黑" pitchFamily="34" charset="-122"/>
                <a:ea typeface="微软雅黑" pitchFamily="34" charset="-122"/>
              </a:endParaRPr>
            </a:p>
          </p:txBody>
        </p:sp>
        <p:sp>
          <p:nvSpPr>
            <p:cNvPr id="66" name="KSO_Shape"/>
            <p:cNvSpPr>
              <a:spLocks/>
            </p:cNvSpPr>
            <p:nvPr/>
          </p:nvSpPr>
          <p:spPr bwMode="auto">
            <a:xfrm flipH="1">
              <a:off x="9644013" y="1670048"/>
              <a:ext cx="279089" cy="360384"/>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lumMod val="95000"/>
              </a:schemeClr>
            </a:solidFill>
            <a:ln>
              <a:noFill/>
            </a:ln>
            <a:extLst/>
          </p:spPr>
          <p:txBody>
            <a:bodyPr lIns="110754" tIns="55377" rIns="110754" bIns="55377"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grpSp>
        <p:nvGrpSpPr>
          <p:cNvPr id="71" name="组合 70"/>
          <p:cNvGrpSpPr/>
          <p:nvPr/>
        </p:nvGrpSpPr>
        <p:grpSpPr>
          <a:xfrm>
            <a:off x="4498292" y="3796633"/>
            <a:ext cx="6018846" cy="541020"/>
            <a:chOff x="4597712" y="3010518"/>
            <a:chExt cx="5699829" cy="511214"/>
          </a:xfrm>
        </p:grpSpPr>
        <p:sp>
          <p:nvSpPr>
            <p:cNvPr id="72" name="Freeform 5"/>
            <p:cNvSpPr>
              <a:spLocks/>
            </p:cNvSpPr>
            <p:nvPr/>
          </p:nvSpPr>
          <p:spPr bwMode="auto">
            <a:xfrm>
              <a:off x="4597712" y="3010518"/>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tx1">
                <a:lumMod val="75000"/>
                <a:lumOff val="25000"/>
              </a:schemeClr>
            </a:solidFill>
            <a:ln w="12700" cap="flat">
              <a:noFill/>
              <a:prstDash val="solid"/>
              <a:miter lim="800000"/>
              <a:headEnd/>
              <a:tailEnd/>
            </a:ln>
            <a:extLst/>
          </p:spPr>
          <p:txBody>
            <a:bodyPr vert="horz" wrap="square" lIns="110754" tIns="55377" rIns="110754" bIns="55377" numCol="1" anchor="t" anchorCtr="0" compatLnSpc="1">
              <a:prstTxWarp prst="textNoShape">
                <a:avLst/>
              </a:prstTxWarp>
            </a:bodyPr>
            <a:lstStyle/>
            <a:p>
              <a:endParaRPr lang="zh-CN" altLang="en-US">
                <a:solidFill>
                  <a:schemeClr val="bg1"/>
                </a:solidFill>
              </a:endParaRPr>
            </a:p>
          </p:txBody>
        </p:sp>
        <p:sp>
          <p:nvSpPr>
            <p:cNvPr id="73" name="TextBox 12"/>
            <p:cNvSpPr txBox="1"/>
            <p:nvPr/>
          </p:nvSpPr>
          <p:spPr>
            <a:xfrm>
              <a:off x="5533485" y="3091633"/>
              <a:ext cx="3481718" cy="363526"/>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r>
                <a:rPr lang="en-US" altLang="zh-CN" sz="2500" b="1" dirty="0">
                  <a:solidFill>
                    <a:schemeClr val="bg1">
                      <a:lumMod val="95000"/>
                    </a:schemeClr>
                  </a:solidFill>
                </a:rPr>
                <a:t>MapReduce</a:t>
              </a:r>
              <a:r>
                <a:rPr lang="zh-CN" altLang="en-US" sz="2500" b="1" dirty="0">
                  <a:solidFill>
                    <a:schemeClr val="bg1">
                      <a:lumMod val="95000"/>
                    </a:schemeClr>
                  </a:solidFill>
                </a:rPr>
                <a:t>编程模型</a:t>
              </a:r>
            </a:p>
          </p:txBody>
        </p:sp>
        <p:sp>
          <p:nvSpPr>
            <p:cNvPr id="74" name="Freeform 6"/>
            <p:cNvSpPr>
              <a:spLocks/>
            </p:cNvSpPr>
            <p:nvPr/>
          </p:nvSpPr>
          <p:spPr bwMode="auto">
            <a:xfrm>
              <a:off x="4645597" y="3055519"/>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54" tIns="55377" rIns="110754" bIns="55377" numCol="1" anchor="t" anchorCtr="0" compatLnSpc="1">
              <a:prstTxWarp prst="textNoShape">
                <a:avLst/>
              </a:prstTxWarp>
            </a:bodyPr>
            <a:lstStyle/>
            <a:p>
              <a:endParaRPr lang="zh-CN" altLang="en-US" dirty="0">
                <a:solidFill>
                  <a:schemeClr val="bg1"/>
                </a:solidFill>
              </a:endParaRPr>
            </a:p>
          </p:txBody>
        </p:sp>
        <p:sp>
          <p:nvSpPr>
            <p:cNvPr id="75" name="TextBox 15"/>
            <p:cNvSpPr txBox="1"/>
            <p:nvPr/>
          </p:nvSpPr>
          <p:spPr>
            <a:xfrm>
              <a:off x="4793852" y="3148870"/>
              <a:ext cx="150682" cy="292388"/>
            </a:xfrm>
            <a:prstGeom prst="rect">
              <a:avLst/>
            </a:prstGeom>
            <a:noFill/>
          </p:spPr>
          <p:txBody>
            <a:bodyPr wrap="none" lIns="0" tIns="0" rIns="0" bIns="0" rtlCol="0">
              <a:spAutoFit/>
            </a:bodyPr>
            <a:lstStyle/>
            <a:p>
              <a:r>
                <a:rPr lang="en-US" altLang="zh-CN" sz="2000" b="1" dirty="0">
                  <a:solidFill>
                    <a:schemeClr val="tx1">
                      <a:lumMod val="75000"/>
                      <a:lumOff val="25000"/>
                    </a:schemeClr>
                  </a:solidFill>
                  <a:latin typeface="微软雅黑" pitchFamily="34" charset="-122"/>
                  <a:ea typeface="微软雅黑" pitchFamily="34" charset="-122"/>
                </a:rPr>
                <a:t>3</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76" name="KSO_Shape"/>
            <p:cNvSpPr>
              <a:spLocks/>
            </p:cNvSpPr>
            <p:nvPr/>
          </p:nvSpPr>
          <p:spPr bwMode="auto">
            <a:xfrm>
              <a:off x="9647644" y="3138144"/>
              <a:ext cx="222339" cy="255960"/>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bg1">
                <a:lumMod val="95000"/>
              </a:schemeClr>
            </a:solidFill>
            <a:ln>
              <a:noFill/>
            </a:ln>
            <a:extLst/>
          </p:spPr>
          <p:txBody>
            <a:bodyPr lIns="110754" tIns="55377" rIns="110754" bIns="55377"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grpSp>
        <p:nvGrpSpPr>
          <p:cNvPr id="77" name="组合 76"/>
          <p:cNvGrpSpPr/>
          <p:nvPr/>
        </p:nvGrpSpPr>
        <p:grpSpPr>
          <a:xfrm>
            <a:off x="4498292" y="2983964"/>
            <a:ext cx="6018846" cy="541020"/>
            <a:chOff x="4597712" y="1584494"/>
            <a:chExt cx="5699829" cy="511214"/>
          </a:xfrm>
        </p:grpSpPr>
        <p:sp>
          <p:nvSpPr>
            <p:cNvPr id="78" name="Freeform 5"/>
            <p:cNvSpPr>
              <a:spLocks/>
            </p:cNvSpPr>
            <p:nvPr/>
          </p:nvSpPr>
          <p:spPr bwMode="auto">
            <a:xfrm>
              <a:off x="4597712" y="1584494"/>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tx1">
                <a:lumMod val="75000"/>
                <a:lumOff val="25000"/>
              </a:schemeClr>
            </a:solidFill>
            <a:ln w="12700" cap="flat">
              <a:noFill/>
              <a:prstDash val="solid"/>
              <a:miter lim="800000"/>
              <a:headEnd/>
              <a:tailEnd/>
            </a:ln>
            <a:extLst/>
          </p:spPr>
          <p:txBody>
            <a:bodyPr vert="horz" wrap="square" lIns="110754" tIns="55377" rIns="110754" bIns="55377" numCol="1" anchor="t" anchorCtr="0" compatLnSpc="1">
              <a:prstTxWarp prst="textNoShape">
                <a:avLst/>
              </a:prstTxWarp>
            </a:bodyPr>
            <a:lstStyle/>
            <a:p>
              <a:endParaRPr lang="zh-CN" altLang="en-US">
                <a:solidFill>
                  <a:schemeClr val="bg1"/>
                </a:solidFill>
              </a:endParaRPr>
            </a:p>
          </p:txBody>
        </p:sp>
        <p:sp>
          <p:nvSpPr>
            <p:cNvPr id="79" name="TextBox 48"/>
            <p:cNvSpPr txBox="1"/>
            <p:nvPr/>
          </p:nvSpPr>
          <p:spPr>
            <a:xfrm>
              <a:off x="5533483" y="1665608"/>
              <a:ext cx="3686604" cy="363526"/>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r>
                <a:rPr lang="zh-CN" altLang="en-US" sz="2500" b="1" dirty="0">
                  <a:solidFill>
                    <a:schemeClr val="bg1">
                      <a:lumMod val="95000"/>
                    </a:schemeClr>
                  </a:solidFill>
                </a:rPr>
                <a:t>云计算技术概述</a:t>
              </a:r>
            </a:p>
          </p:txBody>
        </p:sp>
        <p:sp>
          <p:nvSpPr>
            <p:cNvPr id="80" name="Freeform 6"/>
            <p:cNvSpPr>
              <a:spLocks/>
            </p:cNvSpPr>
            <p:nvPr/>
          </p:nvSpPr>
          <p:spPr bwMode="auto">
            <a:xfrm>
              <a:off x="4645597" y="1629495"/>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54" tIns="55377" rIns="110754" bIns="55377" numCol="1" anchor="t" anchorCtr="0" compatLnSpc="1">
              <a:prstTxWarp prst="textNoShape">
                <a:avLst/>
              </a:prstTxWarp>
            </a:bodyPr>
            <a:lstStyle/>
            <a:p>
              <a:endParaRPr lang="zh-CN" altLang="en-US" dirty="0">
                <a:solidFill>
                  <a:schemeClr val="bg1"/>
                </a:solidFill>
              </a:endParaRPr>
            </a:p>
          </p:txBody>
        </p:sp>
        <p:sp>
          <p:nvSpPr>
            <p:cNvPr id="81" name="TextBox 50"/>
            <p:cNvSpPr txBox="1"/>
            <p:nvPr/>
          </p:nvSpPr>
          <p:spPr>
            <a:xfrm>
              <a:off x="4793852" y="1700506"/>
              <a:ext cx="150682" cy="292388"/>
            </a:xfrm>
            <a:prstGeom prst="rect">
              <a:avLst/>
            </a:prstGeom>
            <a:noFill/>
          </p:spPr>
          <p:txBody>
            <a:bodyPr wrap="none" lIns="0" tIns="0" rIns="0" bIns="0" rtlCol="0">
              <a:spAutoFit/>
            </a:bodyPr>
            <a:lstStyle/>
            <a:p>
              <a:r>
                <a:rPr lang="en-US" altLang="zh-CN" sz="2000" b="1" dirty="0">
                  <a:solidFill>
                    <a:schemeClr val="tx1">
                      <a:lumMod val="75000"/>
                      <a:lumOff val="25000"/>
                    </a:schemeClr>
                  </a:solidFill>
                  <a:latin typeface="微软雅黑" pitchFamily="34" charset="-122"/>
                  <a:ea typeface="微软雅黑" pitchFamily="34" charset="-122"/>
                </a:rPr>
                <a:t>2</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82" name="KSO_Shape"/>
            <p:cNvSpPr>
              <a:spLocks/>
            </p:cNvSpPr>
            <p:nvPr/>
          </p:nvSpPr>
          <p:spPr bwMode="auto">
            <a:xfrm>
              <a:off x="9615639" y="1670049"/>
              <a:ext cx="286351" cy="360384"/>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lumMod val="95000"/>
              </a:schemeClr>
            </a:solidFill>
            <a:ln>
              <a:noFill/>
            </a:ln>
            <a:extLst/>
          </p:spPr>
          <p:txBody>
            <a:bodyPr lIns="110754" tIns="55377" rIns="110754" bIns="55377"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spTree>
    <p:extLst>
      <p:ext uri="{BB962C8B-B14F-4D97-AF65-F5344CB8AC3E}">
        <p14:creationId xmlns:p14="http://schemas.microsoft.com/office/powerpoint/2010/main" val="3745155073"/>
      </p:ext>
    </p:extLst>
  </p:cSld>
  <p:clrMapOvr>
    <a:masterClrMapping/>
  </p:clrMapOvr>
  <mc:AlternateContent xmlns:mc="http://schemas.openxmlformats.org/markup-compatibility/2006" xmlns:p14="http://schemas.microsoft.com/office/powerpoint/2010/main">
    <mc:Choice Requires="p14">
      <p:transition p14:dur="10" advTm="19107"/>
    </mc:Choice>
    <mc:Fallback xmlns="">
      <p:transition advTm="1910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7990521"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3.4 MapReduce</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的应用实例</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en-US" altLang="zh-CN" sz="3200" b="1" dirty="0" err="1">
                <a:gradFill>
                  <a:gsLst>
                    <a:gs pos="0">
                      <a:srgbClr val="E30613"/>
                    </a:gs>
                    <a:gs pos="100000">
                      <a:srgbClr val="81040B"/>
                    </a:gs>
                  </a:gsLst>
                  <a:lin ang="5400000" scaled="1"/>
                </a:gradFill>
                <a:latin typeface="微软雅黑" pitchFamily="34" charset="-122"/>
                <a:ea typeface="微软雅黑" pitchFamily="34" charset="-122"/>
              </a:rPr>
              <a:t>WordCount</a:t>
            </a:r>
            <a:endParaRPr lang="zh-CN" altLang="en-US" sz="3200" b="1" dirty="0">
              <a:gradFill>
                <a:gsLst>
                  <a:gs pos="0">
                    <a:srgbClr val="E30613"/>
                  </a:gs>
                  <a:gs pos="100000">
                    <a:srgbClr val="81040B"/>
                  </a:gs>
                </a:gsLst>
                <a:lin ang="5400000" scaled="1"/>
              </a:gradFill>
              <a:latin typeface="微软雅黑" pitchFamily="34" charset="-122"/>
              <a:ea typeface="微软雅黑" pitchFamily="34" charset="-122"/>
            </a:endParaRPr>
          </a:p>
        </p:txBody>
      </p:sp>
      <p:grpSp>
        <p:nvGrpSpPr>
          <p:cNvPr id="35" name="组合 34"/>
          <p:cNvGrpSpPr/>
          <p:nvPr/>
        </p:nvGrpSpPr>
        <p:grpSpPr>
          <a:xfrm>
            <a:off x="4572401" y="1559807"/>
            <a:ext cx="2556425" cy="907751"/>
            <a:chOff x="1436370" y="1984470"/>
            <a:chExt cx="2636520" cy="1447800"/>
          </a:xfrm>
        </p:grpSpPr>
        <p:sp>
          <p:nvSpPr>
            <p:cNvPr id="36" name="任意多边形 35"/>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D04A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1" i="0" u="none" strike="noStrike" kern="0" cap="none" spc="0" normalizeH="0" baseline="0" noProof="0">
                <a:ln>
                  <a:noFill/>
                </a:ln>
                <a:solidFill>
                  <a:srgbClr val="D04A6D">
                    <a:lumMod val="7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38" name="文本框 43"/>
            <p:cNvSpPr txBox="1"/>
            <p:nvPr/>
          </p:nvSpPr>
          <p:spPr>
            <a:xfrm>
              <a:off x="1709209" y="2367257"/>
              <a:ext cx="2293960" cy="682225"/>
            </a:xfrm>
            <a:prstGeom prst="rect">
              <a:avLst/>
            </a:prstGeom>
            <a:noFill/>
          </p:spPr>
          <p:txBody>
            <a:bodyPr wrap="square" rtlCol="0" anchor="ct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altLang="zh-CN" sz="2000" b="1" kern="0" dirty="0">
                  <a:solidFill>
                    <a:prstClr val="white">
                      <a:lumMod val="95000"/>
                    </a:prstClr>
                  </a:solidFill>
                  <a:latin typeface="Arial" panose="020B0604020202020204" pitchFamily="34" charset="0"/>
                  <a:ea typeface="微软雅黑" panose="020B0503020204020204" pitchFamily="34" charset="-122"/>
                  <a:cs typeface="Arial" panose="020B0604020202020204" pitchFamily="34" charset="0"/>
                </a:rPr>
                <a:t>1 </a:t>
              </a:r>
              <a:r>
                <a:rPr lang="zh-CN" altLang="en-US" sz="2000" b="1" kern="0" dirty="0">
                  <a:solidFill>
                    <a:prstClr val="white">
                      <a:lumMod val="95000"/>
                    </a:prstClr>
                  </a:solidFill>
                  <a:latin typeface="Arial" panose="020B0604020202020204" pitchFamily="34" charset="0"/>
                  <a:ea typeface="微软雅黑" panose="020B0503020204020204" pitchFamily="34" charset="-122"/>
                  <a:cs typeface="Arial" panose="020B0604020202020204" pitchFamily="34" charset="0"/>
                </a:rPr>
                <a:t>任务的目标</a:t>
              </a:r>
              <a:endParaRPr kumimoji="0" lang="zh-CN" altLang="en-US" sz="2000" b="1" i="0" u="none" strike="noStrike" kern="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39" name="组合 38"/>
          <p:cNvGrpSpPr/>
          <p:nvPr/>
        </p:nvGrpSpPr>
        <p:grpSpPr>
          <a:xfrm>
            <a:off x="4572400" y="4415723"/>
            <a:ext cx="2556425" cy="907751"/>
            <a:chOff x="5897092" y="1984470"/>
            <a:chExt cx="2636520" cy="1447800"/>
          </a:xfrm>
        </p:grpSpPr>
        <p:sp>
          <p:nvSpPr>
            <p:cNvPr id="41" name="任意多边形 40"/>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D04A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1" i="0" u="none" strike="noStrike" kern="0" cap="none" spc="0" normalizeH="0" baseline="0" noProof="0">
                <a:ln>
                  <a:noFill/>
                </a:ln>
                <a:solidFill>
                  <a:srgbClr val="D04A6D">
                    <a:lumMod val="7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2" name="文本框 49"/>
            <p:cNvSpPr txBox="1"/>
            <p:nvPr/>
          </p:nvSpPr>
          <p:spPr>
            <a:xfrm>
              <a:off x="6227711" y="2367261"/>
              <a:ext cx="2205655" cy="682225"/>
            </a:xfrm>
            <a:prstGeom prst="rect">
              <a:avLst/>
            </a:prstGeom>
            <a:noFill/>
          </p:spPr>
          <p:txBody>
            <a:bodyPr wrap="square" rtlCol="0" anchor="ct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3 </a:t>
              </a:r>
              <a:r>
                <a:rPr kumimoji="0" lang="zh-CN" altLang="en-US" sz="2000" b="1" i="0" u="none" strike="noStrike" kern="0" cap="none" spc="0" normalizeH="0" baseline="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执行过程</a:t>
              </a:r>
              <a:endParaRPr kumimoji="0" lang="zh-CN" altLang="en-US" sz="2000" b="1" i="0" u="none" strike="noStrike" kern="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grpSp>
        <p:nvGrpSpPr>
          <p:cNvPr id="43" name="组合 42"/>
          <p:cNvGrpSpPr/>
          <p:nvPr/>
        </p:nvGrpSpPr>
        <p:grpSpPr>
          <a:xfrm>
            <a:off x="4572399" y="2987765"/>
            <a:ext cx="2556425" cy="907751"/>
            <a:chOff x="1436370" y="1984470"/>
            <a:chExt cx="2636520" cy="1447800"/>
          </a:xfrm>
        </p:grpSpPr>
        <p:sp>
          <p:nvSpPr>
            <p:cNvPr id="44" name="任意多边形 43"/>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D04A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1" i="0" u="none" strike="noStrike" kern="0" cap="none" spc="0" normalizeH="0" baseline="0" noProof="0">
                <a:ln>
                  <a:noFill/>
                </a:ln>
                <a:solidFill>
                  <a:srgbClr val="D04A6D">
                    <a:lumMod val="7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45" name="文本框 43"/>
            <p:cNvSpPr txBox="1"/>
            <p:nvPr/>
          </p:nvSpPr>
          <p:spPr>
            <a:xfrm>
              <a:off x="1709209" y="2365571"/>
              <a:ext cx="2293960" cy="685599"/>
            </a:xfrm>
            <a:prstGeom prst="rect">
              <a:avLst/>
            </a:prstGeom>
            <a:noFill/>
          </p:spPr>
          <p:txBody>
            <a:bodyPr wrap="square" rtlCol="0" anchor="ct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lang="en-US" altLang="zh-CN" sz="2000" b="1" kern="0" dirty="0">
                  <a:solidFill>
                    <a:prstClr val="white">
                      <a:lumMod val="95000"/>
                    </a:prstClr>
                  </a:solidFill>
                  <a:latin typeface="Arial" panose="020B0604020202020204" pitchFamily="34" charset="0"/>
                  <a:ea typeface="微软雅黑" panose="020B0503020204020204" pitchFamily="34" charset="-122"/>
                  <a:cs typeface="Arial" panose="020B0604020202020204" pitchFamily="34" charset="0"/>
                </a:rPr>
                <a:t>2 </a:t>
              </a:r>
              <a:r>
                <a:rPr lang="zh-CN" altLang="en-US" sz="2000" b="1" kern="0" dirty="0">
                  <a:solidFill>
                    <a:prstClr val="white">
                      <a:lumMod val="95000"/>
                    </a:prstClr>
                  </a:solidFill>
                  <a:latin typeface="Arial" panose="020B0604020202020204" pitchFamily="34" charset="0"/>
                  <a:ea typeface="微软雅黑" panose="020B0503020204020204" pitchFamily="34" charset="-122"/>
                  <a:cs typeface="Arial" panose="020B0604020202020204" pitchFamily="34" charset="0"/>
                </a:rPr>
                <a:t>解决思路</a:t>
              </a:r>
              <a:endParaRPr kumimoji="0" lang="zh-CN" altLang="en-US" sz="2000" b="1" i="0" u="none" strike="noStrike" kern="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pic>
        <p:nvPicPr>
          <p:cNvPr id="20" name="图片 19" descr="计教中心logo">
            <a:extLst>
              <a:ext uri="{FF2B5EF4-FFF2-40B4-BE49-F238E27FC236}">
                <a16:creationId xmlns:a16="http://schemas.microsoft.com/office/drawing/2014/main" id="{41F939FB-A849-461D-B7FD-94FA2F0F1E46}"/>
              </a:ext>
            </a:extLst>
          </p:cNvPr>
          <p:cNvPicPr>
            <a:picLocks noChangeAspect="1"/>
          </p:cNvPicPr>
          <p:nvPr/>
        </p:nvPicPr>
        <p:blipFill>
          <a:blip r:embed="rId5"/>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2248288148"/>
      </p:ext>
    </p:extLst>
  </p:cSld>
  <p:clrMapOvr>
    <a:masterClrMapping/>
  </p:clrMapOvr>
  <mc:AlternateContent xmlns:mc="http://schemas.openxmlformats.org/markup-compatibility/2006" xmlns:p14="http://schemas.microsoft.com/office/powerpoint/2010/main">
    <mc:Choice Requires="p14">
      <p:transition p14:dur="0" advTm="21557"/>
    </mc:Choice>
    <mc:Fallback xmlns="">
      <p:transition advTm="215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400" fill="hold"/>
                                        <p:tgtEl>
                                          <p:spTgt spid="35"/>
                                        </p:tgtEl>
                                        <p:attrNameLst>
                                          <p:attrName>ppt_x</p:attrName>
                                        </p:attrNameLst>
                                      </p:cBhvr>
                                      <p:tavLst>
                                        <p:tav tm="0">
                                          <p:val>
                                            <p:strVal val="0-#ppt_w/2"/>
                                          </p:val>
                                        </p:tav>
                                        <p:tav tm="100000">
                                          <p:val>
                                            <p:strVal val="#ppt_x"/>
                                          </p:val>
                                        </p:tav>
                                      </p:tavLst>
                                    </p:anim>
                                    <p:anim calcmode="lin" valueType="num">
                                      <p:cBhvr additive="base">
                                        <p:cTn id="8" dur="4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400" fill="hold"/>
                                        <p:tgtEl>
                                          <p:spTgt spid="43"/>
                                        </p:tgtEl>
                                        <p:attrNameLst>
                                          <p:attrName>ppt_x</p:attrName>
                                        </p:attrNameLst>
                                      </p:cBhvr>
                                      <p:tavLst>
                                        <p:tav tm="0">
                                          <p:val>
                                            <p:strVal val="0-#ppt_w/2"/>
                                          </p:val>
                                        </p:tav>
                                        <p:tav tm="100000">
                                          <p:val>
                                            <p:strVal val="#ppt_x"/>
                                          </p:val>
                                        </p:tav>
                                      </p:tavLst>
                                    </p:anim>
                                    <p:anim calcmode="lin" valueType="num">
                                      <p:cBhvr additive="base">
                                        <p:cTn id="14" dur="4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400"/>
                                        <p:tgtEl>
                                          <p:spTgt spid="39"/>
                                        </p:tgtEl>
                                        <p:attrNameLst>
                                          <p:attrName>ppt_x</p:attrName>
                                        </p:attrNameLst>
                                      </p:cBhvr>
                                      <p:tavLst>
                                        <p:tav tm="0">
                                          <p:val>
                                            <p:strVal val="#ppt_x-#ppt_w*1.125000"/>
                                          </p:val>
                                        </p:tav>
                                        <p:tav tm="100000">
                                          <p:val>
                                            <p:strVal val="#ppt_x"/>
                                          </p:val>
                                        </p:tav>
                                      </p:tavLst>
                                    </p:anim>
                                    <p:animEffect transition="in" filter="wipe(right)">
                                      <p:cBhvr>
                                        <p:cTn id="20" dur="4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3352200"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3.4.1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任务的目标</a:t>
            </a:r>
          </a:p>
        </p:txBody>
      </p:sp>
      <p:sp>
        <p:nvSpPr>
          <p:cNvPr id="22" name="îśľiďe">
            <a:extLst>
              <a:ext uri="{FF2B5EF4-FFF2-40B4-BE49-F238E27FC236}">
                <a16:creationId xmlns:a16="http://schemas.microsoft.com/office/drawing/2014/main" id="{558775C2-F41F-4C94-9329-CFBC2BEBB30F}"/>
              </a:ext>
            </a:extLst>
          </p:cNvPr>
          <p:cNvSpPr/>
          <p:nvPr/>
        </p:nvSpPr>
        <p:spPr bwMode="auto">
          <a:xfrm rot="5400000">
            <a:off x="-118267" y="2714838"/>
            <a:ext cx="4482518" cy="1269643"/>
          </a:xfrm>
          <a:prstGeom prst="homePlate">
            <a:avLst>
              <a:gd name="adj" fmla="val 35856"/>
            </a:avLst>
          </a:prstGeom>
          <a:solidFill>
            <a:schemeClr val="tx1">
              <a:lumMod val="20000"/>
              <a:lumOff val="80000"/>
              <a:alpha val="48000"/>
            </a:schemeClr>
          </a:solidFill>
          <a:ln w="25400" algn="ctr">
            <a:noFill/>
            <a:miter lim="800000"/>
            <a:headEnd/>
            <a:tailEnd/>
          </a:ln>
          <a:effectLst/>
        </p:spPr>
        <p:txBody>
          <a:bodyPr wrap="square" lIns="91440" tIns="45720" rIns="91440" bIns="45720" anchor="ctr">
            <a:normAutofit/>
          </a:bodyPr>
          <a:lstStyle/>
          <a:p>
            <a:pPr algn="ctr"/>
            <a:endParaRPr/>
          </a:p>
        </p:txBody>
      </p:sp>
      <p:grpSp>
        <p:nvGrpSpPr>
          <p:cNvPr id="23" name="îšļiḑe">
            <a:extLst>
              <a:ext uri="{FF2B5EF4-FFF2-40B4-BE49-F238E27FC236}">
                <a16:creationId xmlns:a16="http://schemas.microsoft.com/office/drawing/2014/main" id="{6A314EFB-1A54-468F-B2DE-EAE2C4BCA343}"/>
              </a:ext>
            </a:extLst>
          </p:cNvPr>
          <p:cNvGrpSpPr/>
          <p:nvPr/>
        </p:nvGrpSpPr>
        <p:grpSpPr>
          <a:xfrm>
            <a:off x="1864290" y="1519634"/>
            <a:ext cx="9367126" cy="479381"/>
            <a:chOff x="1330886" y="2578219"/>
            <a:chExt cx="8936725" cy="341313"/>
          </a:xfrm>
        </p:grpSpPr>
        <p:sp>
          <p:nvSpPr>
            <p:cNvPr id="31" name="í$1íḑê">
              <a:extLst>
                <a:ext uri="{FF2B5EF4-FFF2-40B4-BE49-F238E27FC236}">
                  <a16:creationId xmlns:a16="http://schemas.microsoft.com/office/drawing/2014/main" id="{65D33F67-31CB-4499-A178-EBC51978DB55}"/>
                </a:ext>
              </a:extLst>
            </p:cNvPr>
            <p:cNvSpPr/>
            <p:nvPr/>
          </p:nvSpPr>
          <p:spPr bwMode="gray">
            <a:xfrm>
              <a:off x="4205995" y="2578219"/>
              <a:ext cx="6061616" cy="341313"/>
            </a:xfrm>
            <a:prstGeom prst="rect">
              <a:avLst/>
            </a:prstGeom>
            <a:no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Autofit/>
            </a:bodyPr>
            <a:lstStyle/>
            <a:p>
              <a:pPr marL="171450" indent="-171450">
                <a:lnSpc>
                  <a:spcPct val="150000"/>
                </a:lnSpc>
                <a:buFont typeface="Arial" panose="020B0604020202020204" pitchFamily="34" charset="0"/>
                <a:buChar char="•"/>
                <a:tabLst>
                  <a:tab pos="228594" algn="l"/>
                </a:tabLst>
                <a:defRPr/>
              </a:pPr>
              <a:r>
                <a:rPr lang="zh-CN" altLang="en-US" sz="2000" dirty="0">
                  <a:solidFill>
                    <a:schemeClr val="tx1"/>
                  </a:solidFill>
                  <a:latin typeface="宋体" panose="02010600030101010101" pitchFamily="2" charset="-122"/>
                  <a:ea typeface="宋体" panose="02010600030101010101" pitchFamily="2" charset="-122"/>
                </a:rPr>
                <a:t>如何统计每个单词出现的次数？</a:t>
              </a:r>
              <a:endParaRPr lang="en-US" altLang="zh-CN" sz="2000" dirty="0">
                <a:solidFill>
                  <a:schemeClr val="tx1"/>
                </a:solidFill>
                <a:latin typeface="宋体" panose="02010600030101010101" pitchFamily="2" charset="-122"/>
                <a:ea typeface="宋体" panose="02010600030101010101" pitchFamily="2" charset="-122"/>
              </a:endParaRPr>
            </a:p>
          </p:txBody>
        </p:sp>
        <p:sp>
          <p:nvSpPr>
            <p:cNvPr id="32" name="î$ḷîḍê">
              <a:extLst>
                <a:ext uri="{FF2B5EF4-FFF2-40B4-BE49-F238E27FC236}">
                  <a16:creationId xmlns:a16="http://schemas.microsoft.com/office/drawing/2014/main" id="{D7F8A300-3FCA-4A2D-A9AF-A5BBE8653376}"/>
                </a:ext>
              </a:extLst>
            </p:cNvPr>
            <p:cNvSpPr/>
            <p:nvPr/>
          </p:nvSpPr>
          <p:spPr bwMode="gray">
            <a:xfrm>
              <a:off x="1330886" y="2578219"/>
              <a:ext cx="2875112" cy="341313"/>
            </a:xfrm>
            <a:prstGeom prst="rect">
              <a:avLst/>
            </a:prstGeom>
            <a:solidFill>
              <a:schemeClr val="tx1">
                <a:lumMod val="50000"/>
                <a:lumOff val="50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lnSpcReduction="10000"/>
            </a:bodyPr>
            <a:lstStyle/>
            <a:p>
              <a:pPr algn="ctr"/>
              <a:r>
                <a:rPr lang="zh-CN" altLang="en-US" sz="2800" dirty="0">
                  <a:solidFill>
                    <a:schemeClr val="bg1"/>
                  </a:solidFill>
                  <a:latin typeface="宋体" panose="02010600030101010101" pitchFamily="2" charset="-122"/>
                  <a:ea typeface="宋体" panose="02010600030101010101" pitchFamily="2" charset="-122"/>
                </a:rPr>
                <a:t>任务描述</a:t>
              </a:r>
              <a:endParaRPr lang="en-US" altLang="zh-CN" sz="2800" dirty="0">
                <a:solidFill>
                  <a:schemeClr val="bg1"/>
                </a:solidFill>
                <a:latin typeface="宋体" panose="02010600030101010101" pitchFamily="2" charset="-122"/>
                <a:ea typeface="宋体" panose="02010600030101010101" pitchFamily="2" charset="-122"/>
              </a:endParaRPr>
            </a:p>
          </p:txBody>
        </p:sp>
      </p:grpSp>
      <p:grpSp>
        <p:nvGrpSpPr>
          <p:cNvPr id="24" name="iṥḻíḓê">
            <a:extLst>
              <a:ext uri="{FF2B5EF4-FFF2-40B4-BE49-F238E27FC236}">
                <a16:creationId xmlns:a16="http://schemas.microsoft.com/office/drawing/2014/main" id="{2E480489-FCBD-4657-B8FB-7CF5DA5F17AD}"/>
              </a:ext>
            </a:extLst>
          </p:cNvPr>
          <p:cNvGrpSpPr/>
          <p:nvPr/>
        </p:nvGrpSpPr>
        <p:grpSpPr>
          <a:xfrm>
            <a:off x="1864287" y="2491551"/>
            <a:ext cx="9367129" cy="993683"/>
            <a:chOff x="1330886" y="2414349"/>
            <a:chExt cx="8936728" cy="707488"/>
          </a:xfrm>
        </p:grpSpPr>
        <p:sp>
          <p:nvSpPr>
            <p:cNvPr id="29" name="îŝ1îḍé">
              <a:extLst>
                <a:ext uri="{FF2B5EF4-FFF2-40B4-BE49-F238E27FC236}">
                  <a16:creationId xmlns:a16="http://schemas.microsoft.com/office/drawing/2014/main" id="{6BF54FA9-8668-44A2-AE2D-1C21B5D4D4F7}"/>
                </a:ext>
              </a:extLst>
            </p:cNvPr>
            <p:cNvSpPr/>
            <p:nvPr/>
          </p:nvSpPr>
          <p:spPr bwMode="gray">
            <a:xfrm>
              <a:off x="4205998" y="2414349"/>
              <a:ext cx="6061616" cy="707488"/>
            </a:xfrm>
            <a:prstGeom prst="rect">
              <a:avLst/>
            </a:prstGeom>
            <a:no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rmAutofit lnSpcReduction="10000"/>
            </a:bodyPr>
            <a:lstStyle/>
            <a:p>
              <a:pPr marL="171450" lvl="0" indent="-171450">
                <a:lnSpc>
                  <a:spcPct val="150000"/>
                </a:lnSpc>
                <a:buFont typeface="Arial" panose="020B0604020202020204" pitchFamily="34" charset="0"/>
                <a:buChar char="•"/>
                <a:tabLst>
                  <a:tab pos="228594" algn="l"/>
                </a:tabLst>
                <a:defRPr/>
              </a:pPr>
              <a:r>
                <a:rPr lang="en-US" altLang="zh-CN" sz="2000" dirty="0">
                  <a:solidFill>
                    <a:prstClr val="black"/>
                  </a:solidFill>
                  <a:latin typeface="宋体" panose="02010600030101010101" pitchFamily="2" charset="-122"/>
                  <a:ea typeface="宋体" panose="02010600030101010101" pitchFamily="2" charset="-122"/>
                </a:rPr>
                <a:t>1) </a:t>
              </a:r>
              <a:r>
                <a:rPr lang="zh-CN" altLang="en-US" sz="2000" dirty="0">
                  <a:solidFill>
                    <a:prstClr val="black"/>
                  </a:solidFill>
                  <a:latin typeface="宋体" panose="02010600030101010101" pitchFamily="2" charset="-122"/>
                  <a:ea typeface="宋体" panose="02010600030101010101" pitchFamily="2" charset="-122"/>
                </a:rPr>
                <a:t>搜索引擎中，统计最流行的 </a:t>
              </a:r>
              <a:r>
                <a:rPr lang="en-US" altLang="zh-CN" sz="2000" dirty="0">
                  <a:solidFill>
                    <a:prstClr val="black"/>
                  </a:solidFill>
                  <a:latin typeface="宋体" panose="02010600030101010101" pitchFamily="2" charset="-122"/>
                  <a:ea typeface="宋体" panose="02010600030101010101" pitchFamily="2" charset="-122"/>
                </a:rPr>
                <a:t>K </a:t>
              </a:r>
              <a:r>
                <a:rPr lang="zh-CN" altLang="en-US" sz="2000" dirty="0">
                  <a:solidFill>
                    <a:prstClr val="black"/>
                  </a:solidFill>
                  <a:latin typeface="宋体" panose="02010600030101010101" pitchFamily="2" charset="-122"/>
                  <a:ea typeface="宋体" panose="02010600030101010101" pitchFamily="2" charset="-122"/>
                </a:rPr>
                <a:t>个搜索词。</a:t>
              </a:r>
            </a:p>
            <a:p>
              <a:pPr marL="171450" lvl="0" indent="-171450">
                <a:lnSpc>
                  <a:spcPct val="150000"/>
                </a:lnSpc>
                <a:buFont typeface="Arial" panose="020B0604020202020204" pitchFamily="34" charset="0"/>
                <a:buChar char="•"/>
                <a:tabLst>
                  <a:tab pos="228594" algn="l"/>
                </a:tabLst>
                <a:defRPr/>
              </a:pPr>
              <a:r>
                <a:rPr lang="en-US" altLang="zh-CN" sz="2000" dirty="0">
                  <a:solidFill>
                    <a:prstClr val="black"/>
                  </a:solidFill>
                  <a:latin typeface="宋体" panose="02010600030101010101" pitchFamily="2" charset="-122"/>
                  <a:ea typeface="宋体" panose="02010600030101010101" pitchFamily="2" charset="-122"/>
                </a:rPr>
                <a:t>2) </a:t>
              </a:r>
              <a:r>
                <a:rPr lang="zh-CN" altLang="en-US" sz="2000" dirty="0">
                  <a:solidFill>
                    <a:prstClr val="black"/>
                  </a:solidFill>
                  <a:latin typeface="宋体" panose="02010600030101010101" pitchFamily="2" charset="-122"/>
                  <a:ea typeface="宋体" panose="02010600030101010101" pitchFamily="2" charset="-122"/>
                </a:rPr>
                <a:t>统计搜索词频率，帮助优化搜索词提示。</a:t>
              </a:r>
              <a:endParaRPr lang="en-US" altLang="zh-CN" sz="2000" dirty="0">
                <a:solidFill>
                  <a:prstClr val="black"/>
                </a:solidFill>
                <a:latin typeface="宋体" panose="02010600030101010101" pitchFamily="2" charset="-122"/>
                <a:ea typeface="宋体" panose="02010600030101010101" pitchFamily="2" charset="-122"/>
              </a:endParaRPr>
            </a:p>
            <a:p>
              <a:pPr marL="171450" lvl="0" indent="-171450">
                <a:lnSpc>
                  <a:spcPct val="150000"/>
                </a:lnSpc>
                <a:buFont typeface="Arial" panose="020B0604020202020204" pitchFamily="34" charset="0"/>
                <a:buChar char="•"/>
                <a:tabLst>
                  <a:tab pos="228594" algn="l"/>
                </a:tabLst>
                <a:defRPr/>
              </a:pPr>
              <a:endParaRPr lang="en-US" altLang="zh-CN" sz="2000" dirty="0">
                <a:solidFill>
                  <a:prstClr val="black"/>
                </a:solidFill>
                <a:latin typeface="宋体" panose="02010600030101010101" pitchFamily="2" charset="-122"/>
                <a:ea typeface="宋体" panose="02010600030101010101" pitchFamily="2" charset="-122"/>
              </a:endParaRPr>
            </a:p>
          </p:txBody>
        </p:sp>
        <p:sp>
          <p:nvSpPr>
            <p:cNvPr id="30" name="iŝļîďé">
              <a:extLst>
                <a:ext uri="{FF2B5EF4-FFF2-40B4-BE49-F238E27FC236}">
                  <a16:creationId xmlns:a16="http://schemas.microsoft.com/office/drawing/2014/main" id="{6B5D22F3-BDEB-4670-B986-013407C9AB3A}"/>
                </a:ext>
              </a:extLst>
            </p:cNvPr>
            <p:cNvSpPr/>
            <p:nvPr/>
          </p:nvSpPr>
          <p:spPr bwMode="gray">
            <a:xfrm>
              <a:off x="1330886" y="2414349"/>
              <a:ext cx="2875112" cy="707488"/>
            </a:xfrm>
            <a:prstGeom prst="rect">
              <a:avLst/>
            </a:prstGeom>
            <a:solidFill>
              <a:schemeClr val="accent1"/>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800" dirty="0">
                  <a:solidFill>
                    <a:schemeClr val="bg1"/>
                  </a:solidFill>
                  <a:latin typeface="宋体" panose="02010600030101010101" pitchFamily="2" charset="-122"/>
                  <a:ea typeface="宋体" panose="02010600030101010101" pitchFamily="2" charset="-122"/>
                </a:rPr>
                <a:t>应用场景</a:t>
              </a:r>
            </a:p>
          </p:txBody>
        </p:sp>
      </p:grpSp>
      <p:grpSp>
        <p:nvGrpSpPr>
          <p:cNvPr id="25" name="íşḷïde">
            <a:extLst>
              <a:ext uri="{FF2B5EF4-FFF2-40B4-BE49-F238E27FC236}">
                <a16:creationId xmlns:a16="http://schemas.microsoft.com/office/drawing/2014/main" id="{461E20E1-7BAD-4E18-B095-9CC9DB2BC8B4}"/>
              </a:ext>
            </a:extLst>
          </p:cNvPr>
          <p:cNvGrpSpPr/>
          <p:nvPr/>
        </p:nvGrpSpPr>
        <p:grpSpPr>
          <a:xfrm>
            <a:off x="1864287" y="3921933"/>
            <a:ext cx="9367129" cy="960436"/>
            <a:chOff x="-4719211" y="3335012"/>
            <a:chExt cx="8862007" cy="683817"/>
          </a:xfrm>
        </p:grpSpPr>
        <p:sp>
          <p:nvSpPr>
            <p:cNvPr id="26" name="ïṥļiḍe">
              <a:extLst>
                <a:ext uri="{FF2B5EF4-FFF2-40B4-BE49-F238E27FC236}">
                  <a16:creationId xmlns:a16="http://schemas.microsoft.com/office/drawing/2014/main" id="{016BE53C-7C97-4072-8215-1AA55D22BC5F}"/>
                </a:ext>
              </a:extLst>
            </p:cNvPr>
            <p:cNvSpPr/>
            <p:nvPr/>
          </p:nvSpPr>
          <p:spPr bwMode="gray">
            <a:xfrm>
              <a:off x="-1844100" y="3341588"/>
              <a:ext cx="5986896" cy="677241"/>
            </a:xfrm>
            <a:prstGeom prst="rect">
              <a:avLst/>
            </a:prstGeom>
            <a:noFill/>
            <a:ln w="19050">
              <a:solidFill>
                <a:schemeClr val="bg1">
                  <a:lumMod val="9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noAutofit/>
            </a:bodyPr>
            <a:lstStyle/>
            <a:p>
              <a:pPr marL="171450" indent="-171450">
                <a:lnSpc>
                  <a:spcPct val="150000"/>
                </a:lnSpc>
                <a:buFont typeface="Arial" panose="020B0604020202020204" pitchFamily="34" charset="0"/>
                <a:buChar char="•"/>
                <a:tabLst>
                  <a:tab pos="228594" algn="l"/>
                </a:tabLst>
                <a:defRPr/>
              </a:pPr>
              <a:r>
                <a:rPr lang="zh-CN" altLang="en-US" sz="2000" dirty="0">
                  <a:solidFill>
                    <a:schemeClr val="tx1"/>
                  </a:solidFill>
                  <a:latin typeface="宋体" panose="02010600030101010101" pitchFamily="2" charset="-122"/>
                  <a:ea typeface="宋体" panose="02010600030101010101" pitchFamily="2" charset="-122"/>
                </a:rPr>
                <a:t>有一批文件（规模为 </a:t>
              </a:r>
              <a:r>
                <a:rPr lang="en-US" altLang="zh-CN" sz="2000" dirty="0">
                  <a:solidFill>
                    <a:schemeClr val="tx1"/>
                  </a:solidFill>
                  <a:latin typeface="宋体" panose="02010600030101010101" pitchFamily="2" charset="-122"/>
                  <a:ea typeface="宋体" panose="02010600030101010101" pitchFamily="2" charset="-122"/>
                </a:rPr>
                <a:t>TB </a:t>
              </a:r>
              <a:r>
                <a:rPr lang="zh-CN" altLang="en-US" sz="2000" dirty="0">
                  <a:solidFill>
                    <a:schemeClr val="tx1"/>
                  </a:solidFill>
                  <a:latin typeface="宋体" panose="02010600030101010101" pitchFamily="2" charset="-122"/>
                  <a:ea typeface="宋体" panose="02010600030101010101" pitchFamily="2" charset="-122"/>
                </a:rPr>
                <a:t>级或者 </a:t>
              </a:r>
              <a:r>
                <a:rPr lang="en-US" altLang="zh-CN" sz="2000" dirty="0">
                  <a:solidFill>
                    <a:schemeClr val="tx1"/>
                  </a:solidFill>
                  <a:latin typeface="宋体" panose="02010600030101010101" pitchFamily="2" charset="-122"/>
                  <a:ea typeface="宋体" panose="02010600030101010101" pitchFamily="2" charset="-122"/>
                </a:rPr>
                <a:t>PB </a:t>
              </a:r>
              <a:r>
                <a:rPr lang="zh-CN" altLang="en-US" sz="2000" dirty="0">
                  <a:solidFill>
                    <a:schemeClr val="tx1"/>
                  </a:solidFill>
                  <a:latin typeface="宋体" panose="02010600030101010101" pitchFamily="2" charset="-122"/>
                  <a:ea typeface="宋体" panose="02010600030101010101" pitchFamily="2" charset="-122"/>
                </a:rPr>
                <a:t>级），如何统计这些文件中所有单词出现的次数</a:t>
              </a:r>
              <a:r>
                <a:rPr lang="en-US" altLang="zh-CN" sz="2000" dirty="0">
                  <a:solidFill>
                    <a:schemeClr val="tx1"/>
                  </a:solidFill>
                  <a:latin typeface="宋体" panose="02010600030101010101" pitchFamily="2" charset="-122"/>
                  <a:ea typeface="宋体" panose="02010600030101010101" pitchFamily="2" charset="-122"/>
                </a:rPr>
                <a:t>.</a:t>
              </a:r>
            </a:p>
          </p:txBody>
        </p:sp>
        <p:sp>
          <p:nvSpPr>
            <p:cNvPr id="28" name="íSļîḓè">
              <a:extLst>
                <a:ext uri="{FF2B5EF4-FFF2-40B4-BE49-F238E27FC236}">
                  <a16:creationId xmlns:a16="http://schemas.microsoft.com/office/drawing/2014/main" id="{0120662D-08EC-45F4-BE9C-84021ADB4C9A}"/>
                </a:ext>
              </a:extLst>
            </p:cNvPr>
            <p:cNvSpPr/>
            <p:nvPr/>
          </p:nvSpPr>
          <p:spPr bwMode="gray">
            <a:xfrm>
              <a:off x="-4719211" y="3335012"/>
              <a:ext cx="2875112" cy="683817"/>
            </a:xfrm>
            <a:prstGeom prst="rect">
              <a:avLst/>
            </a:prstGeom>
            <a:solidFill>
              <a:schemeClr val="tx1">
                <a:lumMod val="50000"/>
                <a:lumOff val="50000"/>
              </a:schemeClr>
            </a:solidFill>
            <a:ln w="19050">
              <a:noFill/>
              <a:miter lim="800000"/>
              <a:headEnd/>
              <a:tailEnd/>
            </a:ln>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sz="2800" dirty="0">
                  <a:solidFill>
                    <a:schemeClr val="bg1"/>
                  </a:solidFill>
                  <a:latin typeface="宋体" panose="02010600030101010101" pitchFamily="2" charset="-122"/>
                  <a:ea typeface="宋体" panose="02010600030101010101" pitchFamily="2" charset="-122"/>
                </a:rPr>
                <a:t>规范问题</a:t>
              </a:r>
              <a:endParaRPr lang="en-US" altLang="zh-CN" sz="2800" dirty="0">
                <a:solidFill>
                  <a:schemeClr val="bg1"/>
                </a:solidFill>
                <a:latin typeface="宋体" panose="02010600030101010101" pitchFamily="2" charset="-122"/>
                <a:ea typeface="宋体" panose="02010600030101010101" pitchFamily="2" charset="-122"/>
              </a:endParaRPr>
            </a:p>
          </p:txBody>
        </p:sp>
      </p:grpSp>
      <p:pic>
        <p:nvPicPr>
          <p:cNvPr id="21" name="图片 20" descr="计教中心logo">
            <a:extLst>
              <a:ext uri="{FF2B5EF4-FFF2-40B4-BE49-F238E27FC236}">
                <a16:creationId xmlns:a16="http://schemas.microsoft.com/office/drawing/2014/main" id="{C02A7F33-B7C9-4726-9D00-4C30CE25CF96}"/>
              </a:ext>
            </a:extLst>
          </p:cNvPr>
          <p:cNvPicPr>
            <a:picLocks noChangeAspect="1"/>
          </p:cNvPicPr>
          <p:nvPr/>
        </p:nvPicPr>
        <p:blipFill>
          <a:blip r:embed="rId5"/>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1727942505"/>
      </p:ext>
    </p:extLst>
  </p:cSld>
  <p:clrMapOvr>
    <a:masterClrMapping/>
  </p:clrMapOvr>
  <mc:AlternateContent xmlns:mc="http://schemas.openxmlformats.org/markup-compatibility/2006" xmlns:p14="http://schemas.microsoft.com/office/powerpoint/2010/main">
    <mc:Choice Requires="p14">
      <p:transition p14:dur="0" advTm="59708"/>
    </mc:Choice>
    <mc:Fallback xmlns="">
      <p:transition advTm="597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3352200"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3.4.2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任务的目标</a:t>
            </a:r>
          </a:p>
        </p:txBody>
      </p:sp>
      <p:grpSp>
        <p:nvGrpSpPr>
          <p:cNvPr id="8" name="组合 7"/>
          <p:cNvGrpSpPr/>
          <p:nvPr/>
        </p:nvGrpSpPr>
        <p:grpSpPr>
          <a:xfrm>
            <a:off x="1013256" y="1403670"/>
            <a:ext cx="3099277" cy="3621709"/>
            <a:chOff x="1013256" y="1403670"/>
            <a:chExt cx="3099277" cy="3621709"/>
          </a:xfrm>
        </p:grpSpPr>
        <p:sp>
          <p:nvSpPr>
            <p:cNvPr id="21" name="îṡľiḑe"/>
            <p:cNvSpPr/>
            <p:nvPr/>
          </p:nvSpPr>
          <p:spPr bwMode="auto">
            <a:xfrm>
              <a:off x="1261474" y="1638519"/>
              <a:ext cx="2602842" cy="3386860"/>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41" name="íşḻíde"/>
            <p:cNvSpPr/>
            <p:nvPr/>
          </p:nvSpPr>
          <p:spPr bwMode="auto">
            <a:xfrm>
              <a:off x="1948873" y="1403670"/>
              <a:ext cx="1330036"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a:ea typeface="微软雅黑"/>
                </a:rPr>
                <a:t>输入</a:t>
              </a:r>
            </a:p>
          </p:txBody>
        </p:sp>
        <p:sp>
          <p:nvSpPr>
            <p:cNvPr id="42" name="TextBox 15">
              <a:extLst>
                <a:ext uri="{FF2B5EF4-FFF2-40B4-BE49-F238E27FC236}">
                  <a16:creationId xmlns:a16="http://schemas.microsoft.com/office/drawing/2014/main" id="{CADC5E60-AA05-496F-A84C-EAEAFB32D521}"/>
                </a:ext>
              </a:extLst>
            </p:cNvPr>
            <p:cNvSpPr txBox="1"/>
            <p:nvPr/>
          </p:nvSpPr>
          <p:spPr>
            <a:xfrm>
              <a:off x="1013256" y="2234848"/>
              <a:ext cx="3099277" cy="2169825"/>
            </a:xfrm>
            <a:prstGeom prst="rect">
              <a:avLst/>
            </a:prstGeom>
            <a:noFill/>
          </p:spPr>
          <p:txBody>
            <a:bodyPr wrap="square" rtlCol="0">
              <a:spAutoFit/>
            </a:bodyPr>
            <a:lstStyle/>
            <a:p>
              <a:pPr algn="ctr">
                <a:lnSpc>
                  <a:spcPct val="150000"/>
                </a:lnSpc>
              </a:pPr>
              <a:r>
                <a:rPr lang="en-US" altLang="zh-CN" dirty="0">
                  <a:solidFill>
                    <a:prstClr val="black"/>
                  </a:solidFill>
                  <a:latin typeface="微软雅黑"/>
                  <a:ea typeface="微软雅黑"/>
                </a:rPr>
                <a:t>Hello World</a:t>
              </a:r>
            </a:p>
            <a:p>
              <a:pPr algn="ctr">
                <a:lnSpc>
                  <a:spcPct val="150000"/>
                </a:lnSpc>
              </a:pPr>
              <a:endParaRPr lang="en-US" altLang="zh-CN" dirty="0">
                <a:solidFill>
                  <a:prstClr val="black"/>
                </a:solidFill>
                <a:latin typeface="微软雅黑"/>
                <a:ea typeface="微软雅黑"/>
              </a:endParaRPr>
            </a:p>
            <a:p>
              <a:pPr algn="ctr">
                <a:lnSpc>
                  <a:spcPct val="150000"/>
                </a:lnSpc>
              </a:pPr>
              <a:r>
                <a:rPr lang="en-US" altLang="zh-CN" dirty="0">
                  <a:solidFill>
                    <a:prstClr val="black"/>
                  </a:solidFill>
                  <a:latin typeface="微软雅黑"/>
                  <a:ea typeface="微软雅黑"/>
                </a:rPr>
                <a:t>Hello Hadoop</a:t>
              </a:r>
            </a:p>
            <a:p>
              <a:pPr algn="ctr">
                <a:lnSpc>
                  <a:spcPct val="150000"/>
                </a:lnSpc>
              </a:pPr>
              <a:endParaRPr lang="en-US" altLang="zh-CN" dirty="0">
                <a:solidFill>
                  <a:prstClr val="black"/>
                </a:solidFill>
                <a:latin typeface="微软雅黑"/>
                <a:ea typeface="微软雅黑"/>
              </a:endParaRPr>
            </a:p>
            <a:p>
              <a:pPr algn="ctr">
                <a:lnSpc>
                  <a:spcPct val="150000"/>
                </a:lnSpc>
              </a:pPr>
              <a:r>
                <a:rPr lang="en-US" altLang="zh-CN" dirty="0">
                  <a:solidFill>
                    <a:prstClr val="black"/>
                  </a:solidFill>
                  <a:latin typeface="微软雅黑"/>
                  <a:ea typeface="微软雅黑"/>
                </a:rPr>
                <a:t>Hello </a:t>
              </a:r>
              <a:r>
                <a:rPr lang="en-US" altLang="zh-CN" dirty="0" err="1">
                  <a:solidFill>
                    <a:prstClr val="black"/>
                  </a:solidFill>
                  <a:latin typeface="微软雅黑"/>
                  <a:ea typeface="微软雅黑"/>
                </a:rPr>
                <a:t>MapReduce</a:t>
              </a:r>
              <a:endParaRPr lang="zh-CN" altLang="en-US" dirty="0">
                <a:solidFill>
                  <a:prstClr val="black"/>
                </a:solidFill>
                <a:latin typeface="微软雅黑"/>
                <a:ea typeface="微软雅黑"/>
              </a:endParaRPr>
            </a:p>
          </p:txBody>
        </p:sp>
      </p:grpSp>
      <p:grpSp>
        <p:nvGrpSpPr>
          <p:cNvPr id="44" name="组合 43"/>
          <p:cNvGrpSpPr/>
          <p:nvPr/>
        </p:nvGrpSpPr>
        <p:grpSpPr>
          <a:xfrm>
            <a:off x="8589173" y="1430398"/>
            <a:ext cx="3099277" cy="3621709"/>
            <a:chOff x="1064252" y="1403670"/>
            <a:chExt cx="3099277" cy="3621709"/>
          </a:xfrm>
        </p:grpSpPr>
        <p:sp>
          <p:nvSpPr>
            <p:cNvPr id="45" name="îṡľiḑe"/>
            <p:cNvSpPr/>
            <p:nvPr/>
          </p:nvSpPr>
          <p:spPr bwMode="auto">
            <a:xfrm>
              <a:off x="1261474" y="1638519"/>
              <a:ext cx="2602842" cy="3386860"/>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46" name="íşḻíde"/>
            <p:cNvSpPr/>
            <p:nvPr/>
          </p:nvSpPr>
          <p:spPr bwMode="auto">
            <a:xfrm>
              <a:off x="1948873" y="1403670"/>
              <a:ext cx="1330036"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a:ea typeface="微软雅黑"/>
                </a:rPr>
                <a:t>输出</a:t>
              </a:r>
            </a:p>
          </p:txBody>
        </p:sp>
        <p:sp>
          <p:nvSpPr>
            <p:cNvPr id="47" name="TextBox 15">
              <a:extLst>
                <a:ext uri="{FF2B5EF4-FFF2-40B4-BE49-F238E27FC236}">
                  <a16:creationId xmlns:a16="http://schemas.microsoft.com/office/drawing/2014/main" id="{CADC5E60-AA05-496F-A84C-EAEAFB32D521}"/>
                </a:ext>
              </a:extLst>
            </p:cNvPr>
            <p:cNvSpPr txBox="1"/>
            <p:nvPr/>
          </p:nvSpPr>
          <p:spPr>
            <a:xfrm>
              <a:off x="1064252" y="1964118"/>
              <a:ext cx="3099277" cy="3000821"/>
            </a:xfrm>
            <a:prstGeom prst="rect">
              <a:avLst/>
            </a:prstGeom>
            <a:noFill/>
          </p:spPr>
          <p:txBody>
            <a:bodyPr wrap="square" rtlCol="0">
              <a:spAutoFit/>
            </a:bodyPr>
            <a:lstStyle/>
            <a:p>
              <a:pPr algn="ctr">
                <a:lnSpc>
                  <a:spcPct val="150000"/>
                </a:lnSpc>
              </a:pPr>
              <a:r>
                <a:rPr lang="en-US" altLang="zh-CN" dirty="0">
                  <a:solidFill>
                    <a:prstClr val="black"/>
                  </a:solidFill>
                  <a:latin typeface="微软雅黑"/>
                  <a:ea typeface="微软雅黑"/>
                </a:rPr>
                <a:t>Hadoop</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a:t>
              </a:r>
            </a:p>
            <a:p>
              <a:pPr algn="ctr">
                <a:lnSpc>
                  <a:spcPct val="150000"/>
                </a:lnSpc>
              </a:pPr>
              <a:endParaRPr lang="en-US" altLang="zh-CN" dirty="0">
                <a:solidFill>
                  <a:prstClr val="black"/>
                </a:solidFill>
                <a:latin typeface="微软雅黑"/>
                <a:ea typeface="微软雅黑"/>
              </a:endParaRPr>
            </a:p>
            <a:p>
              <a:pPr algn="ctr">
                <a:lnSpc>
                  <a:spcPct val="150000"/>
                </a:lnSpc>
              </a:pPr>
              <a:r>
                <a:rPr lang="en-US" altLang="zh-CN" dirty="0">
                  <a:solidFill>
                    <a:prstClr val="black"/>
                  </a:solidFill>
                  <a:latin typeface="微软雅黑"/>
                  <a:ea typeface="微软雅黑"/>
                </a:rPr>
                <a: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3</a:t>
              </a:r>
            </a:p>
            <a:p>
              <a:pPr algn="ctr">
                <a:lnSpc>
                  <a:spcPct val="150000"/>
                </a:lnSpc>
              </a:pPr>
              <a:endParaRPr lang="en-US" altLang="zh-CN" dirty="0">
                <a:solidFill>
                  <a:prstClr val="black"/>
                </a:solidFill>
                <a:latin typeface="微软雅黑"/>
                <a:ea typeface="微软雅黑"/>
              </a:endParaRPr>
            </a:p>
            <a:p>
              <a:pPr algn="ctr">
                <a:lnSpc>
                  <a:spcPct val="150000"/>
                </a:lnSpc>
              </a:pPr>
              <a:r>
                <a:rPr lang="en-US" altLang="zh-CN" dirty="0" err="1">
                  <a:solidFill>
                    <a:prstClr val="black"/>
                  </a:solidFill>
                  <a:latin typeface="微软雅黑"/>
                  <a:ea typeface="微软雅黑"/>
                </a:rPr>
                <a:t>MapReduce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a:t>
              </a:r>
            </a:p>
            <a:p>
              <a:pPr algn="ctr">
                <a:lnSpc>
                  <a:spcPct val="150000"/>
                </a:lnSpc>
              </a:pPr>
              <a:endParaRPr lang="en-US" altLang="zh-CN" dirty="0">
                <a:solidFill>
                  <a:prstClr val="black"/>
                </a:solidFill>
                <a:latin typeface="微软雅黑"/>
                <a:ea typeface="微软雅黑"/>
              </a:endParaRPr>
            </a:p>
            <a:p>
              <a:pPr algn="ctr">
                <a:lnSpc>
                  <a:spcPct val="150000"/>
                </a:lnSpc>
              </a:pPr>
              <a:r>
                <a:rPr lang="en-US" altLang="zh-CN" dirty="0">
                  <a:solidFill>
                    <a:prstClr val="black"/>
                  </a:solidFill>
                  <a:latin typeface="微软雅黑"/>
                  <a:ea typeface="微软雅黑"/>
                </a:rPr>
                <a:t>World</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a:t>
              </a:r>
              <a:endParaRPr lang="zh-CN" altLang="en-US" dirty="0">
                <a:solidFill>
                  <a:prstClr val="black"/>
                </a:solidFill>
                <a:latin typeface="微软雅黑"/>
                <a:ea typeface="微软雅黑"/>
              </a:endParaRPr>
            </a:p>
          </p:txBody>
        </p:sp>
      </p:grpSp>
      <p:sp>
        <p:nvSpPr>
          <p:cNvPr id="10" name="右箭头 9"/>
          <p:cNvSpPr/>
          <p:nvPr/>
        </p:nvSpPr>
        <p:spPr>
          <a:xfrm>
            <a:off x="3977442" y="3119512"/>
            <a:ext cx="766618" cy="4248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右箭头 47"/>
          <p:cNvSpPr/>
          <p:nvPr/>
        </p:nvSpPr>
        <p:spPr>
          <a:xfrm>
            <a:off x="7771558" y="3119511"/>
            <a:ext cx="766618" cy="4248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309691" y="2944815"/>
            <a:ext cx="2031326" cy="646331"/>
          </a:xfrm>
          <a:prstGeom prst="rect">
            <a:avLst/>
          </a:prstGeom>
        </p:spPr>
        <p:txBody>
          <a:bodyPr wrap="none">
            <a:spAutoFit/>
          </a:bodyPr>
          <a:lstStyle/>
          <a:p>
            <a:pPr lvl="0" algn="ctr">
              <a:defRPr/>
            </a:pPr>
            <a:r>
              <a:rPr lang="zh-CN" altLang="en-US" sz="3600" b="1" kern="0" dirty="0">
                <a:latin typeface="Arial"/>
                <a:ea typeface="微软雅黑"/>
              </a:rPr>
              <a:t>程序处理</a:t>
            </a:r>
          </a:p>
        </p:txBody>
      </p:sp>
      <p:pic>
        <p:nvPicPr>
          <p:cNvPr id="22" name="图片 21" descr="计教中心logo">
            <a:extLst>
              <a:ext uri="{FF2B5EF4-FFF2-40B4-BE49-F238E27FC236}">
                <a16:creationId xmlns:a16="http://schemas.microsoft.com/office/drawing/2014/main" id="{E72E0DDA-270F-4FE0-AFED-0CC110038CA0}"/>
              </a:ext>
            </a:extLst>
          </p:cNvPr>
          <p:cNvPicPr>
            <a:picLocks noChangeAspect="1"/>
          </p:cNvPicPr>
          <p:nvPr/>
        </p:nvPicPr>
        <p:blipFill>
          <a:blip r:embed="rId5"/>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1220027445"/>
      </p:ext>
    </p:extLst>
  </p:cSld>
  <p:clrMapOvr>
    <a:masterClrMapping/>
  </p:clrMapOvr>
  <mc:AlternateContent xmlns:mc="http://schemas.openxmlformats.org/markup-compatibility/2006" xmlns:p14="http://schemas.microsoft.com/office/powerpoint/2010/main">
    <mc:Choice Requires="p14">
      <p:transition p14:dur="0" advTm="42714"/>
    </mc:Choice>
    <mc:Fallback xmlns="">
      <p:transition advTm="427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8" grpId="0" animBg="1"/>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2941831"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3.4.2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解决思路</a:t>
            </a:r>
          </a:p>
        </p:txBody>
      </p:sp>
      <p:pic>
        <p:nvPicPr>
          <p:cNvPr id="11" name="图片 10" descr="免费插画: &lt;strong&gt;问号&lt;/strong&gt;, 问题, 响应, 搜索引擎, 符号, 字符, 请求, 注意 ..."/>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864" y="769675"/>
            <a:ext cx="1871925" cy="1871925"/>
          </a:xfrm>
          <a:prstGeom prst="rect">
            <a:avLst/>
          </a:prstGeom>
        </p:spPr>
      </p:pic>
      <p:sp>
        <p:nvSpPr>
          <p:cNvPr id="12" name="文本框 11"/>
          <p:cNvSpPr txBox="1"/>
          <p:nvPr/>
        </p:nvSpPr>
        <p:spPr>
          <a:xfrm>
            <a:off x="1696138" y="800584"/>
            <a:ext cx="4386471" cy="1754326"/>
          </a:xfrm>
          <a:prstGeom prst="rect">
            <a:avLst/>
          </a:prstGeom>
          <a:noFill/>
        </p:spPr>
        <p:txBody>
          <a:bodyPr wrap="square" rtlCol="0">
            <a:spAutoFit/>
          </a:bodyPr>
          <a:lstStyle/>
          <a:p>
            <a:pPr algn="just"/>
            <a:r>
              <a:rPr lang="en-US" altLang="zh-CN" sz="3600" b="1" dirty="0" err="1">
                <a:solidFill>
                  <a:srgbClr val="0070C0"/>
                </a:solidFill>
                <a:latin typeface="微软雅黑" panose="020B0503020204020204" pitchFamily="34" charset="-122"/>
                <a:ea typeface="微软雅黑" panose="020B0503020204020204" pitchFamily="34" charset="-122"/>
              </a:rPr>
              <a:t>WordCount</a:t>
            </a:r>
            <a:r>
              <a:rPr lang="zh-CN" altLang="en-US" sz="3600" b="1" dirty="0">
                <a:solidFill>
                  <a:srgbClr val="0070C0"/>
                </a:solidFill>
                <a:latin typeface="微软雅黑" panose="020B0503020204020204" pitchFamily="34" charset="-122"/>
                <a:ea typeface="微软雅黑" panose="020B0503020204020204" pitchFamily="34" charset="-122"/>
              </a:rPr>
              <a:t>程序能不能用</a:t>
            </a:r>
            <a:r>
              <a:rPr lang="en-US" altLang="zh-CN" sz="3600" b="1" dirty="0" err="1">
                <a:solidFill>
                  <a:srgbClr val="0070C0"/>
                </a:solidFill>
                <a:latin typeface="微软雅黑" panose="020B0503020204020204" pitchFamily="34" charset="-122"/>
                <a:ea typeface="微软雅黑" panose="020B0503020204020204" pitchFamily="34" charset="-122"/>
              </a:rPr>
              <a:t>MapReduce</a:t>
            </a:r>
            <a:r>
              <a:rPr lang="zh-CN" altLang="en-US" sz="3600" b="1" dirty="0">
                <a:solidFill>
                  <a:srgbClr val="0070C0"/>
                </a:solidFill>
                <a:latin typeface="微软雅黑" panose="020B0503020204020204" pitchFamily="34" charset="-122"/>
                <a:ea typeface="微软雅黑" panose="020B0503020204020204" pitchFamily="34" charset="-122"/>
              </a:rPr>
              <a:t>去解决？</a:t>
            </a:r>
          </a:p>
        </p:txBody>
      </p:sp>
      <p:sp>
        <p:nvSpPr>
          <p:cNvPr id="14" name="文本框 13"/>
          <p:cNvSpPr txBox="1"/>
          <p:nvPr/>
        </p:nvSpPr>
        <p:spPr>
          <a:xfrm>
            <a:off x="6466000" y="1234095"/>
            <a:ext cx="4118023" cy="769441"/>
          </a:xfrm>
          <a:prstGeom prst="rect">
            <a:avLst/>
          </a:prstGeom>
          <a:noFill/>
        </p:spPr>
        <p:txBody>
          <a:bodyPr wrap="square" rtlCol="0">
            <a:spAutoFit/>
          </a:bodyPr>
          <a:lstStyle/>
          <a:p>
            <a:pPr algn="just"/>
            <a:r>
              <a:rPr lang="zh-CN" altLang="en-US" sz="4400" b="1" dirty="0">
                <a:solidFill>
                  <a:srgbClr val="FF0000"/>
                </a:solidFill>
                <a:latin typeface="微软雅黑" panose="020B0503020204020204" pitchFamily="34" charset="-122"/>
                <a:ea typeface="微软雅黑" panose="020B0503020204020204" pitchFamily="34" charset="-122"/>
              </a:rPr>
              <a:t>答案是肯定可以</a:t>
            </a:r>
          </a:p>
        </p:txBody>
      </p:sp>
      <p:grpSp>
        <p:nvGrpSpPr>
          <p:cNvPr id="16" name="52fc754d-70dc-4e00-bf72-65da2198b65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0561940" y="571457"/>
            <a:ext cx="1266779" cy="2390766"/>
            <a:chOff x="4800600" y="1228660"/>
            <a:chExt cx="2595692" cy="4898796"/>
          </a:xfrm>
        </p:grpSpPr>
        <p:sp>
          <p:nvSpPr>
            <p:cNvPr id="17" name="ïṧḷïḓé">
              <a:extLst>
                <a:ext uri="{FF2B5EF4-FFF2-40B4-BE49-F238E27FC236}">
                  <a16:creationId xmlns:a16="http://schemas.microsoft.com/office/drawing/2014/main" id="{1DA41A49-04FE-42A7-83D4-3A59624C2465}"/>
                </a:ext>
              </a:extLst>
            </p:cNvPr>
            <p:cNvSpPr/>
            <p:nvPr/>
          </p:nvSpPr>
          <p:spPr bwMode="auto">
            <a:xfrm>
              <a:off x="6127973" y="1289057"/>
              <a:ext cx="1245502" cy="1351531"/>
            </a:xfrm>
            <a:custGeom>
              <a:avLst/>
              <a:gdLst>
                <a:gd name="T0" fmla="*/ 388 w 446"/>
                <a:gd name="T1" fmla="*/ 123 h 485"/>
                <a:gd name="T2" fmla="*/ 145 w 446"/>
                <a:gd name="T3" fmla="*/ 34 h 485"/>
                <a:gd name="T4" fmla="*/ 26 w 446"/>
                <a:gd name="T5" fmla="*/ 296 h 485"/>
                <a:gd name="T6" fmla="*/ 118 w 446"/>
                <a:gd name="T7" fmla="*/ 420 h 485"/>
                <a:gd name="T8" fmla="*/ 96 w 446"/>
                <a:gd name="T9" fmla="*/ 482 h 485"/>
                <a:gd name="T10" fmla="*/ 163 w 446"/>
                <a:gd name="T11" fmla="*/ 432 h 485"/>
                <a:gd name="T12" fmla="*/ 379 w 446"/>
                <a:gd name="T13" fmla="*/ 341 h 485"/>
                <a:gd name="T14" fmla="*/ 388 w 446"/>
                <a:gd name="T15" fmla="*/ 123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6" h="485">
                  <a:moveTo>
                    <a:pt x="388" y="123"/>
                  </a:moveTo>
                  <a:cubicBezTo>
                    <a:pt x="358" y="64"/>
                    <a:pt x="233" y="0"/>
                    <a:pt x="145" y="34"/>
                  </a:cubicBezTo>
                  <a:cubicBezTo>
                    <a:pt x="57" y="67"/>
                    <a:pt x="0" y="190"/>
                    <a:pt x="26" y="296"/>
                  </a:cubicBezTo>
                  <a:cubicBezTo>
                    <a:pt x="46" y="378"/>
                    <a:pt x="118" y="420"/>
                    <a:pt x="118" y="420"/>
                  </a:cubicBezTo>
                  <a:cubicBezTo>
                    <a:pt x="118" y="420"/>
                    <a:pt x="93" y="480"/>
                    <a:pt x="96" y="482"/>
                  </a:cubicBezTo>
                  <a:cubicBezTo>
                    <a:pt x="104" y="485"/>
                    <a:pt x="163" y="432"/>
                    <a:pt x="163" y="432"/>
                  </a:cubicBezTo>
                  <a:cubicBezTo>
                    <a:pt x="163" y="432"/>
                    <a:pt x="312" y="456"/>
                    <a:pt x="379" y="341"/>
                  </a:cubicBezTo>
                  <a:cubicBezTo>
                    <a:pt x="446" y="226"/>
                    <a:pt x="406" y="158"/>
                    <a:pt x="388" y="1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îṥḷîḓé">
              <a:extLst>
                <a:ext uri="{FF2B5EF4-FFF2-40B4-BE49-F238E27FC236}">
                  <a16:creationId xmlns:a16="http://schemas.microsoft.com/office/drawing/2014/main" id="{F473B6E8-BEED-44E6-B269-D8F0F53D2944}"/>
                </a:ext>
              </a:extLst>
            </p:cNvPr>
            <p:cNvSpPr/>
            <p:nvPr/>
          </p:nvSpPr>
          <p:spPr bwMode="auto">
            <a:xfrm>
              <a:off x="6429953" y="1591037"/>
              <a:ext cx="583830" cy="612014"/>
            </a:xfrm>
            <a:custGeom>
              <a:avLst/>
              <a:gdLst>
                <a:gd name="T0" fmla="*/ 114 w 209"/>
                <a:gd name="T1" fmla="*/ 11 h 220"/>
                <a:gd name="T2" fmla="*/ 193 w 209"/>
                <a:gd name="T3" fmla="*/ 145 h 220"/>
                <a:gd name="T4" fmla="*/ 129 w 209"/>
                <a:gd name="T5" fmla="*/ 195 h 220"/>
                <a:gd name="T6" fmla="*/ 122 w 209"/>
                <a:gd name="T7" fmla="*/ 210 h 220"/>
                <a:gd name="T8" fmla="*/ 121 w 209"/>
                <a:gd name="T9" fmla="*/ 216 h 220"/>
                <a:gd name="T10" fmla="*/ 121 w 209"/>
                <a:gd name="T11" fmla="*/ 218 h 220"/>
                <a:gd name="T12" fmla="*/ 80 w 209"/>
                <a:gd name="T13" fmla="*/ 215 h 220"/>
                <a:gd name="T14" fmla="*/ 37 w 209"/>
                <a:gd name="T15" fmla="*/ 200 h 220"/>
                <a:gd name="T16" fmla="*/ 38 w 209"/>
                <a:gd name="T17" fmla="*/ 200 h 220"/>
                <a:gd name="T18" fmla="*/ 40 w 209"/>
                <a:gd name="T19" fmla="*/ 195 h 220"/>
                <a:gd name="T20" fmla="*/ 40 w 209"/>
                <a:gd name="T21" fmla="*/ 181 h 220"/>
                <a:gd name="T22" fmla="*/ 2 w 209"/>
                <a:gd name="T23" fmla="*/ 113 h 220"/>
                <a:gd name="T24" fmla="*/ 114 w 209"/>
                <a:gd name="T25" fmla="*/ 1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9" h="220">
                  <a:moveTo>
                    <a:pt x="114" y="11"/>
                  </a:moveTo>
                  <a:cubicBezTo>
                    <a:pt x="208" y="22"/>
                    <a:pt x="209" y="99"/>
                    <a:pt x="193" y="145"/>
                  </a:cubicBezTo>
                  <a:cubicBezTo>
                    <a:pt x="177" y="189"/>
                    <a:pt x="135" y="192"/>
                    <a:pt x="129" y="195"/>
                  </a:cubicBezTo>
                  <a:cubicBezTo>
                    <a:pt x="125" y="197"/>
                    <a:pt x="123" y="205"/>
                    <a:pt x="122" y="210"/>
                  </a:cubicBezTo>
                  <a:cubicBezTo>
                    <a:pt x="121" y="214"/>
                    <a:pt x="121" y="216"/>
                    <a:pt x="121" y="216"/>
                  </a:cubicBezTo>
                  <a:cubicBezTo>
                    <a:pt x="121" y="218"/>
                    <a:pt x="121" y="218"/>
                    <a:pt x="121" y="218"/>
                  </a:cubicBezTo>
                  <a:cubicBezTo>
                    <a:pt x="116" y="219"/>
                    <a:pt x="104" y="220"/>
                    <a:pt x="80" y="215"/>
                  </a:cubicBezTo>
                  <a:cubicBezTo>
                    <a:pt x="51" y="210"/>
                    <a:pt x="40" y="203"/>
                    <a:pt x="37" y="200"/>
                  </a:cubicBezTo>
                  <a:cubicBezTo>
                    <a:pt x="38" y="200"/>
                    <a:pt x="38" y="200"/>
                    <a:pt x="38" y="200"/>
                  </a:cubicBezTo>
                  <a:cubicBezTo>
                    <a:pt x="38" y="200"/>
                    <a:pt x="39" y="198"/>
                    <a:pt x="40" y="195"/>
                  </a:cubicBezTo>
                  <a:cubicBezTo>
                    <a:pt x="40" y="192"/>
                    <a:pt x="41" y="187"/>
                    <a:pt x="40" y="181"/>
                  </a:cubicBezTo>
                  <a:cubicBezTo>
                    <a:pt x="40" y="174"/>
                    <a:pt x="4" y="155"/>
                    <a:pt x="2" y="113"/>
                  </a:cubicBezTo>
                  <a:cubicBezTo>
                    <a:pt x="0" y="83"/>
                    <a:pt x="22" y="0"/>
                    <a:pt x="114" y="11"/>
                  </a:cubicBezTo>
                  <a:close/>
                </a:path>
              </a:pathLst>
            </a:custGeom>
            <a:solidFill>
              <a:srgbClr val="FAED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ľiďê">
              <a:extLst>
                <a:ext uri="{FF2B5EF4-FFF2-40B4-BE49-F238E27FC236}">
                  <a16:creationId xmlns:a16="http://schemas.microsoft.com/office/drawing/2014/main" id="{3EE9BB21-9BB2-44A0-8065-14A13953140A}"/>
                </a:ext>
              </a:extLst>
            </p:cNvPr>
            <p:cNvSpPr/>
            <p:nvPr/>
          </p:nvSpPr>
          <p:spPr bwMode="auto">
            <a:xfrm>
              <a:off x="6471560" y="2208419"/>
              <a:ext cx="338218" cy="158372"/>
            </a:xfrm>
            <a:custGeom>
              <a:avLst/>
              <a:gdLst>
                <a:gd name="T0" fmla="*/ 115 w 121"/>
                <a:gd name="T1" fmla="*/ 18 h 57"/>
                <a:gd name="T2" fmla="*/ 119 w 121"/>
                <a:gd name="T3" fmla="*/ 32 h 57"/>
                <a:gd name="T4" fmla="*/ 52 w 121"/>
                <a:gd name="T5" fmla="*/ 49 h 57"/>
                <a:gd name="T6" fmla="*/ 2 w 121"/>
                <a:gd name="T7" fmla="*/ 11 h 57"/>
                <a:gd name="T8" fmla="*/ 9 w 121"/>
                <a:gd name="T9" fmla="*/ 0 h 57"/>
                <a:gd name="T10" fmla="*/ 12 w 121"/>
                <a:gd name="T11" fmla="*/ 4 h 57"/>
                <a:gd name="T12" fmla="*/ 106 w 121"/>
                <a:gd name="T13" fmla="*/ 24 h 57"/>
                <a:gd name="T14" fmla="*/ 115 w 121"/>
                <a:gd name="T15" fmla="*/ 1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57">
                  <a:moveTo>
                    <a:pt x="115" y="18"/>
                  </a:moveTo>
                  <a:cubicBezTo>
                    <a:pt x="116" y="19"/>
                    <a:pt x="121" y="22"/>
                    <a:pt x="119" y="32"/>
                  </a:cubicBezTo>
                  <a:cubicBezTo>
                    <a:pt x="115" y="50"/>
                    <a:pt x="91" y="57"/>
                    <a:pt x="52" y="49"/>
                  </a:cubicBezTo>
                  <a:cubicBezTo>
                    <a:pt x="11" y="41"/>
                    <a:pt x="0" y="25"/>
                    <a:pt x="2" y="11"/>
                  </a:cubicBezTo>
                  <a:cubicBezTo>
                    <a:pt x="3" y="2"/>
                    <a:pt x="8" y="0"/>
                    <a:pt x="9" y="0"/>
                  </a:cubicBezTo>
                  <a:cubicBezTo>
                    <a:pt x="10" y="1"/>
                    <a:pt x="11" y="3"/>
                    <a:pt x="12" y="4"/>
                  </a:cubicBezTo>
                  <a:cubicBezTo>
                    <a:pt x="22" y="14"/>
                    <a:pt x="69" y="29"/>
                    <a:pt x="106" y="24"/>
                  </a:cubicBezTo>
                  <a:cubicBezTo>
                    <a:pt x="110" y="23"/>
                    <a:pt x="113" y="21"/>
                    <a:pt x="115" y="18"/>
                  </a:cubicBezTo>
                  <a:close/>
                </a:path>
              </a:pathLst>
            </a:custGeom>
            <a:solidFill>
              <a:srgbClr val="C3C5C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liḑe">
              <a:extLst>
                <a:ext uri="{FF2B5EF4-FFF2-40B4-BE49-F238E27FC236}">
                  <a16:creationId xmlns:a16="http://schemas.microsoft.com/office/drawing/2014/main" id="{ECF43DB5-D52A-43E7-AB33-E3CEEF1E8061}"/>
                </a:ext>
              </a:extLst>
            </p:cNvPr>
            <p:cNvSpPr/>
            <p:nvPr/>
          </p:nvSpPr>
          <p:spPr bwMode="auto">
            <a:xfrm>
              <a:off x="6484981" y="2127891"/>
              <a:ext cx="332850" cy="161056"/>
            </a:xfrm>
            <a:custGeom>
              <a:avLst/>
              <a:gdLst>
                <a:gd name="T0" fmla="*/ 101 w 119"/>
                <a:gd name="T1" fmla="*/ 25 h 58"/>
                <a:gd name="T2" fmla="*/ 101 w 119"/>
                <a:gd name="T3" fmla="*/ 23 h 58"/>
                <a:gd name="T4" fmla="*/ 102 w 119"/>
                <a:gd name="T5" fmla="*/ 17 h 58"/>
                <a:gd name="T6" fmla="*/ 102 w 119"/>
                <a:gd name="T7" fmla="*/ 17 h 58"/>
                <a:gd name="T8" fmla="*/ 111 w 119"/>
                <a:gd name="T9" fmla="*/ 20 h 58"/>
                <a:gd name="T10" fmla="*/ 110 w 119"/>
                <a:gd name="T11" fmla="*/ 47 h 58"/>
                <a:gd name="T12" fmla="*/ 110 w 119"/>
                <a:gd name="T13" fmla="*/ 47 h 58"/>
                <a:gd name="T14" fmla="*/ 101 w 119"/>
                <a:gd name="T15" fmla="*/ 53 h 58"/>
                <a:gd name="T16" fmla="*/ 7 w 119"/>
                <a:gd name="T17" fmla="*/ 33 h 58"/>
                <a:gd name="T18" fmla="*/ 4 w 119"/>
                <a:gd name="T19" fmla="*/ 29 h 58"/>
                <a:gd name="T20" fmla="*/ 11 w 119"/>
                <a:gd name="T21" fmla="*/ 2 h 58"/>
                <a:gd name="T22" fmla="*/ 19 w 119"/>
                <a:gd name="T23" fmla="*/ 2 h 58"/>
                <a:gd name="T24" fmla="*/ 20 w 119"/>
                <a:gd name="T25" fmla="*/ 2 h 58"/>
                <a:gd name="T26" fmla="*/ 18 w 119"/>
                <a:gd name="T27" fmla="*/ 7 h 58"/>
                <a:gd name="T28" fmla="*/ 17 w 119"/>
                <a:gd name="T29" fmla="*/ 7 h 58"/>
                <a:gd name="T30" fmla="*/ 60 w 119"/>
                <a:gd name="T31" fmla="*/ 22 h 58"/>
                <a:gd name="T32" fmla="*/ 101 w 119"/>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58">
                  <a:moveTo>
                    <a:pt x="101" y="25"/>
                  </a:moveTo>
                  <a:cubicBezTo>
                    <a:pt x="101" y="23"/>
                    <a:pt x="101" y="23"/>
                    <a:pt x="101" y="23"/>
                  </a:cubicBezTo>
                  <a:cubicBezTo>
                    <a:pt x="101" y="23"/>
                    <a:pt x="101" y="21"/>
                    <a:pt x="102" y="17"/>
                  </a:cubicBezTo>
                  <a:cubicBezTo>
                    <a:pt x="102" y="17"/>
                    <a:pt x="102" y="17"/>
                    <a:pt x="102" y="17"/>
                  </a:cubicBezTo>
                  <a:cubicBezTo>
                    <a:pt x="102" y="17"/>
                    <a:pt x="108" y="18"/>
                    <a:pt x="111" y="20"/>
                  </a:cubicBezTo>
                  <a:cubicBezTo>
                    <a:pt x="119" y="25"/>
                    <a:pt x="117" y="39"/>
                    <a:pt x="110" y="47"/>
                  </a:cubicBezTo>
                  <a:cubicBezTo>
                    <a:pt x="110" y="47"/>
                    <a:pt x="110" y="47"/>
                    <a:pt x="110" y="47"/>
                  </a:cubicBezTo>
                  <a:cubicBezTo>
                    <a:pt x="108" y="50"/>
                    <a:pt x="105" y="52"/>
                    <a:pt x="101" y="53"/>
                  </a:cubicBezTo>
                  <a:cubicBezTo>
                    <a:pt x="64" y="58"/>
                    <a:pt x="17" y="43"/>
                    <a:pt x="7" y="33"/>
                  </a:cubicBezTo>
                  <a:cubicBezTo>
                    <a:pt x="6" y="32"/>
                    <a:pt x="5" y="30"/>
                    <a:pt x="4" y="29"/>
                  </a:cubicBezTo>
                  <a:cubicBezTo>
                    <a:pt x="0" y="21"/>
                    <a:pt x="1" y="10"/>
                    <a:pt x="11" y="2"/>
                  </a:cubicBezTo>
                  <a:cubicBezTo>
                    <a:pt x="15" y="0"/>
                    <a:pt x="19" y="2"/>
                    <a:pt x="19" y="2"/>
                  </a:cubicBezTo>
                  <a:cubicBezTo>
                    <a:pt x="20" y="2"/>
                    <a:pt x="20" y="2"/>
                    <a:pt x="20" y="2"/>
                  </a:cubicBezTo>
                  <a:cubicBezTo>
                    <a:pt x="19" y="5"/>
                    <a:pt x="18" y="7"/>
                    <a:pt x="18" y="7"/>
                  </a:cubicBezTo>
                  <a:cubicBezTo>
                    <a:pt x="17" y="7"/>
                    <a:pt x="17" y="7"/>
                    <a:pt x="17" y="7"/>
                  </a:cubicBezTo>
                  <a:cubicBezTo>
                    <a:pt x="20" y="10"/>
                    <a:pt x="31" y="17"/>
                    <a:pt x="60" y="22"/>
                  </a:cubicBezTo>
                  <a:cubicBezTo>
                    <a:pt x="84" y="27"/>
                    <a:pt x="96" y="26"/>
                    <a:pt x="101" y="25"/>
                  </a:cubicBezTo>
                  <a:close/>
                </a:path>
              </a:pathLst>
            </a:custGeom>
            <a:solidFill>
              <a:srgbClr val="D8DA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išļíḓê">
              <a:extLst>
                <a:ext uri="{FF2B5EF4-FFF2-40B4-BE49-F238E27FC236}">
                  <a16:creationId xmlns:a16="http://schemas.microsoft.com/office/drawing/2014/main" id="{44E99785-5760-4F8B-8D7E-33B5578DB5CE}"/>
                </a:ext>
              </a:extLst>
            </p:cNvPr>
            <p:cNvSpPr/>
            <p:nvPr/>
          </p:nvSpPr>
          <p:spPr bwMode="auto">
            <a:xfrm>
              <a:off x="6574904" y="1852754"/>
              <a:ext cx="229506" cy="350298"/>
            </a:xfrm>
            <a:custGeom>
              <a:avLst/>
              <a:gdLst>
                <a:gd name="T0" fmla="*/ 13 w 82"/>
                <a:gd name="T1" fmla="*/ 117 h 126"/>
                <a:gd name="T2" fmla="*/ 25 w 82"/>
                <a:gd name="T3" fmla="*/ 38 h 126"/>
                <a:gd name="T4" fmla="*/ 24 w 82"/>
                <a:gd name="T5" fmla="*/ 25 h 126"/>
                <a:gd name="T6" fmla="*/ 18 w 82"/>
                <a:gd name="T7" fmla="*/ 6 h 126"/>
                <a:gd name="T8" fmla="*/ 8 w 82"/>
                <a:gd name="T9" fmla="*/ 0 h 126"/>
                <a:gd name="T10" fmla="*/ 3 w 82"/>
                <a:gd name="T11" fmla="*/ 1 h 126"/>
                <a:gd name="T12" fmla="*/ 0 w 82"/>
                <a:gd name="T13" fmla="*/ 7 h 126"/>
                <a:gd name="T14" fmla="*/ 0 w 82"/>
                <a:gd name="T15" fmla="*/ 10 h 126"/>
                <a:gd name="T16" fmla="*/ 39 w 82"/>
                <a:gd name="T17" fmla="*/ 39 h 126"/>
                <a:gd name="T18" fmla="*/ 42 w 82"/>
                <a:gd name="T19" fmla="*/ 39 h 126"/>
                <a:gd name="T20" fmla="*/ 70 w 82"/>
                <a:gd name="T21" fmla="*/ 31 h 126"/>
                <a:gd name="T22" fmla="*/ 78 w 82"/>
                <a:gd name="T23" fmla="*/ 23 h 126"/>
                <a:gd name="T24" fmla="*/ 82 w 82"/>
                <a:gd name="T25" fmla="*/ 15 h 126"/>
                <a:gd name="T26" fmla="*/ 80 w 82"/>
                <a:gd name="T27" fmla="*/ 9 h 126"/>
                <a:gd name="T28" fmla="*/ 75 w 82"/>
                <a:gd name="T29" fmla="*/ 5 h 126"/>
                <a:gd name="T30" fmla="*/ 71 w 82"/>
                <a:gd name="T31" fmla="*/ 4 h 126"/>
                <a:gd name="T32" fmla="*/ 65 w 82"/>
                <a:gd name="T33" fmla="*/ 7 h 126"/>
                <a:gd name="T34" fmla="*/ 55 w 82"/>
                <a:gd name="T35" fmla="*/ 19 h 126"/>
                <a:gd name="T36" fmla="*/ 39 w 82"/>
                <a:gd name="T37" fmla="*/ 98 h 126"/>
                <a:gd name="T38" fmla="*/ 41 w 82"/>
                <a:gd name="T39" fmla="*/ 124 h 126"/>
                <a:gd name="T40" fmla="*/ 43 w 82"/>
                <a:gd name="T41" fmla="*/ 126 h 126"/>
                <a:gd name="T42" fmla="*/ 45 w 82"/>
                <a:gd name="T43" fmla="*/ 124 h 126"/>
                <a:gd name="T44" fmla="*/ 43 w 82"/>
                <a:gd name="T45" fmla="*/ 98 h 126"/>
                <a:gd name="T46" fmla="*/ 53 w 82"/>
                <a:gd name="T47" fmla="*/ 35 h 126"/>
                <a:gd name="T48" fmla="*/ 62 w 82"/>
                <a:gd name="T49" fmla="*/ 15 h 126"/>
                <a:gd name="T50" fmla="*/ 67 w 82"/>
                <a:gd name="T51" fmla="*/ 10 h 126"/>
                <a:gd name="T52" fmla="*/ 71 w 82"/>
                <a:gd name="T53" fmla="*/ 8 h 126"/>
                <a:gd name="T54" fmla="*/ 73 w 82"/>
                <a:gd name="T55" fmla="*/ 9 h 126"/>
                <a:gd name="T56" fmla="*/ 77 w 82"/>
                <a:gd name="T57" fmla="*/ 12 h 126"/>
                <a:gd name="T58" fmla="*/ 78 w 82"/>
                <a:gd name="T59" fmla="*/ 15 h 126"/>
                <a:gd name="T60" fmla="*/ 75 w 82"/>
                <a:gd name="T61" fmla="*/ 21 h 126"/>
                <a:gd name="T62" fmla="*/ 42 w 82"/>
                <a:gd name="T63" fmla="*/ 35 h 126"/>
                <a:gd name="T64" fmla="*/ 39 w 82"/>
                <a:gd name="T65" fmla="*/ 35 h 126"/>
                <a:gd name="T66" fmla="*/ 4 w 82"/>
                <a:gd name="T67" fmla="*/ 10 h 126"/>
                <a:gd name="T68" fmla="*/ 4 w 82"/>
                <a:gd name="T69" fmla="*/ 8 h 126"/>
                <a:gd name="T70" fmla="*/ 6 w 82"/>
                <a:gd name="T71" fmla="*/ 4 h 126"/>
                <a:gd name="T72" fmla="*/ 8 w 82"/>
                <a:gd name="T73" fmla="*/ 4 h 126"/>
                <a:gd name="T74" fmla="*/ 15 w 82"/>
                <a:gd name="T75" fmla="*/ 8 h 126"/>
                <a:gd name="T76" fmla="*/ 20 w 82"/>
                <a:gd name="T77" fmla="*/ 25 h 126"/>
                <a:gd name="T78" fmla="*/ 21 w 82"/>
                <a:gd name="T79" fmla="*/ 38 h 126"/>
                <a:gd name="T80" fmla="*/ 15 w 82"/>
                <a:gd name="T81" fmla="*/ 91 h 126"/>
                <a:gd name="T82" fmla="*/ 11 w 82"/>
                <a:gd name="T83" fmla="*/ 109 h 126"/>
                <a:gd name="T84" fmla="*/ 9 w 82"/>
                <a:gd name="T85" fmla="*/ 114 h 126"/>
                <a:gd name="T86" fmla="*/ 9 w 82"/>
                <a:gd name="T87" fmla="*/ 116 h 126"/>
                <a:gd name="T88" fmla="*/ 10 w 82"/>
                <a:gd name="T89" fmla="*/ 118 h 126"/>
                <a:gd name="T90" fmla="*/ 13 w 82"/>
                <a:gd name="T91" fmla="*/ 11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 h="126">
                  <a:moveTo>
                    <a:pt x="13" y="117"/>
                  </a:moveTo>
                  <a:cubicBezTo>
                    <a:pt x="13" y="117"/>
                    <a:pt x="25" y="76"/>
                    <a:pt x="25" y="38"/>
                  </a:cubicBezTo>
                  <a:cubicBezTo>
                    <a:pt x="25" y="34"/>
                    <a:pt x="25" y="29"/>
                    <a:pt x="24" y="25"/>
                  </a:cubicBezTo>
                  <a:cubicBezTo>
                    <a:pt x="23" y="16"/>
                    <a:pt x="21" y="10"/>
                    <a:pt x="18" y="6"/>
                  </a:cubicBezTo>
                  <a:cubicBezTo>
                    <a:pt x="16" y="2"/>
                    <a:pt x="12" y="0"/>
                    <a:pt x="8" y="0"/>
                  </a:cubicBezTo>
                  <a:cubicBezTo>
                    <a:pt x="7" y="0"/>
                    <a:pt x="5" y="0"/>
                    <a:pt x="3" y="1"/>
                  </a:cubicBezTo>
                  <a:cubicBezTo>
                    <a:pt x="2" y="3"/>
                    <a:pt x="1" y="4"/>
                    <a:pt x="0" y="7"/>
                  </a:cubicBezTo>
                  <a:cubicBezTo>
                    <a:pt x="0" y="8"/>
                    <a:pt x="0" y="9"/>
                    <a:pt x="0" y="10"/>
                  </a:cubicBezTo>
                  <a:cubicBezTo>
                    <a:pt x="0" y="22"/>
                    <a:pt x="12" y="38"/>
                    <a:pt x="39" y="39"/>
                  </a:cubicBezTo>
                  <a:cubicBezTo>
                    <a:pt x="40" y="39"/>
                    <a:pt x="41" y="39"/>
                    <a:pt x="42" y="39"/>
                  </a:cubicBezTo>
                  <a:cubicBezTo>
                    <a:pt x="53" y="39"/>
                    <a:pt x="63" y="36"/>
                    <a:pt x="70" y="31"/>
                  </a:cubicBezTo>
                  <a:cubicBezTo>
                    <a:pt x="73" y="29"/>
                    <a:pt x="76" y="26"/>
                    <a:pt x="78" y="23"/>
                  </a:cubicBezTo>
                  <a:cubicBezTo>
                    <a:pt x="80" y="21"/>
                    <a:pt x="82" y="18"/>
                    <a:pt x="82" y="15"/>
                  </a:cubicBezTo>
                  <a:cubicBezTo>
                    <a:pt x="82" y="13"/>
                    <a:pt x="81" y="11"/>
                    <a:pt x="80" y="9"/>
                  </a:cubicBezTo>
                  <a:cubicBezTo>
                    <a:pt x="79" y="8"/>
                    <a:pt x="77" y="6"/>
                    <a:pt x="75" y="5"/>
                  </a:cubicBezTo>
                  <a:cubicBezTo>
                    <a:pt x="74" y="5"/>
                    <a:pt x="73" y="4"/>
                    <a:pt x="71" y="4"/>
                  </a:cubicBezTo>
                  <a:cubicBezTo>
                    <a:pt x="69" y="4"/>
                    <a:pt x="67" y="5"/>
                    <a:pt x="65" y="7"/>
                  </a:cubicBezTo>
                  <a:cubicBezTo>
                    <a:pt x="61" y="9"/>
                    <a:pt x="58" y="14"/>
                    <a:pt x="55" y="19"/>
                  </a:cubicBezTo>
                  <a:cubicBezTo>
                    <a:pt x="46" y="37"/>
                    <a:pt x="39" y="67"/>
                    <a:pt x="39" y="98"/>
                  </a:cubicBezTo>
                  <a:cubicBezTo>
                    <a:pt x="39" y="107"/>
                    <a:pt x="40" y="116"/>
                    <a:pt x="41" y="124"/>
                  </a:cubicBezTo>
                  <a:cubicBezTo>
                    <a:pt x="41" y="126"/>
                    <a:pt x="42" y="126"/>
                    <a:pt x="43" y="126"/>
                  </a:cubicBezTo>
                  <a:cubicBezTo>
                    <a:pt x="44" y="126"/>
                    <a:pt x="45" y="125"/>
                    <a:pt x="45" y="124"/>
                  </a:cubicBezTo>
                  <a:cubicBezTo>
                    <a:pt x="44" y="115"/>
                    <a:pt x="43" y="107"/>
                    <a:pt x="43" y="98"/>
                  </a:cubicBezTo>
                  <a:cubicBezTo>
                    <a:pt x="43" y="75"/>
                    <a:pt x="47" y="52"/>
                    <a:pt x="53" y="35"/>
                  </a:cubicBezTo>
                  <a:cubicBezTo>
                    <a:pt x="56" y="27"/>
                    <a:pt x="59" y="20"/>
                    <a:pt x="62" y="15"/>
                  </a:cubicBezTo>
                  <a:cubicBezTo>
                    <a:pt x="64" y="13"/>
                    <a:pt x="66" y="11"/>
                    <a:pt x="67" y="10"/>
                  </a:cubicBezTo>
                  <a:cubicBezTo>
                    <a:pt x="69" y="9"/>
                    <a:pt x="70" y="8"/>
                    <a:pt x="71" y="8"/>
                  </a:cubicBezTo>
                  <a:cubicBezTo>
                    <a:pt x="72" y="8"/>
                    <a:pt x="73" y="8"/>
                    <a:pt x="73" y="9"/>
                  </a:cubicBezTo>
                  <a:cubicBezTo>
                    <a:pt x="75" y="10"/>
                    <a:pt x="76" y="11"/>
                    <a:pt x="77" y="12"/>
                  </a:cubicBezTo>
                  <a:cubicBezTo>
                    <a:pt x="77" y="12"/>
                    <a:pt x="78" y="14"/>
                    <a:pt x="78" y="15"/>
                  </a:cubicBezTo>
                  <a:cubicBezTo>
                    <a:pt x="78" y="17"/>
                    <a:pt x="77" y="19"/>
                    <a:pt x="75" y="21"/>
                  </a:cubicBezTo>
                  <a:cubicBezTo>
                    <a:pt x="70" y="28"/>
                    <a:pt x="57" y="35"/>
                    <a:pt x="42" y="35"/>
                  </a:cubicBezTo>
                  <a:cubicBezTo>
                    <a:pt x="41" y="35"/>
                    <a:pt x="40" y="35"/>
                    <a:pt x="39" y="35"/>
                  </a:cubicBezTo>
                  <a:cubicBezTo>
                    <a:pt x="14" y="34"/>
                    <a:pt x="4" y="19"/>
                    <a:pt x="4" y="10"/>
                  </a:cubicBezTo>
                  <a:cubicBezTo>
                    <a:pt x="4" y="9"/>
                    <a:pt x="4" y="8"/>
                    <a:pt x="4" y="8"/>
                  </a:cubicBezTo>
                  <a:cubicBezTo>
                    <a:pt x="4" y="6"/>
                    <a:pt x="5" y="5"/>
                    <a:pt x="6" y="4"/>
                  </a:cubicBezTo>
                  <a:cubicBezTo>
                    <a:pt x="7" y="4"/>
                    <a:pt x="7" y="4"/>
                    <a:pt x="8" y="4"/>
                  </a:cubicBezTo>
                  <a:cubicBezTo>
                    <a:pt x="10" y="4"/>
                    <a:pt x="13" y="5"/>
                    <a:pt x="15" y="8"/>
                  </a:cubicBezTo>
                  <a:cubicBezTo>
                    <a:pt x="18" y="12"/>
                    <a:pt x="20" y="17"/>
                    <a:pt x="20" y="25"/>
                  </a:cubicBezTo>
                  <a:cubicBezTo>
                    <a:pt x="21" y="29"/>
                    <a:pt x="21" y="34"/>
                    <a:pt x="21" y="38"/>
                  </a:cubicBezTo>
                  <a:cubicBezTo>
                    <a:pt x="21" y="57"/>
                    <a:pt x="18" y="76"/>
                    <a:pt x="15" y="91"/>
                  </a:cubicBezTo>
                  <a:cubicBezTo>
                    <a:pt x="13" y="98"/>
                    <a:pt x="12" y="104"/>
                    <a:pt x="11" y="109"/>
                  </a:cubicBezTo>
                  <a:cubicBezTo>
                    <a:pt x="10" y="111"/>
                    <a:pt x="10" y="113"/>
                    <a:pt x="9" y="114"/>
                  </a:cubicBezTo>
                  <a:cubicBezTo>
                    <a:pt x="9" y="115"/>
                    <a:pt x="9" y="116"/>
                    <a:pt x="9" y="116"/>
                  </a:cubicBezTo>
                  <a:cubicBezTo>
                    <a:pt x="8" y="117"/>
                    <a:pt x="9" y="118"/>
                    <a:pt x="10" y="118"/>
                  </a:cubicBezTo>
                  <a:cubicBezTo>
                    <a:pt x="11" y="118"/>
                    <a:pt x="12" y="118"/>
                    <a:pt x="13" y="117"/>
                  </a:cubicBezTo>
                  <a:close/>
                </a:path>
              </a:pathLst>
            </a:custGeom>
            <a:solidFill>
              <a:srgbClr val="5D4B5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iSlíḍé">
              <a:extLst>
                <a:ext uri="{FF2B5EF4-FFF2-40B4-BE49-F238E27FC236}">
                  <a16:creationId xmlns:a16="http://schemas.microsoft.com/office/drawing/2014/main" id="{AEC5D7BB-8196-41DE-A53B-747FED7F6B95}"/>
                </a:ext>
              </a:extLst>
            </p:cNvPr>
            <p:cNvSpPr/>
            <p:nvPr/>
          </p:nvSpPr>
          <p:spPr bwMode="auto">
            <a:xfrm>
              <a:off x="6765487" y="1676933"/>
              <a:ext cx="191926" cy="253664"/>
            </a:xfrm>
            <a:custGeom>
              <a:avLst/>
              <a:gdLst>
                <a:gd name="T0" fmla="*/ 8 w 69"/>
                <a:gd name="T1" fmla="*/ 9 h 91"/>
                <a:gd name="T2" fmla="*/ 36 w 69"/>
                <a:gd name="T3" fmla="*/ 55 h 91"/>
                <a:gd name="T4" fmla="*/ 51 w 69"/>
                <a:gd name="T5" fmla="*/ 91 h 91"/>
                <a:gd name="T6" fmla="*/ 52 w 69"/>
                <a:gd name="T7" fmla="*/ 30 h 91"/>
                <a:gd name="T8" fmla="*/ 8 w 69"/>
                <a:gd name="T9" fmla="*/ 9 h 91"/>
              </a:gdLst>
              <a:ahLst/>
              <a:cxnLst>
                <a:cxn ang="0">
                  <a:pos x="T0" y="T1"/>
                </a:cxn>
                <a:cxn ang="0">
                  <a:pos x="T2" y="T3"/>
                </a:cxn>
                <a:cxn ang="0">
                  <a:pos x="T4" y="T5"/>
                </a:cxn>
                <a:cxn ang="0">
                  <a:pos x="T6" y="T7"/>
                </a:cxn>
                <a:cxn ang="0">
                  <a:pos x="T8" y="T9"/>
                </a:cxn>
              </a:cxnLst>
              <a:rect l="0" t="0" r="r" b="b"/>
              <a:pathLst>
                <a:path w="69" h="91">
                  <a:moveTo>
                    <a:pt x="8" y="9"/>
                  </a:moveTo>
                  <a:cubicBezTo>
                    <a:pt x="0" y="21"/>
                    <a:pt x="21" y="20"/>
                    <a:pt x="36" y="55"/>
                  </a:cubicBezTo>
                  <a:cubicBezTo>
                    <a:pt x="42" y="68"/>
                    <a:pt x="42" y="90"/>
                    <a:pt x="51" y="91"/>
                  </a:cubicBezTo>
                  <a:cubicBezTo>
                    <a:pt x="57" y="91"/>
                    <a:pt x="69" y="58"/>
                    <a:pt x="52" y="30"/>
                  </a:cubicBezTo>
                  <a:cubicBezTo>
                    <a:pt x="38" y="8"/>
                    <a:pt x="14" y="0"/>
                    <a:pt x="8"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1íḍé">
              <a:extLst>
                <a:ext uri="{FF2B5EF4-FFF2-40B4-BE49-F238E27FC236}">
                  <a16:creationId xmlns:a16="http://schemas.microsoft.com/office/drawing/2014/main" id="{B96444E0-A397-464B-8D9C-65D396C8A8D3}"/>
                </a:ext>
              </a:extLst>
            </p:cNvPr>
            <p:cNvSpPr/>
            <p:nvPr/>
          </p:nvSpPr>
          <p:spPr bwMode="auto">
            <a:xfrm>
              <a:off x="6965466" y="1228660"/>
              <a:ext cx="237559" cy="375798"/>
            </a:xfrm>
            <a:custGeom>
              <a:avLst/>
              <a:gdLst>
                <a:gd name="T0" fmla="*/ 2 w 85"/>
                <a:gd name="T1" fmla="*/ 127 h 135"/>
                <a:gd name="T2" fmla="*/ 17 w 85"/>
                <a:gd name="T3" fmla="*/ 135 h 135"/>
                <a:gd name="T4" fmla="*/ 81 w 85"/>
                <a:gd name="T5" fmla="*/ 35 h 135"/>
                <a:gd name="T6" fmla="*/ 46 w 85"/>
                <a:gd name="T7" fmla="*/ 2 h 135"/>
                <a:gd name="T8" fmla="*/ 2 w 85"/>
                <a:gd name="T9" fmla="*/ 127 h 135"/>
              </a:gdLst>
              <a:ahLst/>
              <a:cxnLst>
                <a:cxn ang="0">
                  <a:pos x="T0" y="T1"/>
                </a:cxn>
                <a:cxn ang="0">
                  <a:pos x="T2" y="T3"/>
                </a:cxn>
                <a:cxn ang="0">
                  <a:pos x="T4" y="T5"/>
                </a:cxn>
                <a:cxn ang="0">
                  <a:pos x="T6" y="T7"/>
                </a:cxn>
                <a:cxn ang="0">
                  <a:pos x="T8" y="T9"/>
                </a:cxn>
              </a:cxnLst>
              <a:rect l="0" t="0" r="r" b="b"/>
              <a:pathLst>
                <a:path w="85" h="135">
                  <a:moveTo>
                    <a:pt x="2" y="127"/>
                  </a:moveTo>
                  <a:cubicBezTo>
                    <a:pt x="3" y="130"/>
                    <a:pt x="17" y="135"/>
                    <a:pt x="17" y="135"/>
                  </a:cubicBezTo>
                  <a:cubicBezTo>
                    <a:pt x="17" y="135"/>
                    <a:pt x="78" y="46"/>
                    <a:pt x="81" y="35"/>
                  </a:cubicBezTo>
                  <a:cubicBezTo>
                    <a:pt x="85" y="26"/>
                    <a:pt x="54" y="0"/>
                    <a:pt x="46" y="2"/>
                  </a:cubicBezTo>
                  <a:cubicBezTo>
                    <a:pt x="38" y="5"/>
                    <a:pt x="0" y="124"/>
                    <a:pt x="2" y="127"/>
                  </a:cubicBezTo>
                  <a:close/>
                </a:path>
              </a:pathLst>
            </a:custGeom>
            <a:solidFill>
              <a:srgbClr val="007B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ṩ1ídé">
              <a:extLst>
                <a:ext uri="{FF2B5EF4-FFF2-40B4-BE49-F238E27FC236}">
                  <a16:creationId xmlns:a16="http://schemas.microsoft.com/office/drawing/2014/main" id="{A8188F94-5DD9-4CE8-B1E1-CBB3D9D36869}"/>
                </a:ext>
              </a:extLst>
            </p:cNvPr>
            <p:cNvSpPr/>
            <p:nvPr/>
          </p:nvSpPr>
          <p:spPr bwMode="auto">
            <a:xfrm>
              <a:off x="7083574" y="1503798"/>
              <a:ext cx="312718" cy="222795"/>
            </a:xfrm>
            <a:custGeom>
              <a:avLst/>
              <a:gdLst>
                <a:gd name="T0" fmla="*/ 1 w 112"/>
                <a:gd name="T1" fmla="*/ 70 h 80"/>
                <a:gd name="T2" fmla="*/ 94 w 112"/>
                <a:gd name="T3" fmla="*/ 2 h 80"/>
                <a:gd name="T4" fmla="*/ 109 w 112"/>
                <a:gd name="T5" fmla="*/ 48 h 80"/>
                <a:gd name="T6" fmla="*/ 5 w 112"/>
                <a:gd name="T7" fmla="*/ 78 h 80"/>
                <a:gd name="T8" fmla="*/ 1 w 112"/>
                <a:gd name="T9" fmla="*/ 70 h 80"/>
              </a:gdLst>
              <a:ahLst/>
              <a:cxnLst>
                <a:cxn ang="0">
                  <a:pos x="T0" y="T1"/>
                </a:cxn>
                <a:cxn ang="0">
                  <a:pos x="T2" y="T3"/>
                </a:cxn>
                <a:cxn ang="0">
                  <a:pos x="T4" y="T5"/>
                </a:cxn>
                <a:cxn ang="0">
                  <a:pos x="T6" y="T7"/>
                </a:cxn>
                <a:cxn ang="0">
                  <a:pos x="T8" y="T9"/>
                </a:cxn>
              </a:cxnLst>
              <a:rect l="0" t="0" r="r" b="b"/>
              <a:pathLst>
                <a:path w="112" h="80">
                  <a:moveTo>
                    <a:pt x="1" y="70"/>
                  </a:moveTo>
                  <a:cubicBezTo>
                    <a:pt x="0" y="64"/>
                    <a:pt x="89" y="0"/>
                    <a:pt x="94" y="2"/>
                  </a:cubicBezTo>
                  <a:cubicBezTo>
                    <a:pt x="100" y="5"/>
                    <a:pt x="112" y="44"/>
                    <a:pt x="109" y="48"/>
                  </a:cubicBezTo>
                  <a:cubicBezTo>
                    <a:pt x="104" y="56"/>
                    <a:pt x="7" y="80"/>
                    <a:pt x="5" y="78"/>
                  </a:cubicBezTo>
                  <a:cubicBezTo>
                    <a:pt x="2" y="75"/>
                    <a:pt x="1" y="70"/>
                    <a:pt x="1" y="70"/>
                  </a:cubicBezTo>
                  <a:close/>
                </a:path>
              </a:pathLst>
            </a:custGeom>
            <a:solidFill>
              <a:srgbClr val="007B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ṩliďê">
              <a:extLst>
                <a:ext uri="{FF2B5EF4-FFF2-40B4-BE49-F238E27FC236}">
                  <a16:creationId xmlns:a16="http://schemas.microsoft.com/office/drawing/2014/main" id="{9794D5B6-DC99-4B94-81F6-C6DA2DFC9A24}"/>
                </a:ext>
              </a:extLst>
            </p:cNvPr>
            <p:cNvSpPr/>
            <p:nvPr/>
          </p:nvSpPr>
          <p:spPr bwMode="auto">
            <a:xfrm>
              <a:off x="7135917" y="1780278"/>
              <a:ext cx="255006" cy="102002"/>
            </a:xfrm>
            <a:custGeom>
              <a:avLst/>
              <a:gdLst>
                <a:gd name="T0" fmla="*/ 4 w 91"/>
                <a:gd name="T1" fmla="*/ 7 h 37"/>
                <a:gd name="T2" fmla="*/ 89 w 91"/>
                <a:gd name="T3" fmla="*/ 4 h 37"/>
                <a:gd name="T4" fmla="*/ 86 w 91"/>
                <a:gd name="T5" fmla="*/ 36 h 37"/>
                <a:gd name="T6" fmla="*/ 1 w 91"/>
                <a:gd name="T7" fmla="*/ 20 h 37"/>
                <a:gd name="T8" fmla="*/ 4 w 91"/>
                <a:gd name="T9" fmla="*/ 7 h 37"/>
              </a:gdLst>
              <a:ahLst/>
              <a:cxnLst>
                <a:cxn ang="0">
                  <a:pos x="T0" y="T1"/>
                </a:cxn>
                <a:cxn ang="0">
                  <a:pos x="T2" y="T3"/>
                </a:cxn>
                <a:cxn ang="0">
                  <a:pos x="T4" y="T5"/>
                </a:cxn>
                <a:cxn ang="0">
                  <a:pos x="T6" y="T7"/>
                </a:cxn>
                <a:cxn ang="0">
                  <a:pos x="T8" y="T9"/>
                </a:cxn>
              </a:cxnLst>
              <a:rect l="0" t="0" r="r" b="b"/>
              <a:pathLst>
                <a:path w="91" h="37">
                  <a:moveTo>
                    <a:pt x="4" y="7"/>
                  </a:moveTo>
                  <a:cubicBezTo>
                    <a:pt x="4" y="7"/>
                    <a:pt x="86" y="0"/>
                    <a:pt x="89" y="4"/>
                  </a:cubicBezTo>
                  <a:cubicBezTo>
                    <a:pt x="91" y="8"/>
                    <a:pt x="88" y="36"/>
                    <a:pt x="86" y="36"/>
                  </a:cubicBezTo>
                  <a:cubicBezTo>
                    <a:pt x="83" y="37"/>
                    <a:pt x="3" y="23"/>
                    <a:pt x="1" y="20"/>
                  </a:cubicBezTo>
                  <a:cubicBezTo>
                    <a:pt x="0" y="19"/>
                    <a:pt x="3" y="9"/>
                    <a:pt x="4" y="7"/>
                  </a:cubicBezTo>
                  <a:close/>
                </a:path>
              </a:pathLst>
            </a:custGeom>
            <a:solidFill>
              <a:srgbClr val="007BB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ṣ1îḓê">
              <a:extLst>
                <a:ext uri="{FF2B5EF4-FFF2-40B4-BE49-F238E27FC236}">
                  <a16:creationId xmlns:a16="http://schemas.microsoft.com/office/drawing/2014/main" id="{358BF618-AE9A-4120-82BB-5A9B21082BCE}"/>
                </a:ext>
              </a:extLst>
            </p:cNvPr>
            <p:cNvSpPr/>
            <p:nvPr/>
          </p:nvSpPr>
          <p:spPr bwMode="auto">
            <a:xfrm>
              <a:off x="6527930" y="2141312"/>
              <a:ext cx="253664" cy="61738"/>
            </a:xfrm>
            <a:custGeom>
              <a:avLst/>
              <a:gdLst>
                <a:gd name="T0" fmla="*/ 1 w 91"/>
                <a:gd name="T1" fmla="*/ 0 h 22"/>
                <a:gd name="T2" fmla="*/ 4 w 91"/>
                <a:gd name="T3" fmla="*/ 3 h 22"/>
                <a:gd name="T4" fmla="*/ 14 w 91"/>
                <a:gd name="T5" fmla="*/ 7 h 22"/>
                <a:gd name="T6" fmla="*/ 20 w 91"/>
                <a:gd name="T7" fmla="*/ 10 h 22"/>
                <a:gd name="T8" fmla="*/ 28 w 91"/>
                <a:gd name="T9" fmla="*/ 12 h 22"/>
                <a:gd name="T10" fmla="*/ 36 w 91"/>
                <a:gd name="T11" fmla="*/ 15 h 22"/>
                <a:gd name="T12" fmla="*/ 44 w 91"/>
                <a:gd name="T13" fmla="*/ 17 h 22"/>
                <a:gd name="T14" fmla="*/ 53 w 91"/>
                <a:gd name="T15" fmla="*/ 18 h 22"/>
                <a:gd name="T16" fmla="*/ 61 w 91"/>
                <a:gd name="T17" fmla="*/ 19 h 22"/>
                <a:gd name="T18" fmla="*/ 69 w 91"/>
                <a:gd name="T19" fmla="*/ 19 h 22"/>
                <a:gd name="T20" fmla="*/ 76 w 91"/>
                <a:gd name="T21" fmla="*/ 19 h 22"/>
                <a:gd name="T22" fmla="*/ 82 w 91"/>
                <a:gd name="T23" fmla="*/ 19 h 22"/>
                <a:gd name="T24" fmla="*/ 86 w 91"/>
                <a:gd name="T25" fmla="*/ 18 h 22"/>
                <a:gd name="T26" fmla="*/ 90 w 91"/>
                <a:gd name="T27" fmla="*/ 17 h 22"/>
                <a:gd name="T28" fmla="*/ 90 w 91"/>
                <a:gd name="T29" fmla="*/ 17 h 22"/>
                <a:gd name="T30" fmla="*/ 91 w 91"/>
                <a:gd name="T31" fmla="*/ 18 h 22"/>
                <a:gd name="T32" fmla="*/ 91 w 91"/>
                <a:gd name="T33" fmla="*/ 19 h 22"/>
                <a:gd name="T34" fmla="*/ 87 w 91"/>
                <a:gd name="T35" fmla="*/ 20 h 22"/>
                <a:gd name="T36" fmla="*/ 82 w 91"/>
                <a:gd name="T37" fmla="*/ 21 h 22"/>
                <a:gd name="T38" fmla="*/ 76 w 91"/>
                <a:gd name="T39" fmla="*/ 22 h 22"/>
                <a:gd name="T40" fmla="*/ 69 w 91"/>
                <a:gd name="T41" fmla="*/ 22 h 22"/>
                <a:gd name="T42" fmla="*/ 61 w 91"/>
                <a:gd name="T43" fmla="*/ 22 h 22"/>
                <a:gd name="T44" fmla="*/ 52 w 91"/>
                <a:gd name="T45" fmla="*/ 21 h 22"/>
                <a:gd name="T46" fmla="*/ 43 w 91"/>
                <a:gd name="T47" fmla="*/ 20 h 22"/>
                <a:gd name="T48" fmla="*/ 35 w 91"/>
                <a:gd name="T49" fmla="*/ 17 h 22"/>
                <a:gd name="T50" fmla="*/ 27 w 91"/>
                <a:gd name="T51" fmla="*/ 15 h 22"/>
                <a:gd name="T52" fmla="*/ 19 w 91"/>
                <a:gd name="T53" fmla="*/ 12 h 22"/>
                <a:gd name="T54" fmla="*/ 13 w 91"/>
                <a:gd name="T55" fmla="*/ 9 h 22"/>
                <a:gd name="T56" fmla="*/ 3 w 91"/>
                <a:gd name="T57" fmla="*/ 4 h 22"/>
                <a:gd name="T58" fmla="*/ 0 w 91"/>
                <a:gd name="T59" fmla="*/ 2 h 22"/>
                <a:gd name="T60" fmla="*/ 0 w 91"/>
                <a:gd name="T61" fmla="*/ 2 h 22"/>
                <a:gd name="T62" fmla="*/ 0 w 91"/>
                <a:gd name="T63" fmla="*/ 1 h 22"/>
                <a:gd name="T64" fmla="*/ 1 w 91"/>
                <a:gd name="T6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1" h="22">
                  <a:moveTo>
                    <a:pt x="1" y="0"/>
                  </a:moveTo>
                  <a:cubicBezTo>
                    <a:pt x="1" y="0"/>
                    <a:pt x="2" y="1"/>
                    <a:pt x="4" y="3"/>
                  </a:cubicBezTo>
                  <a:cubicBezTo>
                    <a:pt x="6" y="4"/>
                    <a:pt x="10" y="5"/>
                    <a:pt x="14" y="7"/>
                  </a:cubicBezTo>
                  <a:cubicBezTo>
                    <a:pt x="16" y="8"/>
                    <a:pt x="18" y="9"/>
                    <a:pt x="20" y="10"/>
                  </a:cubicBezTo>
                  <a:cubicBezTo>
                    <a:pt x="22" y="11"/>
                    <a:pt x="25" y="12"/>
                    <a:pt x="28" y="12"/>
                  </a:cubicBezTo>
                  <a:cubicBezTo>
                    <a:pt x="30" y="13"/>
                    <a:pt x="33" y="14"/>
                    <a:pt x="36" y="15"/>
                  </a:cubicBezTo>
                  <a:cubicBezTo>
                    <a:pt x="38" y="15"/>
                    <a:pt x="41" y="16"/>
                    <a:pt x="44" y="17"/>
                  </a:cubicBezTo>
                  <a:cubicBezTo>
                    <a:pt x="47" y="17"/>
                    <a:pt x="50" y="18"/>
                    <a:pt x="53" y="18"/>
                  </a:cubicBezTo>
                  <a:cubicBezTo>
                    <a:pt x="56" y="19"/>
                    <a:pt x="58" y="19"/>
                    <a:pt x="61" y="19"/>
                  </a:cubicBezTo>
                  <a:cubicBezTo>
                    <a:pt x="64" y="19"/>
                    <a:pt x="66" y="19"/>
                    <a:pt x="69" y="19"/>
                  </a:cubicBezTo>
                  <a:cubicBezTo>
                    <a:pt x="71" y="20"/>
                    <a:pt x="74" y="19"/>
                    <a:pt x="76" y="19"/>
                  </a:cubicBezTo>
                  <a:cubicBezTo>
                    <a:pt x="78" y="19"/>
                    <a:pt x="80" y="19"/>
                    <a:pt x="82" y="19"/>
                  </a:cubicBezTo>
                  <a:cubicBezTo>
                    <a:pt x="84" y="19"/>
                    <a:pt x="85" y="18"/>
                    <a:pt x="86" y="18"/>
                  </a:cubicBezTo>
                  <a:cubicBezTo>
                    <a:pt x="89" y="18"/>
                    <a:pt x="90" y="17"/>
                    <a:pt x="90" y="17"/>
                  </a:cubicBezTo>
                  <a:cubicBezTo>
                    <a:pt x="90" y="17"/>
                    <a:pt x="90" y="17"/>
                    <a:pt x="90" y="17"/>
                  </a:cubicBezTo>
                  <a:cubicBezTo>
                    <a:pt x="91" y="17"/>
                    <a:pt x="91" y="18"/>
                    <a:pt x="91" y="18"/>
                  </a:cubicBezTo>
                  <a:cubicBezTo>
                    <a:pt x="91" y="18"/>
                    <a:pt x="91" y="19"/>
                    <a:pt x="91" y="19"/>
                  </a:cubicBezTo>
                  <a:cubicBezTo>
                    <a:pt x="91" y="19"/>
                    <a:pt x="89" y="19"/>
                    <a:pt x="87" y="20"/>
                  </a:cubicBezTo>
                  <a:cubicBezTo>
                    <a:pt x="85" y="20"/>
                    <a:pt x="84" y="21"/>
                    <a:pt x="82" y="21"/>
                  </a:cubicBezTo>
                  <a:cubicBezTo>
                    <a:pt x="80" y="21"/>
                    <a:pt x="78" y="22"/>
                    <a:pt x="76" y="22"/>
                  </a:cubicBezTo>
                  <a:cubicBezTo>
                    <a:pt x="74" y="22"/>
                    <a:pt x="71" y="22"/>
                    <a:pt x="69" y="22"/>
                  </a:cubicBezTo>
                  <a:cubicBezTo>
                    <a:pt x="66" y="22"/>
                    <a:pt x="64" y="22"/>
                    <a:pt x="61" y="22"/>
                  </a:cubicBezTo>
                  <a:cubicBezTo>
                    <a:pt x="58" y="22"/>
                    <a:pt x="55" y="22"/>
                    <a:pt x="52" y="21"/>
                  </a:cubicBezTo>
                  <a:cubicBezTo>
                    <a:pt x="49" y="21"/>
                    <a:pt x="46" y="20"/>
                    <a:pt x="43" y="20"/>
                  </a:cubicBezTo>
                  <a:cubicBezTo>
                    <a:pt x="41" y="19"/>
                    <a:pt x="38" y="18"/>
                    <a:pt x="35" y="17"/>
                  </a:cubicBezTo>
                  <a:cubicBezTo>
                    <a:pt x="32" y="17"/>
                    <a:pt x="29" y="16"/>
                    <a:pt x="27" y="15"/>
                  </a:cubicBezTo>
                  <a:cubicBezTo>
                    <a:pt x="24" y="14"/>
                    <a:pt x="22" y="13"/>
                    <a:pt x="19" y="12"/>
                  </a:cubicBezTo>
                  <a:cubicBezTo>
                    <a:pt x="17" y="11"/>
                    <a:pt x="15" y="10"/>
                    <a:pt x="13" y="9"/>
                  </a:cubicBezTo>
                  <a:cubicBezTo>
                    <a:pt x="8" y="7"/>
                    <a:pt x="5" y="5"/>
                    <a:pt x="3" y="4"/>
                  </a:cubicBezTo>
                  <a:cubicBezTo>
                    <a:pt x="1" y="3"/>
                    <a:pt x="0" y="2"/>
                    <a:pt x="0" y="2"/>
                  </a:cubicBezTo>
                  <a:cubicBezTo>
                    <a:pt x="0" y="2"/>
                    <a:pt x="0" y="2"/>
                    <a:pt x="0" y="2"/>
                  </a:cubicBezTo>
                  <a:cubicBezTo>
                    <a:pt x="0" y="1"/>
                    <a:pt x="0" y="1"/>
                    <a:pt x="0" y="1"/>
                  </a:cubicBezTo>
                  <a:lnTo>
                    <a:pt x="1" y="0"/>
                  </a:lnTo>
                  <a:close/>
                </a:path>
              </a:pathLst>
            </a:custGeom>
            <a:solidFill>
              <a:srgbClr val="43404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i$ḻïḑê">
              <a:extLst>
                <a:ext uri="{FF2B5EF4-FFF2-40B4-BE49-F238E27FC236}">
                  <a16:creationId xmlns:a16="http://schemas.microsoft.com/office/drawing/2014/main" id="{0034AADB-8232-4DE4-B67A-F04AFFE21AAA}"/>
                </a:ext>
              </a:extLst>
            </p:cNvPr>
            <p:cNvSpPr/>
            <p:nvPr/>
          </p:nvSpPr>
          <p:spPr bwMode="auto">
            <a:xfrm>
              <a:off x="5515959" y="3902195"/>
              <a:ext cx="754280" cy="1899123"/>
            </a:xfrm>
            <a:custGeom>
              <a:avLst/>
              <a:gdLst>
                <a:gd name="T0" fmla="*/ 160 w 270"/>
                <a:gd name="T1" fmla="*/ 132 h 682"/>
                <a:gd name="T2" fmla="*/ 141 w 270"/>
                <a:gd name="T3" fmla="*/ 135 h 682"/>
                <a:gd name="T4" fmla="*/ 124 w 270"/>
                <a:gd name="T5" fmla="*/ 134 h 682"/>
                <a:gd name="T6" fmla="*/ 127 w 270"/>
                <a:gd name="T7" fmla="*/ 468 h 682"/>
                <a:gd name="T8" fmla="*/ 130 w 270"/>
                <a:gd name="T9" fmla="*/ 679 h 682"/>
                <a:gd name="T10" fmla="*/ 130 w 270"/>
                <a:gd name="T11" fmla="*/ 681 h 682"/>
                <a:gd name="T12" fmla="*/ 100 w 270"/>
                <a:gd name="T13" fmla="*/ 682 h 682"/>
                <a:gd name="T14" fmla="*/ 58 w 270"/>
                <a:gd name="T15" fmla="*/ 541 h 682"/>
                <a:gd name="T16" fmla="*/ 57 w 270"/>
                <a:gd name="T17" fmla="*/ 423 h 682"/>
                <a:gd name="T18" fmla="*/ 10 w 270"/>
                <a:gd name="T19" fmla="*/ 116 h 682"/>
                <a:gd name="T20" fmla="*/ 21 w 270"/>
                <a:gd name="T21" fmla="*/ 78 h 682"/>
                <a:gd name="T22" fmla="*/ 102 w 270"/>
                <a:gd name="T23" fmla="*/ 2 h 682"/>
                <a:gd name="T24" fmla="*/ 103 w 270"/>
                <a:gd name="T25" fmla="*/ 1 h 682"/>
                <a:gd name="T26" fmla="*/ 143 w 270"/>
                <a:gd name="T27" fmla="*/ 4 h 682"/>
                <a:gd name="T28" fmla="*/ 176 w 270"/>
                <a:gd name="T29" fmla="*/ 0 h 682"/>
                <a:gd name="T30" fmla="*/ 176 w 270"/>
                <a:gd name="T31" fmla="*/ 0 h 682"/>
                <a:gd name="T32" fmla="*/ 258 w 270"/>
                <a:gd name="T33" fmla="*/ 76 h 682"/>
                <a:gd name="T34" fmla="*/ 260 w 270"/>
                <a:gd name="T35" fmla="*/ 79 h 682"/>
                <a:gd name="T36" fmla="*/ 270 w 270"/>
                <a:gd name="T37" fmla="*/ 128 h 682"/>
                <a:gd name="T38" fmla="*/ 223 w 270"/>
                <a:gd name="T39" fmla="*/ 428 h 682"/>
                <a:gd name="T40" fmla="*/ 223 w 270"/>
                <a:gd name="T41" fmla="*/ 538 h 682"/>
                <a:gd name="T42" fmla="*/ 193 w 270"/>
                <a:gd name="T43" fmla="*/ 682 h 682"/>
                <a:gd name="T44" fmla="*/ 193 w 270"/>
                <a:gd name="T45" fmla="*/ 682 h 682"/>
                <a:gd name="T46" fmla="*/ 165 w 270"/>
                <a:gd name="T47" fmla="*/ 680 h 682"/>
                <a:gd name="T48" fmla="*/ 156 w 270"/>
                <a:gd name="T49" fmla="*/ 481 h 682"/>
                <a:gd name="T50" fmla="*/ 160 w 270"/>
                <a:gd name="T51" fmla="*/ 133 h 682"/>
                <a:gd name="T52" fmla="*/ 160 w 270"/>
                <a:gd name="T53" fmla="*/ 132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70" h="682">
                  <a:moveTo>
                    <a:pt x="160" y="132"/>
                  </a:moveTo>
                  <a:cubicBezTo>
                    <a:pt x="154" y="134"/>
                    <a:pt x="147" y="135"/>
                    <a:pt x="141" y="135"/>
                  </a:cubicBezTo>
                  <a:cubicBezTo>
                    <a:pt x="135" y="135"/>
                    <a:pt x="129" y="135"/>
                    <a:pt x="124" y="134"/>
                  </a:cubicBezTo>
                  <a:cubicBezTo>
                    <a:pt x="124" y="144"/>
                    <a:pt x="133" y="390"/>
                    <a:pt x="127" y="468"/>
                  </a:cubicBezTo>
                  <a:cubicBezTo>
                    <a:pt x="121" y="545"/>
                    <a:pt x="130" y="671"/>
                    <a:pt x="130" y="679"/>
                  </a:cubicBezTo>
                  <a:cubicBezTo>
                    <a:pt x="130" y="681"/>
                    <a:pt x="130" y="681"/>
                    <a:pt x="130" y="681"/>
                  </a:cubicBezTo>
                  <a:cubicBezTo>
                    <a:pt x="125" y="680"/>
                    <a:pt x="108" y="680"/>
                    <a:pt x="100" y="682"/>
                  </a:cubicBezTo>
                  <a:cubicBezTo>
                    <a:pt x="97" y="672"/>
                    <a:pt x="75" y="592"/>
                    <a:pt x="58" y="541"/>
                  </a:cubicBezTo>
                  <a:cubicBezTo>
                    <a:pt x="40" y="487"/>
                    <a:pt x="54" y="440"/>
                    <a:pt x="57" y="423"/>
                  </a:cubicBezTo>
                  <a:cubicBezTo>
                    <a:pt x="59" y="406"/>
                    <a:pt x="0" y="187"/>
                    <a:pt x="10" y="116"/>
                  </a:cubicBezTo>
                  <a:cubicBezTo>
                    <a:pt x="12" y="104"/>
                    <a:pt x="16" y="91"/>
                    <a:pt x="21" y="78"/>
                  </a:cubicBezTo>
                  <a:cubicBezTo>
                    <a:pt x="79" y="70"/>
                    <a:pt x="102" y="2"/>
                    <a:pt x="102" y="2"/>
                  </a:cubicBezTo>
                  <a:cubicBezTo>
                    <a:pt x="103" y="1"/>
                    <a:pt x="103" y="1"/>
                    <a:pt x="103" y="1"/>
                  </a:cubicBezTo>
                  <a:cubicBezTo>
                    <a:pt x="113" y="3"/>
                    <a:pt x="127" y="5"/>
                    <a:pt x="143" y="4"/>
                  </a:cubicBezTo>
                  <a:cubicBezTo>
                    <a:pt x="156" y="3"/>
                    <a:pt x="167" y="1"/>
                    <a:pt x="176" y="0"/>
                  </a:cubicBezTo>
                  <a:cubicBezTo>
                    <a:pt x="176" y="0"/>
                    <a:pt x="176" y="0"/>
                    <a:pt x="176" y="0"/>
                  </a:cubicBezTo>
                  <a:cubicBezTo>
                    <a:pt x="176" y="0"/>
                    <a:pt x="187" y="73"/>
                    <a:pt x="258" y="76"/>
                  </a:cubicBezTo>
                  <a:cubicBezTo>
                    <a:pt x="260" y="79"/>
                    <a:pt x="260" y="79"/>
                    <a:pt x="260" y="79"/>
                  </a:cubicBezTo>
                  <a:cubicBezTo>
                    <a:pt x="266" y="96"/>
                    <a:pt x="270" y="114"/>
                    <a:pt x="270" y="128"/>
                  </a:cubicBezTo>
                  <a:cubicBezTo>
                    <a:pt x="269" y="179"/>
                    <a:pt x="220" y="411"/>
                    <a:pt x="223" y="428"/>
                  </a:cubicBezTo>
                  <a:cubicBezTo>
                    <a:pt x="225" y="445"/>
                    <a:pt x="232" y="482"/>
                    <a:pt x="223" y="538"/>
                  </a:cubicBezTo>
                  <a:cubicBezTo>
                    <a:pt x="214" y="586"/>
                    <a:pt x="193" y="682"/>
                    <a:pt x="193" y="682"/>
                  </a:cubicBezTo>
                  <a:cubicBezTo>
                    <a:pt x="193" y="682"/>
                    <a:pt x="193" y="682"/>
                    <a:pt x="193" y="682"/>
                  </a:cubicBezTo>
                  <a:cubicBezTo>
                    <a:pt x="186" y="681"/>
                    <a:pt x="171" y="680"/>
                    <a:pt x="165" y="680"/>
                  </a:cubicBezTo>
                  <a:cubicBezTo>
                    <a:pt x="165" y="671"/>
                    <a:pt x="162" y="557"/>
                    <a:pt x="156" y="481"/>
                  </a:cubicBezTo>
                  <a:cubicBezTo>
                    <a:pt x="149" y="401"/>
                    <a:pt x="160" y="133"/>
                    <a:pt x="160" y="133"/>
                  </a:cubicBezTo>
                  <a:lnTo>
                    <a:pt x="160" y="1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śḷîḑé">
              <a:extLst>
                <a:ext uri="{FF2B5EF4-FFF2-40B4-BE49-F238E27FC236}">
                  <a16:creationId xmlns:a16="http://schemas.microsoft.com/office/drawing/2014/main" id="{BBBC687C-7B72-44F4-8E69-87016810A024}"/>
                </a:ext>
              </a:extLst>
            </p:cNvPr>
            <p:cNvSpPr/>
            <p:nvPr/>
          </p:nvSpPr>
          <p:spPr bwMode="auto">
            <a:xfrm>
              <a:off x="6180316" y="2498321"/>
              <a:ext cx="159715" cy="230847"/>
            </a:xfrm>
            <a:custGeom>
              <a:avLst/>
              <a:gdLst>
                <a:gd name="T0" fmla="*/ 6 w 57"/>
                <a:gd name="T1" fmla="*/ 27 h 83"/>
                <a:gd name="T2" fmla="*/ 46 w 57"/>
                <a:gd name="T3" fmla="*/ 28 h 83"/>
                <a:gd name="T4" fmla="*/ 24 w 57"/>
                <a:gd name="T5" fmla="*/ 79 h 83"/>
                <a:gd name="T6" fmla="*/ 1 w 57"/>
                <a:gd name="T7" fmla="*/ 75 h 83"/>
                <a:gd name="T8" fmla="*/ 0 w 57"/>
                <a:gd name="T9" fmla="*/ 75 h 83"/>
                <a:gd name="T10" fmla="*/ 4 w 57"/>
                <a:gd name="T11" fmla="*/ 28 h 83"/>
                <a:gd name="T12" fmla="*/ 6 w 57"/>
                <a:gd name="T13" fmla="*/ 27 h 83"/>
              </a:gdLst>
              <a:ahLst/>
              <a:cxnLst>
                <a:cxn ang="0">
                  <a:pos x="T0" y="T1"/>
                </a:cxn>
                <a:cxn ang="0">
                  <a:pos x="T2" y="T3"/>
                </a:cxn>
                <a:cxn ang="0">
                  <a:pos x="T4" y="T5"/>
                </a:cxn>
                <a:cxn ang="0">
                  <a:pos x="T6" y="T7"/>
                </a:cxn>
                <a:cxn ang="0">
                  <a:pos x="T8" y="T9"/>
                </a:cxn>
                <a:cxn ang="0">
                  <a:pos x="T10" y="T11"/>
                </a:cxn>
                <a:cxn ang="0">
                  <a:pos x="T12" y="T13"/>
                </a:cxn>
              </a:cxnLst>
              <a:rect l="0" t="0" r="r" b="b"/>
              <a:pathLst>
                <a:path w="57" h="83">
                  <a:moveTo>
                    <a:pt x="6" y="27"/>
                  </a:moveTo>
                  <a:cubicBezTo>
                    <a:pt x="6" y="27"/>
                    <a:pt x="32" y="0"/>
                    <a:pt x="46" y="28"/>
                  </a:cubicBezTo>
                  <a:cubicBezTo>
                    <a:pt x="57" y="51"/>
                    <a:pt x="39" y="74"/>
                    <a:pt x="24" y="79"/>
                  </a:cubicBezTo>
                  <a:cubicBezTo>
                    <a:pt x="10" y="83"/>
                    <a:pt x="1" y="75"/>
                    <a:pt x="1" y="75"/>
                  </a:cubicBezTo>
                  <a:cubicBezTo>
                    <a:pt x="0" y="75"/>
                    <a:pt x="0" y="75"/>
                    <a:pt x="0" y="75"/>
                  </a:cubicBezTo>
                  <a:cubicBezTo>
                    <a:pt x="0" y="61"/>
                    <a:pt x="3" y="44"/>
                    <a:pt x="4" y="28"/>
                  </a:cubicBezTo>
                  <a:lnTo>
                    <a:pt x="6" y="27"/>
                  </a:lnTo>
                  <a:close/>
                </a:path>
              </a:pathLst>
            </a:custGeom>
            <a:solidFill>
              <a:srgbClr val="F9D8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ḷîḓe">
              <a:extLst>
                <a:ext uri="{FF2B5EF4-FFF2-40B4-BE49-F238E27FC236}">
                  <a16:creationId xmlns:a16="http://schemas.microsoft.com/office/drawing/2014/main" id="{34620EAB-863B-4298-B624-D816037459BE}"/>
                </a:ext>
              </a:extLst>
            </p:cNvPr>
            <p:cNvSpPr/>
            <p:nvPr/>
          </p:nvSpPr>
          <p:spPr bwMode="auto">
            <a:xfrm>
              <a:off x="5960206" y="5848292"/>
              <a:ext cx="144951" cy="191926"/>
            </a:xfrm>
            <a:custGeom>
              <a:avLst/>
              <a:gdLst>
                <a:gd name="T0" fmla="*/ 51 w 52"/>
                <a:gd name="T1" fmla="*/ 51 h 69"/>
                <a:gd name="T2" fmla="*/ 27 w 52"/>
                <a:gd name="T3" fmla="*/ 69 h 69"/>
                <a:gd name="T4" fmla="*/ 0 w 52"/>
                <a:gd name="T5" fmla="*/ 51 h 69"/>
                <a:gd name="T6" fmla="*/ 5 w 52"/>
                <a:gd name="T7" fmla="*/ 0 h 69"/>
                <a:gd name="T8" fmla="*/ 37 w 52"/>
                <a:gd name="T9" fmla="*/ 0 h 69"/>
                <a:gd name="T10" fmla="*/ 42 w 52"/>
                <a:gd name="T11" fmla="*/ 18 h 69"/>
                <a:gd name="T12" fmla="*/ 51 w 52"/>
                <a:gd name="T13" fmla="*/ 51 h 69"/>
              </a:gdLst>
              <a:ahLst/>
              <a:cxnLst>
                <a:cxn ang="0">
                  <a:pos x="T0" y="T1"/>
                </a:cxn>
                <a:cxn ang="0">
                  <a:pos x="T2" y="T3"/>
                </a:cxn>
                <a:cxn ang="0">
                  <a:pos x="T4" y="T5"/>
                </a:cxn>
                <a:cxn ang="0">
                  <a:pos x="T6" y="T7"/>
                </a:cxn>
                <a:cxn ang="0">
                  <a:pos x="T8" y="T9"/>
                </a:cxn>
                <a:cxn ang="0">
                  <a:pos x="T10" y="T11"/>
                </a:cxn>
                <a:cxn ang="0">
                  <a:pos x="T12" y="T13"/>
                </a:cxn>
              </a:cxnLst>
              <a:rect l="0" t="0" r="r" b="b"/>
              <a:pathLst>
                <a:path w="52" h="69">
                  <a:moveTo>
                    <a:pt x="51" y="51"/>
                  </a:moveTo>
                  <a:cubicBezTo>
                    <a:pt x="52" y="57"/>
                    <a:pt x="43" y="69"/>
                    <a:pt x="27" y="69"/>
                  </a:cubicBezTo>
                  <a:cubicBezTo>
                    <a:pt x="12" y="68"/>
                    <a:pt x="1" y="55"/>
                    <a:pt x="0" y="51"/>
                  </a:cubicBezTo>
                  <a:cubicBezTo>
                    <a:pt x="0" y="47"/>
                    <a:pt x="5" y="0"/>
                    <a:pt x="5" y="0"/>
                  </a:cubicBezTo>
                  <a:cubicBezTo>
                    <a:pt x="13" y="2"/>
                    <a:pt x="36" y="1"/>
                    <a:pt x="37" y="0"/>
                  </a:cubicBezTo>
                  <a:cubicBezTo>
                    <a:pt x="37" y="0"/>
                    <a:pt x="39" y="8"/>
                    <a:pt x="42" y="18"/>
                  </a:cubicBezTo>
                  <a:cubicBezTo>
                    <a:pt x="45" y="29"/>
                    <a:pt x="49" y="43"/>
                    <a:pt x="51" y="51"/>
                  </a:cubicBezTo>
                  <a:close/>
                </a:path>
              </a:pathLst>
            </a:custGeom>
            <a:solidFill>
              <a:srgbClr val="F9D8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iṧḷiḍe">
              <a:extLst>
                <a:ext uri="{FF2B5EF4-FFF2-40B4-BE49-F238E27FC236}">
                  <a16:creationId xmlns:a16="http://schemas.microsoft.com/office/drawing/2014/main" id="{71504AE9-D02F-41E9-8B3A-22C4BAB539FB}"/>
                </a:ext>
              </a:extLst>
            </p:cNvPr>
            <p:cNvSpPr/>
            <p:nvPr/>
          </p:nvSpPr>
          <p:spPr bwMode="auto">
            <a:xfrm>
              <a:off x="5552196" y="2801643"/>
              <a:ext cx="232190" cy="225479"/>
            </a:xfrm>
            <a:custGeom>
              <a:avLst/>
              <a:gdLst>
                <a:gd name="T0" fmla="*/ 39 w 83"/>
                <a:gd name="T1" fmla="*/ 81 h 81"/>
                <a:gd name="T2" fmla="*/ 0 w 83"/>
                <a:gd name="T3" fmla="*/ 0 h 81"/>
                <a:gd name="T4" fmla="*/ 83 w 83"/>
                <a:gd name="T5" fmla="*/ 61 h 81"/>
                <a:gd name="T6" fmla="*/ 83 w 83"/>
                <a:gd name="T7" fmla="*/ 74 h 81"/>
                <a:gd name="T8" fmla="*/ 39 w 83"/>
                <a:gd name="T9" fmla="*/ 81 h 81"/>
              </a:gdLst>
              <a:ahLst/>
              <a:cxnLst>
                <a:cxn ang="0">
                  <a:pos x="T0" y="T1"/>
                </a:cxn>
                <a:cxn ang="0">
                  <a:pos x="T2" y="T3"/>
                </a:cxn>
                <a:cxn ang="0">
                  <a:pos x="T4" y="T5"/>
                </a:cxn>
                <a:cxn ang="0">
                  <a:pos x="T6" y="T7"/>
                </a:cxn>
                <a:cxn ang="0">
                  <a:pos x="T8" y="T9"/>
                </a:cxn>
              </a:cxnLst>
              <a:rect l="0" t="0" r="r" b="b"/>
              <a:pathLst>
                <a:path w="83" h="81">
                  <a:moveTo>
                    <a:pt x="39" y="81"/>
                  </a:moveTo>
                  <a:cubicBezTo>
                    <a:pt x="28" y="66"/>
                    <a:pt x="13" y="40"/>
                    <a:pt x="0" y="0"/>
                  </a:cubicBezTo>
                  <a:cubicBezTo>
                    <a:pt x="22" y="33"/>
                    <a:pt x="58" y="53"/>
                    <a:pt x="83" y="61"/>
                  </a:cubicBezTo>
                  <a:cubicBezTo>
                    <a:pt x="83" y="74"/>
                    <a:pt x="83" y="74"/>
                    <a:pt x="83" y="74"/>
                  </a:cubicBezTo>
                  <a:cubicBezTo>
                    <a:pt x="63" y="74"/>
                    <a:pt x="45" y="79"/>
                    <a:pt x="39" y="81"/>
                  </a:cubicBezTo>
                </a:path>
              </a:pathLst>
            </a:custGeom>
            <a:solidFill>
              <a:srgbClr val="462F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S1îḓé">
              <a:extLst>
                <a:ext uri="{FF2B5EF4-FFF2-40B4-BE49-F238E27FC236}">
                  <a16:creationId xmlns:a16="http://schemas.microsoft.com/office/drawing/2014/main" id="{CA50F806-4273-4D28-BE71-E7CE82A0D608}"/>
                </a:ext>
              </a:extLst>
            </p:cNvPr>
            <p:cNvSpPr/>
            <p:nvPr/>
          </p:nvSpPr>
          <p:spPr bwMode="auto">
            <a:xfrm>
              <a:off x="5929337" y="2718431"/>
              <a:ext cx="265743" cy="323455"/>
            </a:xfrm>
            <a:custGeom>
              <a:avLst/>
              <a:gdLst>
                <a:gd name="T0" fmla="*/ 83 w 95"/>
                <a:gd name="T1" fmla="*/ 18 h 116"/>
                <a:gd name="T2" fmla="*/ 89 w 95"/>
                <a:gd name="T3" fmla="*/ 0 h 116"/>
                <a:gd name="T4" fmla="*/ 91 w 95"/>
                <a:gd name="T5" fmla="*/ 0 h 116"/>
                <a:gd name="T6" fmla="*/ 87 w 95"/>
                <a:gd name="T7" fmla="*/ 116 h 116"/>
                <a:gd name="T8" fmla="*/ 3 w 95"/>
                <a:gd name="T9" fmla="*/ 100 h 116"/>
                <a:gd name="T10" fmla="*/ 0 w 95"/>
                <a:gd name="T11" fmla="*/ 90 h 116"/>
                <a:gd name="T12" fmla="*/ 83 w 95"/>
                <a:gd name="T13" fmla="*/ 18 h 116"/>
              </a:gdLst>
              <a:ahLst/>
              <a:cxnLst>
                <a:cxn ang="0">
                  <a:pos x="T0" y="T1"/>
                </a:cxn>
                <a:cxn ang="0">
                  <a:pos x="T2" y="T3"/>
                </a:cxn>
                <a:cxn ang="0">
                  <a:pos x="T4" y="T5"/>
                </a:cxn>
                <a:cxn ang="0">
                  <a:pos x="T6" y="T7"/>
                </a:cxn>
                <a:cxn ang="0">
                  <a:pos x="T8" y="T9"/>
                </a:cxn>
                <a:cxn ang="0">
                  <a:pos x="T10" y="T11"/>
                </a:cxn>
                <a:cxn ang="0">
                  <a:pos x="T12" y="T13"/>
                </a:cxn>
              </a:cxnLst>
              <a:rect l="0" t="0" r="r" b="b"/>
              <a:pathLst>
                <a:path w="95" h="116">
                  <a:moveTo>
                    <a:pt x="83" y="18"/>
                  </a:moveTo>
                  <a:cubicBezTo>
                    <a:pt x="85" y="13"/>
                    <a:pt x="88" y="7"/>
                    <a:pt x="89" y="0"/>
                  </a:cubicBezTo>
                  <a:cubicBezTo>
                    <a:pt x="91" y="0"/>
                    <a:pt x="91" y="0"/>
                    <a:pt x="91" y="0"/>
                  </a:cubicBezTo>
                  <a:cubicBezTo>
                    <a:pt x="95" y="34"/>
                    <a:pt x="90" y="93"/>
                    <a:pt x="87" y="116"/>
                  </a:cubicBezTo>
                  <a:cubicBezTo>
                    <a:pt x="66" y="106"/>
                    <a:pt x="26" y="98"/>
                    <a:pt x="3" y="100"/>
                  </a:cubicBezTo>
                  <a:cubicBezTo>
                    <a:pt x="0" y="90"/>
                    <a:pt x="0" y="90"/>
                    <a:pt x="0" y="90"/>
                  </a:cubicBezTo>
                  <a:cubicBezTo>
                    <a:pt x="29" y="77"/>
                    <a:pt x="64" y="46"/>
                    <a:pt x="83" y="18"/>
                  </a:cubicBezTo>
                </a:path>
              </a:pathLst>
            </a:custGeom>
            <a:solidFill>
              <a:srgbClr val="462F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šļíḋe">
              <a:extLst>
                <a:ext uri="{FF2B5EF4-FFF2-40B4-BE49-F238E27FC236}">
                  <a16:creationId xmlns:a16="http://schemas.microsoft.com/office/drawing/2014/main" id="{A6BDA2FE-E05C-4AA5-B1E3-C2A148E94B0B}"/>
                </a:ext>
              </a:extLst>
            </p:cNvPr>
            <p:cNvSpPr/>
            <p:nvPr/>
          </p:nvSpPr>
          <p:spPr bwMode="auto">
            <a:xfrm>
              <a:off x="5742780" y="5848292"/>
              <a:ext cx="144951" cy="191926"/>
            </a:xfrm>
            <a:custGeom>
              <a:avLst/>
              <a:gdLst>
                <a:gd name="T0" fmla="*/ 48 w 52"/>
                <a:gd name="T1" fmla="*/ 1 h 69"/>
                <a:gd name="T2" fmla="*/ 52 w 52"/>
                <a:gd name="T3" fmla="*/ 52 h 69"/>
                <a:gd name="T4" fmla="*/ 24 w 52"/>
                <a:gd name="T5" fmla="*/ 69 h 69"/>
                <a:gd name="T6" fmla="*/ 1 w 52"/>
                <a:gd name="T7" fmla="*/ 50 h 69"/>
                <a:gd name="T8" fmla="*/ 11 w 52"/>
                <a:gd name="T9" fmla="*/ 18 h 69"/>
                <a:gd name="T10" fmla="*/ 17 w 52"/>
                <a:gd name="T11" fmla="*/ 0 h 69"/>
                <a:gd name="T12" fmla="*/ 48 w 52"/>
                <a:gd name="T13" fmla="*/ 1 h 69"/>
              </a:gdLst>
              <a:ahLst/>
              <a:cxnLst>
                <a:cxn ang="0">
                  <a:pos x="T0" y="T1"/>
                </a:cxn>
                <a:cxn ang="0">
                  <a:pos x="T2" y="T3"/>
                </a:cxn>
                <a:cxn ang="0">
                  <a:pos x="T4" y="T5"/>
                </a:cxn>
                <a:cxn ang="0">
                  <a:pos x="T6" y="T7"/>
                </a:cxn>
                <a:cxn ang="0">
                  <a:pos x="T8" y="T9"/>
                </a:cxn>
                <a:cxn ang="0">
                  <a:pos x="T10" y="T11"/>
                </a:cxn>
                <a:cxn ang="0">
                  <a:pos x="T12" y="T13"/>
                </a:cxn>
              </a:cxnLst>
              <a:rect l="0" t="0" r="r" b="b"/>
              <a:pathLst>
                <a:path w="52" h="69">
                  <a:moveTo>
                    <a:pt x="48" y="1"/>
                  </a:moveTo>
                  <a:cubicBezTo>
                    <a:pt x="48" y="1"/>
                    <a:pt x="52" y="48"/>
                    <a:pt x="52" y="52"/>
                  </a:cubicBezTo>
                  <a:cubicBezTo>
                    <a:pt x="51" y="55"/>
                    <a:pt x="40" y="68"/>
                    <a:pt x="24" y="69"/>
                  </a:cubicBezTo>
                  <a:cubicBezTo>
                    <a:pt x="9" y="69"/>
                    <a:pt x="0" y="56"/>
                    <a:pt x="1" y="50"/>
                  </a:cubicBezTo>
                  <a:cubicBezTo>
                    <a:pt x="3" y="43"/>
                    <a:pt x="7" y="29"/>
                    <a:pt x="11" y="18"/>
                  </a:cubicBezTo>
                  <a:cubicBezTo>
                    <a:pt x="14" y="8"/>
                    <a:pt x="17" y="0"/>
                    <a:pt x="17" y="0"/>
                  </a:cubicBezTo>
                  <a:cubicBezTo>
                    <a:pt x="18" y="1"/>
                    <a:pt x="41" y="3"/>
                    <a:pt x="48" y="1"/>
                  </a:cubicBezTo>
                  <a:close/>
                </a:path>
              </a:pathLst>
            </a:custGeom>
            <a:solidFill>
              <a:srgbClr val="F9D8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ïṥḷídê">
              <a:extLst>
                <a:ext uri="{FF2B5EF4-FFF2-40B4-BE49-F238E27FC236}">
                  <a16:creationId xmlns:a16="http://schemas.microsoft.com/office/drawing/2014/main" id="{6DB81A1B-C38B-4A00-B123-6AC8E4CB1BEE}"/>
                </a:ext>
              </a:extLst>
            </p:cNvPr>
            <p:cNvSpPr/>
            <p:nvPr/>
          </p:nvSpPr>
          <p:spPr bwMode="auto">
            <a:xfrm>
              <a:off x="4851601" y="2576164"/>
              <a:ext cx="91265" cy="170452"/>
            </a:xfrm>
            <a:custGeom>
              <a:avLst/>
              <a:gdLst>
                <a:gd name="T0" fmla="*/ 15 w 33"/>
                <a:gd name="T1" fmla="*/ 1 h 61"/>
                <a:gd name="T2" fmla="*/ 23 w 33"/>
                <a:gd name="T3" fmla="*/ 11 h 61"/>
                <a:gd name="T4" fmla="*/ 31 w 33"/>
                <a:gd name="T5" fmla="*/ 52 h 61"/>
                <a:gd name="T6" fmla="*/ 12 w 33"/>
                <a:gd name="T7" fmla="*/ 41 h 61"/>
                <a:gd name="T8" fmla="*/ 12 w 33"/>
                <a:gd name="T9" fmla="*/ 41 h 61"/>
                <a:gd name="T10" fmla="*/ 0 w 33"/>
                <a:gd name="T11" fmla="*/ 20 h 61"/>
                <a:gd name="T12" fmla="*/ 0 w 33"/>
                <a:gd name="T13" fmla="*/ 19 h 61"/>
                <a:gd name="T14" fmla="*/ 15 w 33"/>
                <a:gd name="T15" fmla="*/ 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61">
                  <a:moveTo>
                    <a:pt x="15" y="1"/>
                  </a:moveTo>
                  <a:cubicBezTo>
                    <a:pt x="18" y="1"/>
                    <a:pt x="20" y="5"/>
                    <a:pt x="23" y="11"/>
                  </a:cubicBezTo>
                  <a:cubicBezTo>
                    <a:pt x="29" y="24"/>
                    <a:pt x="33" y="48"/>
                    <a:pt x="31" y="52"/>
                  </a:cubicBezTo>
                  <a:cubicBezTo>
                    <a:pt x="24" y="61"/>
                    <a:pt x="12" y="41"/>
                    <a:pt x="12" y="41"/>
                  </a:cubicBezTo>
                  <a:cubicBezTo>
                    <a:pt x="12" y="41"/>
                    <a:pt x="12" y="41"/>
                    <a:pt x="12" y="41"/>
                  </a:cubicBezTo>
                  <a:cubicBezTo>
                    <a:pt x="9" y="33"/>
                    <a:pt x="4" y="24"/>
                    <a:pt x="0" y="20"/>
                  </a:cubicBezTo>
                  <a:cubicBezTo>
                    <a:pt x="0" y="19"/>
                    <a:pt x="0" y="19"/>
                    <a:pt x="0" y="19"/>
                  </a:cubicBezTo>
                  <a:cubicBezTo>
                    <a:pt x="0" y="19"/>
                    <a:pt x="7" y="0"/>
                    <a:pt x="15" y="1"/>
                  </a:cubicBezTo>
                  <a:close/>
                </a:path>
              </a:pathLst>
            </a:custGeom>
            <a:solidFill>
              <a:srgbClr val="F9D8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î$ḷîḍé">
              <a:extLst>
                <a:ext uri="{FF2B5EF4-FFF2-40B4-BE49-F238E27FC236}">
                  <a16:creationId xmlns:a16="http://schemas.microsoft.com/office/drawing/2014/main" id="{7257EAD8-9C85-40BD-BDC7-94E92A057972}"/>
                </a:ext>
              </a:extLst>
            </p:cNvPr>
            <p:cNvSpPr/>
            <p:nvPr/>
          </p:nvSpPr>
          <p:spPr bwMode="auto">
            <a:xfrm>
              <a:off x="4898576" y="2874119"/>
              <a:ext cx="1771620" cy="1214633"/>
            </a:xfrm>
            <a:custGeom>
              <a:avLst/>
              <a:gdLst>
                <a:gd name="T0" fmla="*/ 251 w 634"/>
                <a:gd name="T1" fmla="*/ 193 h 436"/>
                <a:gd name="T2" fmla="*/ 251 w 634"/>
                <a:gd name="T3" fmla="*/ 192 h 436"/>
                <a:gd name="T4" fmla="*/ 106 w 634"/>
                <a:gd name="T5" fmla="*/ 197 h 436"/>
                <a:gd name="T6" fmla="*/ 0 w 634"/>
                <a:gd name="T7" fmla="*/ 10 h 436"/>
                <a:gd name="T8" fmla="*/ 0 w 634"/>
                <a:gd name="T9" fmla="*/ 10 h 436"/>
                <a:gd name="T10" fmla="*/ 54 w 634"/>
                <a:gd name="T11" fmla="*/ 0 h 436"/>
                <a:gd name="T12" fmla="*/ 131 w 634"/>
                <a:gd name="T13" fmla="*/ 120 h 436"/>
                <a:gd name="T14" fmla="*/ 286 w 634"/>
                <a:gd name="T15" fmla="*/ 77 h 436"/>
                <a:gd name="T16" fmla="*/ 287 w 634"/>
                <a:gd name="T17" fmla="*/ 77 h 436"/>
                <a:gd name="T18" fmla="*/ 282 w 634"/>
                <a:gd name="T19" fmla="*/ 87 h 436"/>
                <a:gd name="T20" fmla="*/ 295 w 634"/>
                <a:gd name="T21" fmla="*/ 155 h 436"/>
                <a:gd name="T22" fmla="*/ 309 w 634"/>
                <a:gd name="T23" fmla="*/ 126 h 436"/>
                <a:gd name="T24" fmla="*/ 309 w 634"/>
                <a:gd name="T25" fmla="*/ 127 h 436"/>
                <a:gd name="T26" fmla="*/ 351 w 634"/>
                <a:gd name="T27" fmla="*/ 153 h 436"/>
                <a:gd name="T28" fmla="*/ 387 w 634"/>
                <a:gd name="T29" fmla="*/ 128 h 436"/>
                <a:gd name="T30" fmla="*/ 397 w 634"/>
                <a:gd name="T31" fmla="*/ 152 h 436"/>
                <a:gd name="T32" fmla="*/ 409 w 634"/>
                <a:gd name="T33" fmla="*/ 76 h 436"/>
                <a:gd name="T34" fmla="*/ 406 w 634"/>
                <a:gd name="T35" fmla="*/ 69 h 436"/>
                <a:gd name="T36" fmla="*/ 503 w 634"/>
                <a:gd name="T37" fmla="*/ 121 h 436"/>
                <a:gd name="T38" fmla="*/ 633 w 634"/>
                <a:gd name="T39" fmla="*/ 412 h 436"/>
                <a:gd name="T40" fmla="*/ 634 w 634"/>
                <a:gd name="T41" fmla="*/ 412 h 436"/>
                <a:gd name="T42" fmla="*/ 590 w 634"/>
                <a:gd name="T43" fmla="*/ 436 h 436"/>
                <a:gd name="T44" fmla="*/ 463 w 634"/>
                <a:gd name="T45" fmla="*/ 200 h 436"/>
                <a:gd name="T46" fmla="*/ 436 w 634"/>
                <a:gd name="T47" fmla="*/ 353 h 436"/>
                <a:gd name="T48" fmla="*/ 397 w 634"/>
                <a:gd name="T49" fmla="*/ 369 h 436"/>
                <a:gd name="T50" fmla="*/ 364 w 634"/>
                <a:gd name="T51" fmla="*/ 373 h 436"/>
                <a:gd name="T52" fmla="*/ 324 w 634"/>
                <a:gd name="T53" fmla="*/ 370 h 436"/>
                <a:gd name="T54" fmla="*/ 287 w 634"/>
                <a:gd name="T55" fmla="*/ 353 h 436"/>
                <a:gd name="T56" fmla="*/ 251 w 634"/>
                <a:gd name="T57" fmla="*/ 221 h 436"/>
                <a:gd name="T58" fmla="*/ 251 w 634"/>
                <a:gd name="T59" fmla="*/ 19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4" h="436">
                  <a:moveTo>
                    <a:pt x="251" y="193"/>
                  </a:moveTo>
                  <a:cubicBezTo>
                    <a:pt x="251" y="192"/>
                    <a:pt x="251" y="192"/>
                    <a:pt x="251" y="192"/>
                  </a:cubicBezTo>
                  <a:cubicBezTo>
                    <a:pt x="251" y="192"/>
                    <a:pt x="164" y="217"/>
                    <a:pt x="106" y="197"/>
                  </a:cubicBezTo>
                  <a:cubicBezTo>
                    <a:pt x="21" y="168"/>
                    <a:pt x="1" y="14"/>
                    <a:pt x="0" y="10"/>
                  </a:cubicBezTo>
                  <a:cubicBezTo>
                    <a:pt x="0" y="10"/>
                    <a:pt x="0" y="10"/>
                    <a:pt x="0" y="10"/>
                  </a:cubicBezTo>
                  <a:cubicBezTo>
                    <a:pt x="11" y="9"/>
                    <a:pt x="43" y="4"/>
                    <a:pt x="54" y="0"/>
                  </a:cubicBezTo>
                  <a:cubicBezTo>
                    <a:pt x="57" y="8"/>
                    <a:pt x="100" y="117"/>
                    <a:pt x="131" y="120"/>
                  </a:cubicBezTo>
                  <a:cubicBezTo>
                    <a:pt x="181" y="124"/>
                    <a:pt x="283" y="78"/>
                    <a:pt x="286" y="77"/>
                  </a:cubicBezTo>
                  <a:cubicBezTo>
                    <a:pt x="287" y="77"/>
                    <a:pt x="287" y="77"/>
                    <a:pt x="287" y="77"/>
                  </a:cubicBezTo>
                  <a:cubicBezTo>
                    <a:pt x="284" y="80"/>
                    <a:pt x="283" y="84"/>
                    <a:pt x="282" y="87"/>
                  </a:cubicBezTo>
                  <a:cubicBezTo>
                    <a:pt x="278" y="127"/>
                    <a:pt x="295" y="155"/>
                    <a:pt x="295" y="155"/>
                  </a:cubicBezTo>
                  <a:cubicBezTo>
                    <a:pt x="295" y="155"/>
                    <a:pt x="296" y="138"/>
                    <a:pt x="309" y="126"/>
                  </a:cubicBezTo>
                  <a:cubicBezTo>
                    <a:pt x="309" y="127"/>
                    <a:pt x="309" y="127"/>
                    <a:pt x="309" y="127"/>
                  </a:cubicBezTo>
                  <a:cubicBezTo>
                    <a:pt x="309" y="127"/>
                    <a:pt x="315" y="153"/>
                    <a:pt x="351" y="153"/>
                  </a:cubicBezTo>
                  <a:cubicBezTo>
                    <a:pt x="381" y="154"/>
                    <a:pt x="387" y="128"/>
                    <a:pt x="387" y="128"/>
                  </a:cubicBezTo>
                  <a:cubicBezTo>
                    <a:pt x="396" y="137"/>
                    <a:pt x="397" y="152"/>
                    <a:pt x="397" y="152"/>
                  </a:cubicBezTo>
                  <a:cubicBezTo>
                    <a:pt x="397" y="152"/>
                    <a:pt x="416" y="120"/>
                    <a:pt x="409" y="76"/>
                  </a:cubicBezTo>
                  <a:cubicBezTo>
                    <a:pt x="409" y="74"/>
                    <a:pt x="408" y="71"/>
                    <a:pt x="406" y="69"/>
                  </a:cubicBezTo>
                  <a:cubicBezTo>
                    <a:pt x="408" y="70"/>
                    <a:pt x="487" y="97"/>
                    <a:pt x="503" y="121"/>
                  </a:cubicBezTo>
                  <a:cubicBezTo>
                    <a:pt x="519" y="146"/>
                    <a:pt x="633" y="412"/>
                    <a:pt x="633" y="412"/>
                  </a:cubicBezTo>
                  <a:cubicBezTo>
                    <a:pt x="634" y="412"/>
                    <a:pt x="634" y="412"/>
                    <a:pt x="634" y="412"/>
                  </a:cubicBezTo>
                  <a:cubicBezTo>
                    <a:pt x="626" y="416"/>
                    <a:pt x="598" y="430"/>
                    <a:pt x="590" y="436"/>
                  </a:cubicBezTo>
                  <a:cubicBezTo>
                    <a:pt x="463" y="200"/>
                    <a:pt x="463" y="200"/>
                    <a:pt x="463" y="200"/>
                  </a:cubicBezTo>
                  <a:cubicBezTo>
                    <a:pt x="462" y="205"/>
                    <a:pt x="445" y="273"/>
                    <a:pt x="436" y="353"/>
                  </a:cubicBezTo>
                  <a:cubicBezTo>
                    <a:pt x="436" y="353"/>
                    <a:pt x="427" y="362"/>
                    <a:pt x="397" y="369"/>
                  </a:cubicBezTo>
                  <a:cubicBezTo>
                    <a:pt x="388" y="370"/>
                    <a:pt x="377" y="372"/>
                    <a:pt x="364" y="373"/>
                  </a:cubicBezTo>
                  <a:cubicBezTo>
                    <a:pt x="348" y="374"/>
                    <a:pt x="334" y="372"/>
                    <a:pt x="324" y="370"/>
                  </a:cubicBezTo>
                  <a:cubicBezTo>
                    <a:pt x="298" y="365"/>
                    <a:pt x="287" y="353"/>
                    <a:pt x="287" y="353"/>
                  </a:cubicBezTo>
                  <a:cubicBezTo>
                    <a:pt x="287" y="353"/>
                    <a:pt x="255" y="240"/>
                    <a:pt x="251" y="221"/>
                  </a:cubicBezTo>
                  <a:cubicBezTo>
                    <a:pt x="249" y="215"/>
                    <a:pt x="250" y="204"/>
                    <a:pt x="251" y="193"/>
                  </a:cubicBezTo>
                </a:path>
              </a:pathLst>
            </a:custGeom>
            <a:solidFill>
              <a:srgbClr val="243C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ïšḻiḍê">
              <a:extLst>
                <a:ext uri="{FF2B5EF4-FFF2-40B4-BE49-F238E27FC236}">
                  <a16:creationId xmlns:a16="http://schemas.microsoft.com/office/drawing/2014/main" id="{57050F78-B8B3-4596-B2B0-B5A586FDFF0E}"/>
                </a:ext>
              </a:extLst>
            </p:cNvPr>
            <p:cNvSpPr/>
            <p:nvPr/>
          </p:nvSpPr>
          <p:spPr bwMode="auto">
            <a:xfrm>
              <a:off x="5466299" y="2122523"/>
              <a:ext cx="734149" cy="865678"/>
            </a:xfrm>
            <a:custGeom>
              <a:avLst/>
              <a:gdLst>
                <a:gd name="T0" fmla="*/ 25 w 263"/>
                <a:gd name="T1" fmla="*/ 224 h 311"/>
                <a:gd name="T2" fmla="*/ 26 w 263"/>
                <a:gd name="T3" fmla="*/ 67 h 311"/>
                <a:gd name="T4" fmla="*/ 20 w 263"/>
                <a:gd name="T5" fmla="*/ 128 h 311"/>
                <a:gd name="T6" fmla="*/ 215 w 263"/>
                <a:gd name="T7" fmla="*/ 0 h 311"/>
                <a:gd name="T8" fmla="*/ 263 w 263"/>
                <a:gd name="T9" fmla="*/ 125 h 311"/>
                <a:gd name="T10" fmla="*/ 262 w 263"/>
                <a:gd name="T11" fmla="*/ 162 h 311"/>
                <a:gd name="T12" fmla="*/ 256 w 263"/>
                <a:gd name="T13" fmla="*/ 210 h 311"/>
                <a:gd name="T14" fmla="*/ 255 w 263"/>
                <a:gd name="T15" fmla="*/ 214 h 311"/>
                <a:gd name="T16" fmla="*/ 249 w 263"/>
                <a:gd name="T17" fmla="*/ 232 h 311"/>
                <a:gd name="T18" fmla="*/ 166 w 263"/>
                <a:gd name="T19" fmla="*/ 304 h 311"/>
                <a:gd name="T20" fmla="*/ 144 w 263"/>
                <a:gd name="T21" fmla="*/ 311 h 311"/>
                <a:gd name="T22" fmla="*/ 113 w 263"/>
                <a:gd name="T23" fmla="*/ 305 h 311"/>
                <a:gd name="T24" fmla="*/ 31 w 263"/>
                <a:gd name="T25" fmla="*/ 244 h 311"/>
                <a:gd name="T26" fmla="*/ 25 w 263"/>
                <a:gd name="T27" fmla="*/ 224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3" h="311">
                  <a:moveTo>
                    <a:pt x="25" y="224"/>
                  </a:moveTo>
                  <a:cubicBezTo>
                    <a:pt x="0" y="140"/>
                    <a:pt x="25" y="70"/>
                    <a:pt x="26" y="67"/>
                  </a:cubicBezTo>
                  <a:cubicBezTo>
                    <a:pt x="26" y="69"/>
                    <a:pt x="18" y="118"/>
                    <a:pt x="20" y="128"/>
                  </a:cubicBezTo>
                  <a:cubicBezTo>
                    <a:pt x="20" y="128"/>
                    <a:pt x="149" y="111"/>
                    <a:pt x="215" y="0"/>
                  </a:cubicBezTo>
                  <a:cubicBezTo>
                    <a:pt x="215" y="0"/>
                    <a:pt x="217" y="79"/>
                    <a:pt x="263" y="125"/>
                  </a:cubicBezTo>
                  <a:cubicBezTo>
                    <a:pt x="263" y="127"/>
                    <a:pt x="263" y="143"/>
                    <a:pt x="262" y="162"/>
                  </a:cubicBezTo>
                  <a:cubicBezTo>
                    <a:pt x="261" y="178"/>
                    <a:pt x="259" y="195"/>
                    <a:pt x="256" y="210"/>
                  </a:cubicBezTo>
                  <a:cubicBezTo>
                    <a:pt x="256" y="211"/>
                    <a:pt x="256" y="213"/>
                    <a:pt x="255" y="214"/>
                  </a:cubicBezTo>
                  <a:cubicBezTo>
                    <a:pt x="254" y="221"/>
                    <a:pt x="251" y="227"/>
                    <a:pt x="249" y="232"/>
                  </a:cubicBezTo>
                  <a:cubicBezTo>
                    <a:pt x="230" y="260"/>
                    <a:pt x="195" y="291"/>
                    <a:pt x="166" y="304"/>
                  </a:cubicBezTo>
                  <a:cubicBezTo>
                    <a:pt x="158" y="308"/>
                    <a:pt x="151" y="310"/>
                    <a:pt x="144" y="311"/>
                  </a:cubicBezTo>
                  <a:cubicBezTo>
                    <a:pt x="138" y="311"/>
                    <a:pt x="127" y="309"/>
                    <a:pt x="113" y="305"/>
                  </a:cubicBezTo>
                  <a:cubicBezTo>
                    <a:pt x="88" y="296"/>
                    <a:pt x="53" y="277"/>
                    <a:pt x="31" y="244"/>
                  </a:cubicBezTo>
                  <a:cubicBezTo>
                    <a:pt x="29" y="238"/>
                    <a:pt x="27" y="231"/>
                    <a:pt x="25" y="224"/>
                  </a:cubicBezTo>
                </a:path>
              </a:pathLst>
            </a:custGeom>
            <a:solidFill>
              <a:srgbClr val="F9D8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Sḷîdé">
              <a:extLst>
                <a:ext uri="{FF2B5EF4-FFF2-40B4-BE49-F238E27FC236}">
                  <a16:creationId xmlns:a16="http://schemas.microsoft.com/office/drawing/2014/main" id="{0DCB7489-2349-4763-AD74-6BB2F5BC11A8}"/>
                </a:ext>
              </a:extLst>
            </p:cNvPr>
            <p:cNvSpPr/>
            <p:nvPr/>
          </p:nvSpPr>
          <p:spPr bwMode="auto">
            <a:xfrm>
              <a:off x="5728016" y="5848292"/>
              <a:ext cx="175820" cy="279164"/>
            </a:xfrm>
            <a:custGeom>
              <a:avLst/>
              <a:gdLst>
                <a:gd name="T0" fmla="*/ 16 w 63"/>
                <a:gd name="T1" fmla="*/ 18 h 100"/>
                <a:gd name="T2" fmla="*/ 6 w 63"/>
                <a:gd name="T3" fmla="*/ 50 h 100"/>
                <a:gd name="T4" fmla="*/ 29 w 63"/>
                <a:gd name="T5" fmla="*/ 69 h 100"/>
                <a:gd name="T6" fmla="*/ 57 w 63"/>
                <a:gd name="T7" fmla="*/ 52 h 100"/>
                <a:gd name="T8" fmla="*/ 53 w 63"/>
                <a:gd name="T9" fmla="*/ 1 h 100"/>
                <a:gd name="T10" fmla="*/ 55 w 63"/>
                <a:gd name="T11" fmla="*/ 0 h 100"/>
                <a:gd name="T12" fmla="*/ 62 w 63"/>
                <a:gd name="T13" fmla="*/ 53 h 100"/>
                <a:gd name="T14" fmla="*/ 23 w 63"/>
                <a:gd name="T15" fmla="*/ 99 h 100"/>
                <a:gd name="T16" fmla="*/ 2 w 63"/>
                <a:gd name="T17" fmla="*/ 53 h 100"/>
                <a:gd name="T18" fmla="*/ 16 w 63"/>
                <a:gd name="T19" fmla="*/ 1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00">
                  <a:moveTo>
                    <a:pt x="16" y="18"/>
                  </a:moveTo>
                  <a:cubicBezTo>
                    <a:pt x="12" y="29"/>
                    <a:pt x="8" y="43"/>
                    <a:pt x="6" y="50"/>
                  </a:cubicBezTo>
                  <a:cubicBezTo>
                    <a:pt x="5" y="56"/>
                    <a:pt x="14" y="69"/>
                    <a:pt x="29" y="69"/>
                  </a:cubicBezTo>
                  <a:cubicBezTo>
                    <a:pt x="45" y="68"/>
                    <a:pt x="56" y="55"/>
                    <a:pt x="57" y="52"/>
                  </a:cubicBezTo>
                  <a:cubicBezTo>
                    <a:pt x="57" y="48"/>
                    <a:pt x="53" y="1"/>
                    <a:pt x="53" y="1"/>
                  </a:cubicBezTo>
                  <a:cubicBezTo>
                    <a:pt x="54" y="1"/>
                    <a:pt x="55" y="0"/>
                    <a:pt x="55" y="0"/>
                  </a:cubicBezTo>
                  <a:cubicBezTo>
                    <a:pt x="55" y="0"/>
                    <a:pt x="62" y="40"/>
                    <a:pt x="62" y="53"/>
                  </a:cubicBezTo>
                  <a:cubicBezTo>
                    <a:pt x="63" y="63"/>
                    <a:pt x="40" y="100"/>
                    <a:pt x="23" y="99"/>
                  </a:cubicBezTo>
                  <a:cubicBezTo>
                    <a:pt x="10" y="99"/>
                    <a:pt x="0" y="61"/>
                    <a:pt x="2" y="53"/>
                  </a:cubicBezTo>
                  <a:cubicBezTo>
                    <a:pt x="3" y="44"/>
                    <a:pt x="16" y="18"/>
                    <a:pt x="16" y="18"/>
                  </a:cubicBezTo>
                  <a:close/>
                </a:path>
              </a:pathLst>
            </a:custGeom>
            <a:solidFill>
              <a:srgbClr val="243C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îšļidê">
              <a:extLst>
                <a:ext uri="{FF2B5EF4-FFF2-40B4-BE49-F238E27FC236}">
                  <a16:creationId xmlns:a16="http://schemas.microsoft.com/office/drawing/2014/main" id="{0F4E0DAF-8464-4786-8751-D0B3E18E86D0}"/>
                </a:ext>
              </a:extLst>
            </p:cNvPr>
            <p:cNvSpPr/>
            <p:nvPr/>
          </p:nvSpPr>
          <p:spPr bwMode="auto">
            <a:xfrm>
              <a:off x="5575013" y="3857905"/>
              <a:ext cx="228163" cy="261717"/>
            </a:xfrm>
            <a:custGeom>
              <a:avLst/>
              <a:gdLst>
                <a:gd name="T0" fmla="*/ 82 w 82"/>
                <a:gd name="T1" fmla="*/ 17 h 94"/>
                <a:gd name="T2" fmla="*/ 81 w 82"/>
                <a:gd name="T3" fmla="*/ 18 h 94"/>
                <a:gd name="T4" fmla="*/ 0 w 82"/>
                <a:gd name="T5" fmla="*/ 94 h 94"/>
                <a:gd name="T6" fmla="*/ 45 w 82"/>
                <a:gd name="T7" fmla="*/ 0 h 94"/>
                <a:gd name="T8" fmla="*/ 82 w 82"/>
                <a:gd name="T9" fmla="*/ 17 h 94"/>
              </a:gdLst>
              <a:ahLst/>
              <a:cxnLst>
                <a:cxn ang="0">
                  <a:pos x="T0" y="T1"/>
                </a:cxn>
                <a:cxn ang="0">
                  <a:pos x="T2" y="T3"/>
                </a:cxn>
                <a:cxn ang="0">
                  <a:pos x="T4" y="T5"/>
                </a:cxn>
                <a:cxn ang="0">
                  <a:pos x="T6" y="T7"/>
                </a:cxn>
                <a:cxn ang="0">
                  <a:pos x="T8" y="T9"/>
                </a:cxn>
              </a:cxnLst>
              <a:rect l="0" t="0" r="r" b="b"/>
              <a:pathLst>
                <a:path w="82" h="94">
                  <a:moveTo>
                    <a:pt x="82" y="17"/>
                  </a:moveTo>
                  <a:cubicBezTo>
                    <a:pt x="81" y="18"/>
                    <a:pt x="81" y="18"/>
                    <a:pt x="81" y="18"/>
                  </a:cubicBezTo>
                  <a:cubicBezTo>
                    <a:pt x="81" y="18"/>
                    <a:pt x="58" y="86"/>
                    <a:pt x="0" y="94"/>
                  </a:cubicBezTo>
                  <a:cubicBezTo>
                    <a:pt x="16" y="47"/>
                    <a:pt x="45" y="0"/>
                    <a:pt x="45" y="0"/>
                  </a:cubicBezTo>
                  <a:cubicBezTo>
                    <a:pt x="45" y="0"/>
                    <a:pt x="56" y="12"/>
                    <a:pt x="82" y="17"/>
                  </a:cubicBezTo>
                  <a:close/>
                </a:path>
              </a:pathLst>
            </a:custGeom>
            <a:solidFill>
              <a:srgbClr val="00061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iṡḻîďe">
              <a:extLst>
                <a:ext uri="{FF2B5EF4-FFF2-40B4-BE49-F238E27FC236}">
                  <a16:creationId xmlns:a16="http://schemas.microsoft.com/office/drawing/2014/main" id="{46AC708B-C887-4949-A2F9-D73BA1CDABBA}"/>
                </a:ext>
              </a:extLst>
            </p:cNvPr>
            <p:cNvSpPr/>
            <p:nvPr/>
          </p:nvSpPr>
          <p:spPr bwMode="auto">
            <a:xfrm>
              <a:off x="5761569" y="3186837"/>
              <a:ext cx="120792" cy="114082"/>
            </a:xfrm>
            <a:custGeom>
              <a:avLst/>
              <a:gdLst>
                <a:gd name="T0" fmla="*/ 34 w 43"/>
                <a:gd name="T1" fmla="*/ 15 h 41"/>
                <a:gd name="T2" fmla="*/ 42 w 43"/>
                <a:gd name="T3" fmla="*/ 41 h 41"/>
                <a:gd name="T4" fmla="*/ 0 w 43"/>
                <a:gd name="T5" fmla="*/ 15 h 41"/>
                <a:gd name="T6" fmla="*/ 0 w 43"/>
                <a:gd name="T7" fmla="*/ 14 h 41"/>
                <a:gd name="T8" fmla="*/ 6 w 43"/>
                <a:gd name="T9" fmla="*/ 10 h 41"/>
                <a:gd name="T10" fmla="*/ 34 w 43"/>
                <a:gd name="T11" fmla="*/ 15 h 41"/>
                <a:gd name="T12" fmla="*/ 34 w 43"/>
                <a:gd name="T13" fmla="*/ 15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34" y="15"/>
                  </a:moveTo>
                  <a:cubicBezTo>
                    <a:pt x="43" y="30"/>
                    <a:pt x="42" y="41"/>
                    <a:pt x="42" y="41"/>
                  </a:cubicBezTo>
                  <a:cubicBezTo>
                    <a:pt x="6" y="41"/>
                    <a:pt x="0" y="15"/>
                    <a:pt x="0" y="15"/>
                  </a:cubicBezTo>
                  <a:cubicBezTo>
                    <a:pt x="0" y="14"/>
                    <a:pt x="0" y="14"/>
                    <a:pt x="0" y="14"/>
                  </a:cubicBezTo>
                  <a:cubicBezTo>
                    <a:pt x="2" y="13"/>
                    <a:pt x="4" y="11"/>
                    <a:pt x="6" y="10"/>
                  </a:cubicBezTo>
                  <a:cubicBezTo>
                    <a:pt x="24" y="0"/>
                    <a:pt x="34" y="15"/>
                    <a:pt x="34" y="15"/>
                  </a:cubicBezTo>
                  <a:cubicBezTo>
                    <a:pt x="34" y="15"/>
                    <a:pt x="34" y="15"/>
                    <a:pt x="34" y="15"/>
                  </a:cubicBezTo>
                </a:path>
              </a:pathLst>
            </a:custGeom>
            <a:solidFill>
              <a:srgbClr val="E4E7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ṣḷiḍe">
              <a:extLst>
                <a:ext uri="{FF2B5EF4-FFF2-40B4-BE49-F238E27FC236}">
                  <a16:creationId xmlns:a16="http://schemas.microsoft.com/office/drawing/2014/main" id="{21F068CE-5B79-4D3E-9D66-398011E1F246}"/>
                </a:ext>
              </a:extLst>
            </p:cNvPr>
            <p:cNvSpPr/>
            <p:nvPr/>
          </p:nvSpPr>
          <p:spPr bwMode="auto">
            <a:xfrm>
              <a:off x="6538667" y="4018961"/>
              <a:ext cx="175820" cy="139582"/>
            </a:xfrm>
            <a:custGeom>
              <a:avLst/>
              <a:gdLst>
                <a:gd name="T0" fmla="*/ 48 w 63"/>
                <a:gd name="T1" fmla="*/ 1 h 50"/>
                <a:gd name="T2" fmla="*/ 61 w 63"/>
                <a:gd name="T3" fmla="*/ 24 h 50"/>
                <a:gd name="T4" fmla="*/ 60 w 63"/>
                <a:gd name="T5" fmla="*/ 26 h 50"/>
                <a:gd name="T6" fmla="*/ 12 w 63"/>
                <a:gd name="T7" fmla="*/ 49 h 50"/>
                <a:gd name="T8" fmla="*/ 1 w 63"/>
                <a:gd name="T9" fmla="*/ 27 h 50"/>
                <a:gd name="T10" fmla="*/ 3 w 63"/>
                <a:gd name="T11" fmla="*/ 25 h 50"/>
                <a:gd name="T12" fmla="*/ 47 w 63"/>
                <a:gd name="T13" fmla="*/ 1 h 50"/>
                <a:gd name="T14" fmla="*/ 48 w 63"/>
                <a:gd name="T15" fmla="*/ 1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0">
                  <a:moveTo>
                    <a:pt x="48" y="1"/>
                  </a:moveTo>
                  <a:cubicBezTo>
                    <a:pt x="50" y="0"/>
                    <a:pt x="63" y="20"/>
                    <a:pt x="61" y="24"/>
                  </a:cubicBezTo>
                  <a:cubicBezTo>
                    <a:pt x="61" y="25"/>
                    <a:pt x="61" y="26"/>
                    <a:pt x="60" y="26"/>
                  </a:cubicBezTo>
                  <a:cubicBezTo>
                    <a:pt x="53" y="36"/>
                    <a:pt x="15" y="50"/>
                    <a:pt x="12" y="49"/>
                  </a:cubicBezTo>
                  <a:cubicBezTo>
                    <a:pt x="9" y="49"/>
                    <a:pt x="0" y="29"/>
                    <a:pt x="1" y="27"/>
                  </a:cubicBezTo>
                  <a:cubicBezTo>
                    <a:pt x="1" y="27"/>
                    <a:pt x="2" y="26"/>
                    <a:pt x="3" y="25"/>
                  </a:cubicBezTo>
                  <a:cubicBezTo>
                    <a:pt x="11" y="19"/>
                    <a:pt x="39" y="5"/>
                    <a:pt x="47" y="1"/>
                  </a:cubicBezTo>
                  <a:cubicBezTo>
                    <a:pt x="48" y="1"/>
                    <a:pt x="48" y="1"/>
                    <a:pt x="48" y="1"/>
                  </a:cubicBezTo>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śḷíḑê">
              <a:extLst>
                <a:ext uri="{FF2B5EF4-FFF2-40B4-BE49-F238E27FC236}">
                  <a16:creationId xmlns:a16="http://schemas.microsoft.com/office/drawing/2014/main" id="{387293B2-0796-4D49-8E71-7D03F6D3DAAB}"/>
                </a:ext>
              </a:extLst>
            </p:cNvPr>
            <p:cNvSpPr/>
            <p:nvPr/>
          </p:nvSpPr>
          <p:spPr bwMode="auto">
            <a:xfrm>
              <a:off x="5879677" y="3208311"/>
              <a:ext cx="100661" cy="95292"/>
            </a:xfrm>
            <a:custGeom>
              <a:avLst/>
              <a:gdLst>
                <a:gd name="T0" fmla="*/ 11 w 36"/>
                <a:gd name="T1" fmla="*/ 3 h 34"/>
                <a:gd name="T2" fmla="*/ 18 w 36"/>
                <a:gd name="T3" fmla="*/ 0 h 34"/>
                <a:gd name="T4" fmla="*/ 36 w 36"/>
                <a:gd name="T5" fmla="*/ 8 h 34"/>
                <a:gd name="T6" fmla="*/ 0 w 36"/>
                <a:gd name="T7" fmla="*/ 33 h 34"/>
                <a:gd name="T8" fmla="*/ 11 w 36"/>
                <a:gd name="T9" fmla="*/ 3 h 34"/>
              </a:gdLst>
              <a:ahLst/>
              <a:cxnLst>
                <a:cxn ang="0">
                  <a:pos x="T0" y="T1"/>
                </a:cxn>
                <a:cxn ang="0">
                  <a:pos x="T2" y="T3"/>
                </a:cxn>
                <a:cxn ang="0">
                  <a:pos x="T4" y="T5"/>
                </a:cxn>
                <a:cxn ang="0">
                  <a:pos x="T6" y="T7"/>
                </a:cxn>
                <a:cxn ang="0">
                  <a:pos x="T8" y="T9"/>
                </a:cxn>
              </a:cxnLst>
              <a:rect l="0" t="0" r="r" b="b"/>
              <a:pathLst>
                <a:path w="36" h="34">
                  <a:moveTo>
                    <a:pt x="11" y="3"/>
                  </a:moveTo>
                  <a:cubicBezTo>
                    <a:pt x="13" y="2"/>
                    <a:pt x="15" y="1"/>
                    <a:pt x="18" y="0"/>
                  </a:cubicBezTo>
                  <a:cubicBezTo>
                    <a:pt x="26" y="0"/>
                    <a:pt x="32" y="3"/>
                    <a:pt x="36" y="8"/>
                  </a:cubicBezTo>
                  <a:cubicBezTo>
                    <a:pt x="36" y="8"/>
                    <a:pt x="30" y="34"/>
                    <a:pt x="0" y="33"/>
                  </a:cubicBezTo>
                  <a:cubicBezTo>
                    <a:pt x="0" y="33"/>
                    <a:pt x="1" y="12"/>
                    <a:pt x="11" y="3"/>
                  </a:cubicBezTo>
                </a:path>
              </a:pathLst>
            </a:custGeom>
            <a:solidFill>
              <a:srgbClr val="E4E7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ṥľîḋè">
              <a:extLst>
                <a:ext uri="{FF2B5EF4-FFF2-40B4-BE49-F238E27FC236}">
                  <a16:creationId xmlns:a16="http://schemas.microsoft.com/office/drawing/2014/main" id="{33377291-6E62-44BB-87A6-17C269CAD884}"/>
                </a:ext>
              </a:extLst>
            </p:cNvPr>
            <p:cNvSpPr/>
            <p:nvPr/>
          </p:nvSpPr>
          <p:spPr bwMode="auto">
            <a:xfrm>
              <a:off x="5048896" y="287680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D0B6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ísļiḓe">
              <a:extLst>
                <a:ext uri="{FF2B5EF4-FFF2-40B4-BE49-F238E27FC236}">
                  <a16:creationId xmlns:a16="http://schemas.microsoft.com/office/drawing/2014/main" id="{4940670A-1BB3-459C-BA7E-50A5BD6E47E8}"/>
                </a:ext>
              </a:extLst>
            </p:cNvPr>
            <p:cNvSpPr/>
            <p:nvPr/>
          </p:nvSpPr>
          <p:spPr bwMode="auto">
            <a:xfrm>
              <a:off x="4898576" y="2874119"/>
              <a:ext cx="150319" cy="53685"/>
            </a:xfrm>
            <a:custGeom>
              <a:avLst/>
              <a:gdLst>
                <a:gd name="T0" fmla="*/ 54 w 54"/>
                <a:gd name="T1" fmla="*/ 0 h 19"/>
                <a:gd name="T2" fmla="*/ 0 w 54"/>
                <a:gd name="T3" fmla="*/ 10 h 19"/>
                <a:gd name="T4" fmla="*/ 0 w 54"/>
                <a:gd name="T5" fmla="*/ 10 h 19"/>
                <a:gd name="T6" fmla="*/ 1 w 54"/>
                <a:gd name="T7" fmla="*/ 19 h 19"/>
                <a:gd name="T8" fmla="*/ 54 w 54"/>
                <a:gd name="T9" fmla="*/ 1 h 19"/>
                <a:gd name="T10" fmla="*/ 54 w 54"/>
                <a:gd name="T11" fmla="*/ 1 h 19"/>
                <a:gd name="T12" fmla="*/ 54 w 54"/>
                <a:gd name="T13" fmla="*/ 0 h 19"/>
                <a:gd name="T14" fmla="*/ 54 w 5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9">
                  <a:moveTo>
                    <a:pt x="54" y="0"/>
                  </a:moveTo>
                  <a:cubicBezTo>
                    <a:pt x="43" y="4"/>
                    <a:pt x="11" y="9"/>
                    <a:pt x="0" y="10"/>
                  </a:cubicBezTo>
                  <a:cubicBezTo>
                    <a:pt x="0" y="10"/>
                    <a:pt x="0" y="10"/>
                    <a:pt x="0" y="10"/>
                  </a:cubicBezTo>
                  <a:cubicBezTo>
                    <a:pt x="0" y="11"/>
                    <a:pt x="0" y="14"/>
                    <a:pt x="1" y="19"/>
                  </a:cubicBezTo>
                  <a:cubicBezTo>
                    <a:pt x="20" y="17"/>
                    <a:pt x="39" y="13"/>
                    <a:pt x="54" y="1"/>
                  </a:cubicBezTo>
                  <a:cubicBezTo>
                    <a:pt x="54" y="1"/>
                    <a:pt x="54" y="1"/>
                    <a:pt x="54" y="1"/>
                  </a:cubicBezTo>
                  <a:cubicBezTo>
                    <a:pt x="54" y="0"/>
                    <a:pt x="54" y="0"/>
                    <a:pt x="54" y="0"/>
                  </a:cubicBezTo>
                  <a:cubicBezTo>
                    <a:pt x="54" y="0"/>
                    <a:pt x="54" y="0"/>
                    <a:pt x="54" y="0"/>
                  </a:cubicBezTo>
                </a:path>
              </a:pathLst>
            </a:custGeom>
            <a:solidFill>
              <a:srgbClr val="1D2B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ṣ1iḍe">
              <a:extLst>
                <a:ext uri="{FF2B5EF4-FFF2-40B4-BE49-F238E27FC236}">
                  <a16:creationId xmlns:a16="http://schemas.microsoft.com/office/drawing/2014/main" id="{A6F50F46-EBD4-4D63-B655-F7FEBBE034EF}"/>
                </a:ext>
              </a:extLst>
            </p:cNvPr>
            <p:cNvSpPr/>
            <p:nvPr/>
          </p:nvSpPr>
          <p:spPr bwMode="auto">
            <a:xfrm>
              <a:off x="5345507" y="3409631"/>
              <a:ext cx="253664" cy="34896"/>
            </a:xfrm>
            <a:custGeom>
              <a:avLst/>
              <a:gdLst>
                <a:gd name="T0" fmla="*/ 0 w 91"/>
                <a:gd name="T1" fmla="*/ 13 h 13"/>
                <a:gd name="T2" fmla="*/ 0 w 91"/>
                <a:gd name="T3" fmla="*/ 13 h 13"/>
                <a:gd name="T4" fmla="*/ 0 w 91"/>
                <a:gd name="T5" fmla="*/ 13 h 13"/>
                <a:gd name="T6" fmla="*/ 0 w 91"/>
                <a:gd name="T7" fmla="*/ 13 h 13"/>
                <a:gd name="T8" fmla="*/ 91 w 91"/>
                <a:gd name="T9" fmla="*/ 0 h 13"/>
                <a:gd name="T10" fmla="*/ 0 w 91"/>
                <a:gd name="T11" fmla="*/ 13 h 13"/>
                <a:gd name="T12" fmla="*/ 91 w 9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1" h="13">
                  <a:moveTo>
                    <a:pt x="0" y="13"/>
                  </a:moveTo>
                  <a:cubicBezTo>
                    <a:pt x="0" y="13"/>
                    <a:pt x="0" y="13"/>
                    <a:pt x="0" y="13"/>
                  </a:cubicBezTo>
                  <a:cubicBezTo>
                    <a:pt x="0" y="13"/>
                    <a:pt x="0" y="13"/>
                    <a:pt x="0" y="13"/>
                  </a:cubicBezTo>
                  <a:cubicBezTo>
                    <a:pt x="0" y="13"/>
                    <a:pt x="0" y="13"/>
                    <a:pt x="0" y="13"/>
                  </a:cubicBezTo>
                  <a:moveTo>
                    <a:pt x="91" y="0"/>
                  </a:moveTo>
                  <a:cubicBezTo>
                    <a:pt x="90" y="1"/>
                    <a:pt x="46" y="13"/>
                    <a:pt x="0" y="13"/>
                  </a:cubicBezTo>
                  <a:cubicBezTo>
                    <a:pt x="46" y="13"/>
                    <a:pt x="90" y="1"/>
                    <a:pt x="91" y="0"/>
                  </a:cubicBezTo>
                </a:path>
              </a:pathLst>
            </a:custGeom>
            <a:solidFill>
              <a:srgbClr val="D0B6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ḻïḓê">
              <a:extLst>
                <a:ext uri="{FF2B5EF4-FFF2-40B4-BE49-F238E27FC236}">
                  <a16:creationId xmlns:a16="http://schemas.microsoft.com/office/drawing/2014/main" id="{9C079E29-00DA-4E9D-BFD2-2F8C68747458}"/>
                </a:ext>
              </a:extLst>
            </p:cNvPr>
            <p:cNvSpPr/>
            <p:nvPr/>
          </p:nvSpPr>
          <p:spPr bwMode="auto">
            <a:xfrm>
              <a:off x="5128081" y="3286155"/>
              <a:ext cx="499275" cy="158372"/>
            </a:xfrm>
            <a:custGeom>
              <a:avLst/>
              <a:gdLst>
                <a:gd name="T0" fmla="*/ 179 w 179"/>
                <a:gd name="T1" fmla="*/ 0 h 57"/>
                <a:gd name="T2" fmla="*/ 70 w 179"/>
                <a:gd name="T3" fmla="*/ 44 h 57"/>
                <a:gd name="T4" fmla="*/ 0 w 179"/>
                <a:gd name="T5" fmla="*/ 37 h 57"/>
                <a:gd name="T6" fmla="*/ 24 w 179"/>
                <a:gd name="T7" fmla="*/ 49 h 57"/>
                <a:gd name="T8" fmla="*/ 78 w 179"/>
                <a:gd name="T9" fmla="*/ 57 h 57"/>
                <a:gd name="T10" fmla="*/ 78 w 179"/>
                <a:gd name="T11" fmla="*/ 57 h 57"/>
                <a:gd name="T12" fmla="*/ 78 w 179"/>
                <a:gd name="T13" fmla="*/ 57 h 57"/>
                <a:gd name="T14" fmla="*/ 169 w 179"/>
                <a:gd name="T15" fmla="*/ 44 h 57"/>
                <a:gd name="T16" fmla="*/ 169 w 179"/>
                <a:gd name="T17" fmla="*/ 44 h 57"/>
                <a:gd name="T18" fmla="*/ 169 w 179"/>
                <a:gd name="T19" fmla="*/ 44 h 57"/>
                <a:gd name="T20" fmla="*/ 179 w 179"/>
                <a:gd name="T2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57">
                  <a:moveTo>
                    <a:pt x="179" y="0"/>
                  </a:moveTo>
                  <a:cubicBezTo>
                    <a:pt x="151" y="34"/>
                    <a:pt x="112" y="44"/>
                    <a:pt x="70" y="44"/>
                  </a:cubicBezTo>
                  <a:cubicBezTo>
                    <a:pt x="47" y="44"/>
                    <a:pt x="23" y="41"/>
                    <a:pt x="0" y="37"/>
                  </a:cubicBezTo>
                  <a:cubicBezTo>
                    <a:pt x="7" y="42"/>
                    <a:pt x="15" y="46"/>
                    <a:pt x="24" y="49"/>
                  </a:cubicBezTo>
                  <a:cubicBezTo>
                    <a:pt x="41" y="55"/>
                    <a:pt x="60" y="57"/>
                    <a:pt x="78" y="57"/>
                  </a:cubicBezTo>
                  <a:cubicBezTo>
                    <a:pt x="78" y="57"/>
                    <a:pt x="78" y="57"/>
                    <a:pt x="78" y="57"/>
                  </a:cubicBezTo>
                  <a:cubicBezTo>
                    <a:pt x="78" y="57"/>
                    <a:pt x="78" y="57"/>
                    <a:pt x="78" y="57"/>
                  </a:cubicBezTo>
                  <a:cubicBezTo>
                    <a:pt x="124" y="57"/>
                    <a:pt x="168" y="45"/>
                    <a:pt x="169" y="44"/>
                  </a:cubicBezTo>
                  <a:cubicBezTo>
                    <a:pt x="169" y="44"/>
                    <a:pt x="169" y="44"/>
                    <a:pt x="169" y="44"/>
                  </a:cubicBezTo>
                  <a:cubicBezTo>
                    <a:pt x="169" y="44"/>
                    <a:pt x="169" y="44"/>
                    <a:pt x="169" y="44"/>
                  </a:cubicBezTo>
                  <a:cubicBezTo>
                    <a:pt x="174" y="30"/>
                    <a:pt x="175" y="15"/>
                    <a:pt x="179" y="0"/>
                  </a:cubicBezTo>
                </a:path>
              </a:pathLst>
            </a:custGeom>
            <a:solidFill>
              <a:srgbClr val="1D2B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Sļîḋê">
              <a:extLst>
                <a:ext uri="{FF2B5EF4-FFF2-40B4-BE49-F238E27FC236}">
                  <a16:creationId xmlns:a16="http://schemas.microsoft.com/office/drawing/2014/main" id="{7571B92B-4F5A-4E08-9E04-FC7C71A5B2E0}"/>
                </a:ext>
              </a:extLst>
            </p:cNvPr>
            <p:cNvSpPr/>
            <p:nvPr/>
          </p:nvSpPr>
          <p:spPr bwMode="auto">
            <a:xfrm>
              <a:off x="6533298" y="4008224"/>
              <a:ext cx="134214" cy="80528"/>
            </a:xfrm>
            <a:custGeom>
              <a:avLst/>
              <a:gdLst>
                <a:gd name="T0" fmla="*/ 0 w 48"/>
                <a:gd name="T1" fmla="*/ 20 h 29"/>
                <a:gd name="T2" fmla="*/ 0 w 48"/>
                <a:gd name="T3" fmla="*/ 20 h 29"/>
                <a:gd name="T4" fmla="*/ 5 w 48"/>
                <a:gd name="T5" fmla="*/ 29 h 29"/>
                <a:gd name="T6" fmla="*/ 0 w 48"/>
                <a:gd name="T7" fmla="*/ 20 h 29"/>
                <a:gd name="T8" fmla="*/ 48 w 48"/>
                <a:gd name="T9" fmla="*/ 5 h 29"/>
                <a:gd name="T10" fmla="*/ 48 w 48"/>
                <a:gd name="T11" fmla="*/ 5 h 29"/>
                <a:gd name="T12" fmla="*/ 48 w 48"/>
                <a:gd name="T13" fmla="*/ 5 h 29"/>
                <a:gd name="T14" fmla="*/ 46 w 48"/>
                <a:gd name="T15" fmla="*/ 0 h 29"/>
                <a:gd name="T16" fmla="*/ 46 w 48"/>
                <a:gd name="T17" fmla="*/ 0 h 29"/>
                <a:gd name="T18" fmla="*/ 48 w 48"/>
                <a:gd name="T19" fmla="*/ 5 h 29"/>
                <a:gd name="T20" fmla="*/ 46 w 48"/>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29">
                  <a:moveTo>
                    <a:pt x="0" y="20"/>
                  </a:moveTo>
                  <a:cubicBezTo>
                    <a:pt x="0" y="20"/>
                    <a:pt x="0" y="20"/>
                    <a:pt x="0" y="20"/>
                  </a:cubicBezTo>
                  <a:cubicBezTo>
                    <a:pt x="5" y="29"/>
                    <a:pt x="5" y="29"/>
                    <a:pt x="5" y="29"/>
                  </a:cubicBezTo>
                  <a:cubicBezTo>
                    <a:pt x="0" y="20"/>
                    <a:pt x="0" y="20"/>
                    <a:pt x="0" y="20"/>
                  </a:cubicBezTo>
                  <a:moveTo>
                    <a:pt x="48" y="5"/>
                  </a:moveTo>
                  <a:cubicBezTo>
                    <a:pt x="48" y="5"/>
                    <a:pt x="48" y="5"/>
                    <a:pt x="48" y="5"/>
                  </a:cubicBezTo>
                  <a:cubicBezTo>
                    <a:pt x="48" y="5"/>
                    <a:pt x="48" y="5"/>
                    <a:pt x="48" y="5"/>
                  </a:cubicBezTo>
                  <a:moveTo>
                    <a:pt x="46" y="0"/>
                  </a:moveTo>
                  <a:cubicBezTo>
                    <a:pt x="46" y="0"/>
                    <a:pt x="46" y="0"/>
                    <a:pt x="46" y="0"/>
                  </a:cubicBezTo>
                  <a:cubicBezTo>
                    <a:pt x="48" y="3"/>
                    <a:pt x="48" y="5"/>
                    <a:pt x="48" y="5"/>
                  </a:cubicBezTo>
                  <a:cubicBezTo>
                    <a:pt x="48" y="5"/>
                    <a:pt x="48" y="3"/>
                    <a:pt x="46" y="0"/>
                  </a:cubicBezTo>
                </a:path>
              </a:pathLst>
            </a:custGeom>
            <a:solidFill>
              <a:srgbClr val="D0B6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ï$lîḋé">
              <a:extLst>
                <a:ext uri="{FF2B5EF4-FFF2-40B4-BE49-F238E27FC236}">
                  <a16:creationId xmlns:a16="http://schemas.microsoft.com/office/drawing/2014/main" id="{C2C6F873-8E24-4270-9480-6A69F0D00B29}"/>
                </a:ext>
              </a:extLst>
            </p:cNvPr>
            <p:cNvSpPr/>
            <p:nvPr/>
          </p:nvSpPr>
          <p:spPr bwMode="auto">
            <a:xfrm>
              <a:off x="6533298" y="4008224"/>
              <a:ext cx="136898" cy="80528"/>
            </a:xfrm>
            <a:custGeom>
              <a:avLst/>
              <a:gdLst>
                <a:gd name="T0" fmla="*/ 46 w 49"/>
                <a:gd name="T1" fmla="*/ 0 h 29"/>
                <a:gd name="T2" fmla="*/ 0 w 49"/>
                <a:gd name="T3" fmla="*/ 20 h 29"/>
                <a:gd name="T4" fmla="*/ 5 w 49"/>
                <a:gd name="T5" fmla="*/ 29 h 29"/>
                <a:gd name="T6" fmla="*/ 49 w 49"/>
                <a:gd name="T7" fmla="*/ 5 h 29"/>
                <a:gd name="T8" fmla="*/ 48 w 49"/>
                <a:gd name="T9" fmla="*/ 5 h 29"/>
                <a:gd name="T10" fmla="*/ 48 w 49"/>
                <a:gd name="T11" fmla="*/ 5 h 29"/>
                <a:gd name="T12" fmla="*/ 48 w 49"/>
                <a:gd name="T13" fmla="*/ 5 h 29"/>
                <a:gd name="T14" fmla="*/ 48 w 49"/>
                <a:gd name="T15" fmla="*/ 5 h 29"/>
                <a:gd name="T16" fmla="*/ 48 w 49"/>
                <a:gd name="T17" fmla="*/ 5 h 29"/>
                <a:gd name="T18" fmla="*/ 46 w 49"/>
                <a:gd name="T1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9">
                  <a:moveTo>
                    <a:pt x="46" y="0"/>
                  </a:moveTo>
                  <a:cubicBezTo>
                    <a:pt x="31" y="9"/>
                    <a:pt x="16" y="15"/>
                    <a:pt x="0" y="20"/>
                  </a:cubicBezTo>
                  <a:cubicBezTo>
                    <a:pt x="5" y="29"/>
                    <a:pt x="5" y="29"/>
                    <a:pt x="5" y="29"/>
                  </a:cubicBezTo>
                  <a:cubicBezTo>
                    <a:pt x="13" y="23"/>
                    <a:pt x="41" y="9"/>
                    <a:pt x="49" y="5"/>
                  </a:cubicBezTo>
                  <a:cubicBezTo>
                    <a:pt x="48" y="5"/>
                    <a:pt x="48" y="5"/>
                    <a:pt x="48" y="5"/>
                  </a:cubicBezTo>
                  <a:cubicBezTo>
                    <a:pt x="48" y="5"/>
                    <a:pt x="48" y="5"/>
                    <a:pt x="48" y="5"/>
                  </a:cubicBezTo>
                  <a:cubicBezTo>
                    <a:pt x="48" y="5"/>
                    <a:pt x="48" y="5"/>
                    <a:pt x="48" y="5"/>
                  </a:cubicBezTo>
                  <a:cubicBezTo>
                    <a:pt x="48" y="5"/>
                    <a:pt x="48" y="5"/>
                    <a:pt x="48" y="5"/>
                  </a:cubicBezTo>
                  <a:cubicBezTo>
                    <a:pt x="48" y="5"/>
                    <a:pt x="48" y="5"/>
                    <a:pt x="48" y="5"/>
                  </a:cubicBezTo>
                  <a:cubicBezTo>
                    <a:pt x="48" y="5"/>
                    <a:pt x="48" y="3"/>
                    <a:pt x="46" y="0"/>
                  </a:cubicBezTo>
                </a:path>
              </a:pathLst>
            </a:custGeom>
            <a:solidFill>
              <a:srgbClr val="1D2B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ṥ1îḍê">
              <a:extLst>
                <a:ext uri="{FF2B5EF4-FFF2-40B4-BE49-F238E27FC236}">
                  <a16:creationId xmlns:a16="http://schemas.microsoft.com/office/drawing/2014/main" id="{4BECF76E-0685-410D-94C3-04D1663F1049}"/>
                </a:ext>
              </a:extLst>
            </p:cNvPr>
            <p:cNvSpPr/>
            <p:nvPr/>
          </p:nvSpPr>
          <p:spPr bwMode="auto">
            <a:xfrm>
              <a:off x="5773649" y="3221732"/>
              <a:ext cx="108713" cy="79186"/>
            </a:xfrm>
            <a:custGeom>
              <a:avLst/>
              <a:gdLst>
                <a:gd name="T0" fmla="*/ 0 w 39"/>
                <a:gd name="T1" fmla="*/ 11 h 28"/>
                <a:gd name="T2" fmla="*/ 38 w 39"/>
                <a:gd name="T3" fmla="*/ 28 h 28"/>
                <a:gd name="T4" fmla="*/ 32 w 39"/>
                <a:gd name="T5" fmla="*/ 6 h 28"/>
                <a:gd name="T6" fmla="*/ 32 w 39"/>
                <a:gd name="T7" fmla="*/ 6 h 28"/>
                <a:gd name="T8" fmla="*/ 31 w 39"/>
                <a:gd name="T9" fmla="*/ 7 h 28"/>
                <a:gd name="T10" fmla="*/ 32 w 39"/>
                <a:gd name="T11" fmla="*/ 6 h 28"/>
                <a:gd name="T12" fmla="*/ 0 w 39"/>
                <a:gd name="T13" fmla="*/ 11 h 28"/>
              </a:gdLst>
              <a:ahLst/>
              <a:cxnLst>
                <a:cxn ang="0">
                  <a:pos x="T0" y="T1"/>
                </a:cxn>
                <a:cxn ang="0">
                  <a:pos x="T2" y="T3"/>
                </a:cxn>
                <a:cxn ang="0">
                  <a:pos x="T4" y="T5"/>
                </a:cxn>
                <a:cxn ang="0">
                  <a:pos x="T6" y="T7"/>
                </a:cxn>
                <a:cxn ang="0">
                  <a:pos x="T8" y="T9"/>
                </a:cxn>
                <a:cxn ang="0">
                  <a:pos x="T10" y="T11"/>
                </a:cxn>
                <a:cxn ang="0">
                  <a:pos x="T12" y="T13"/>
                </a:cxn>
              </a:cxnLst>
              <a:rect l="0" t="0" r="r" b="b"/>
              <a:pathLst>
                <a:path w="39" h="28">
                  <a:moveTo>
                    <a:pt x="0" y="11"/>
                  </a:moveTo>
                  <a:cubicBezTo>
                    <a:pt x="5" y="18"/>
                    <a:pt x="16" y="28"/>
                    <a:pt x="38" y="28"/>
                  </a:cubicBezTo>
                  <a:cubicBezTo>
                    <a:pt x="38" y="28"/>
                    <a:pt x="39" y="19"/>
                    <a:pt x="32" y="6"/>
                  </a:cubicBezTo>
                  <a:cubicBezTo>
                    <a:pt x="32" y="6"/>
                    <a:pt x="32" y="6"/>
                    <a:pt x="32" y="6"/>
                  </a:cubicBezTo>
                  <a:cubicBezTo>
                    <a:pt x="31" y="6"/>
                    <a:pt x="31" y="6"/>
                    <a:pt x="31" y="7"/>
                  </a:cubicBezTo>
                  <a:cubicBezTo>
                    <a:pt x="31" y="6"/>
                    <a:pt x="31" y="6"/>
                    <a:pt x="32" y="6"/>
                  </a:cubicBezTo>
                  <a:cubicBezTo>
                    <a:pt x="19" y="0"/>
                    <a:pt x="9" y="4"/>
                    <a:pt x="0" y="11"/>
                  </a:cubicBezTo>
                </a:path>
              </a:pathLst>
            </a:custGeom>
            <a:solidFill>
              <a:srgbClr val="E4E7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9" name="îSḻîḓé">
              <a:extLst>
                <a:ext uri="{FF2B5EF4-FFF2-40B4-BE49-F238E27FC236}">
                  <a16:creationId xmlns:a16="http://schemas.microsoft.com/office/drawing/2014/main" id="{E89C4C03-B28E-4327-9CD4-517FA54574C8}"/>
                </a:ext>
              </a:extLst>
            </p:cNvPr>
            <p:cNvSpPr/>
            <p:nvPr/>
          </p:nvSpPr>
          <p:spPr bwMode="auto">
            <a:xfrm>
              <a:off x="5879677" y="3216364"/>
              <a:ext cx="93950" cy="84555"/>
            </a:xfrm>
            <a:custGeom>
              <a:avLst/>
              <a:gdLst>
                <a:gd name="T0" fmla="*/ 11 w 34"/>
                <a:gd name="T1" fmla="*/ 0 h 30"/>
                <a:gd name="T2" fmla="*/ 11 w 34"/>
                <a:gd name="T3" fmla="*/ 0 h 30"/>
                <a:gd name="T4" fmla="*/ 0 w 34"/>
                <a:gd name="T5" fmla="*/ 30 h 30"/>
                <a:gd name="T6" fmla="*/ 34 w 34"/>
                <a:gd name="T7" fmla="*/ 11 h 30"/>
                <a:gd name="T8" fmla="*/ 11 w 34"/>
                <a:gd name="T9" fmla="*/ 0 h 30"/>
              </a:gdLst>
              <a:ahLst/>
              <a:cxnLst>
                <a:cxn ang="0">
                  <a:pos x="T0" y="T1"/>
                </a:cxn>
                <a:cxn ang="0">
                  <a:pos x="T2" y="T3"/>
                </a:cxn>
                <a:cxn ang="0">
                  <a:pos x="T4" y="T5"/>
                </a:cxn>
                <a:cxn ang="0">
                  <a:pos x="T6" y="T7"/>
                </a:cxn>
                <a:cxn ang="0">
                  <a:pos x="T8" y="T9"/>
                </a:cxn>
              </a:cxnLst>
              <a:rect l="0" t="0" r="r" b="b"/>
              <a:pathLst>
                <a:path w="34" h="30">
                  <a:moveTo>
                    <a:pt x="11" y="0"/>
                  </a:moveTo>
                  <a:cubicBezTo>
                    <a:pt x="11" y="0"/>
                    <a:pt x="11" y="0"/>
                    <a:pt x="11" y="0"/>
                  </a:cubicBezTo>
                  <a:cubicBezTo>
                    <a:pt x="1" y="9"/>
                    <a:pt x="0" y="30"/>
                    <a:pt x="0" y="30"/>
                  </a:cubicBezTo>
                  <a:cubicBezTo>
                    <a:pt x="20" y="30"/>
                    <a:pt x="30" y="19"/>
                    <a:pt x="34" y="11"/>
                  </a:cubicBezTo>
                  <a:cubicBezTo>
                    <a:pt x="27" y="5"/>
                    <a:pt x="19" y="0"/>
                    <a:pt x="11" y="0"/>
                  </a:cubicBezTo>
                </a:path>
              </a:pathLst>
            </a:custGeom>
            <a:solidFill>
              <a:srgbClr val="E4E7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iṡḻîḑè">
              <a:extLst>
                <a:ext uri="{FF2B5EF4-FFF2-40B4-BE49-F238E27FC236}">
                  <a16:creationId xmlns:a16="http://schemas.microsoft.com/office/drawing/2014/main" id="{8B101078-297C-40BE-A046-94AA21984B02}"/>
                </a:ext>
              </a:extLst>
            </p:cNvPr>
            <p:cNvSpPr/>
            <p:nvPr/>
          </p:nvSpPr>
          <p:spPr bwMode="auto">
            <a:xfrm>
              <a:off x="5761569" y="3225758"/>
              <a:ext cx="0" cy="2684"/>
            </a:xfrm>
            <a:custGeom>
              <a:avLst/>
              <a:gdLst>
                <a:gd name="T0" fmla="*/ 1 h 1"/>
                <a:gd name="T1" fmla="*/ 1 h 1"/>
                <a:gd name="T2" fmla="*/ 1 h 1"/>
                <a:gd name="T3" fmla="*/ 0 h 1"/>
                <a:gd name="T4" fmla="*/ 1 h 1"/>
                <a:gd name="T5" fmla="*/ 0 h 1"/>
                <a:gd name="T6" fmla="*/ 1 h 1"/>
                <a:gd name="T7" fmla="*/ 1 h 1"/>
                <a:gd name="T8" fmla="*/ 1 h 1"/>
                <a:gd name="T9" fmla="*/ 1 h 1"/>
                <a:gd name="T10" fmla="*/ 0 h 1"/>
                <a:gd name="T11" fmla="*/ 0 h 1"/>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Lst>
              <a:rect l="0" t="0" r="r" b="b"/>
              <a:pathLst>
                <a:path h="1">
                  <a:moveTo>
                    <a:pt x="0" y="1"/>
                  </a:moveTo>
                  <a:cubicBezTo>
                    <a:pt x="0" y="1"/>
                    <a:pt x="0" y="1"/>
                    <a:pt x="0" y="1"/>
                  </a:cubicBezTo>
                  <a:cubicBezTo>
                    <a:pt x="0" y="1"/>
                    <a:pt x="0" y="1"/>
                    <a:pt x="0" y="1"/>
                  </a:cubicBezTo>
                  <a:moveTo>
                    <a:pt x="0" y="0"/>
                  </a:moveTo>
                  <a:cubicBezTo>
                    <a:pt x="0" y="0"/>
                    <a:pt x="0" y="1"/>
                    <a:pt x="0" y="1"/>
                  </a:cubicBezTo>
                  <a:cubicBezTo>
                    <a:pt x="0" y="1"/>
                    <a:pt x="0" y="0"/>
                    <a:pt x="0" y="0"/>
                  </a:cubicBezTo>
                  <a:cubicBezTo>
                    <a:pt x="0" y="1"/>
                    <a:pt x="0" y="1"/>
                    <a:pt x="0" y="1"/>
                  </a:cubicBezTo>
                  <a:cubicBezTo>
                    <a:pt x="0" y="1"/>
                    <a:pt x="0" y="1"/>
                    <a:pt x="0" y="1"/>
                  </a:cubicBezTo>
                  <a:cubicBezTo>
                    <a:pt x="0" y="1"/>
                    <a:pt x="0" y="1"/>
                    <a:pt x="0" y="1"/>
                  </a:cubicBezTo>
                  <a:cubicBezTo>
                    <a:pt x="0" y="1"/>
                    <a:pt x="0" y="1"/>
                    <a:pt x="0" y="1"/>
                  </a:cubicBezTo>
                  <a:cubicBezTo>
                    <a:pt x="0" y="0"/>
                    <a:pt x="0" y="0"/>
                    <a:pt x="0" y="0"/>
                  </a:cubicBezTo>
                  <a:cubicBezTo>
                    <a:pt x="0" y="0"/>
                    <a:pt x="0" y="0"/>
                    <a:pt x="0" y="0"/>
                  </a:cubicBezTo>
                </a:path>
              </a:pathLst>
            </a:custGeom>
            <a:solidFill>
              <a:srgbClr val="EF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Sḻîḍè">
              <a:extLst>
                <a:ext uri="{FF2B5EF4-FFF2-40B4-BE49-F238E27FC236}">
                  <a16:creationId xmlns:a16="http://schemas.microsoft.com/office/drawing/2014/main" id="{1D5FED0B-EEE0-490E-BD44-D62A5D3B3225}"/>
                </a:ext>
              </a:extLst>
            </p:cNvPr>
            <p:cNvSpPr/>
            <p:nvPr/>
          </p:nvSpPr>
          <p:spPr bwMode="auto">
            <a:xfrm>
              <a:off x="5725332" y="3225758"/>
              <a:ext cx="48317" cy="68449"/>
            </a:xfrm>
            <a:custGeom>
              <a:avLst/>
              <a:gdLst>
                <a:gd name="T0" fmla="*/ 13 w 17"/>
                <a:gd name="T1" fmla="*/ 0 h 25"/>
                <a:gd name="T2" fmla="*/ 13 w 17"/>
                <a:gd name="T3" fmla="*/ 1 h 25"/>
                <a:gd name="T4" fmla="*/ 13 w 17"/>
                <a:gd name="T5" fmla="*/ 1 h 25"/>
                <a:gd name="T6" fmla="*/ 13 w 17"/>
                <a:gd name="T7" fmla="*/ 1 h 25"/>
                <a:gd name="T8" fmla="*/ 0 w 17"/>
                <a:gd name="T9" fmla="*/ 25 h 25"/>
                <a:gd name="T10" fmla="*/ 17 w 17"/>
                <a:gd name="T11" fmla="*/ 10 h 25"/>
                <a:gd name="T12" fmla="*/ 13 w 17"/>
                <a:gd name="T13" fmla="*/ 1 h 25"/>
                <a:gd name="T14" fmla="*/ 13 w 17"/>
                <a:gd name="T15" fmla="*/ 1 h 25"/>
                <a:gd name="T16" fmla="*/ 13 w 17"/>
                <a:gd name="T17" fmla="*/ 1 h 25"/>
                <a:gd name="T18" fmla="*/ 13 w 17"/>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5">
                  <a:moveTo>
                    <a:pt x="13" y="0"/>
                  </a:moveTo>
                  <a:cubicBezTo>
                    <a:pt x="13" y="0"/>
                    <a:pt x="13" y="1"/>
                    <a:pt x="13" y="1"/>
                  </a:cubicBezTo>
                  <a:cubicBezTo>
                    <a:pt x="13" y="1"/>
                    <a:pt x="13" y="1"/>
                    <a:pt x="13" y="1"/>
                  </a:cubicBezTo>
                  <a:cubicBezTo>
                    <a:pt x="13" y="1"/>
                    <a:pt x="13" y="1"/>
                    <a:pt x="13" y="1"/>
                  </a:cubicBezTo>
                  <a:cubicBezTo>
                    <a:pt x="4" y="9"/>
                    <a:pt x="1" y="19"/>
                    <a:pt x="0" y="25"/>
                  </a:cubicBezTo>
                  <a:cubicBezTo>
                    <a:pt x="6" y="20"/>
                    <a:pt x="11" y="14"/>
                    <a:pt x="17" y="10"/>
                  </a:cubicBezTo>
                  <a:cubicBezTo>
                    <a:pt x="14" y="5"/>
                    <a:pt x="13" y="1"/>
                    <a:pt x="13" y="1"/>
                  </a:cubicBezTo>
                  <a:cubicBezTo>
                    <a:pt x="13" y="1"/>
                    <a:pt x="13" y="1"/>
                    <a:pt x="13" y="1"/>
                  </a:cubicBezTo>
                  <a:cubicBezTo>
                    <a:pt x="13" y="1"/>
                    <a:pt x="13" y="1"/>
                    <a:pt x="13" y="1"/>
                  </a:cubicBezTo>
                  <a:cubicBezTo>
                    <a:pt x="13" y="0"/>
                    <a:pt x="13" y="0"/>
                    <a:pt x="13" y="0"/>
                  </a:cubicBezTo>
                </a:path>
              </a:pathLst>
            </a:custGeom>
            <a:solidFill>
              <a:srgbClr val="2236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îŝḻïḋé">
              <a:extLst>
                <a:ext uri="{FF2B5EF4-FFF2-40B4-BE49-F238E27FC236}">
                  <a16:creationId xmlns:a16="http://schemas.microsoft.com/office/drawing/2014/main" id="{45E4C1A1-9F53-46CA-BC51-31A46273BF0B}"/>
                </a:ext>
              </a:extLst>
            </p:cNvPr>
            <p:cNvSpPr/>
            <p:nvPr/>
          </p:nvSpPr>
          <p:spPr bwMode="auto">
            <a:xfrm>
              <a:off x="5761569" y="3225758"/>
              <a:ext cx="12080" cy="26843"/>
            </a:xfrm>
            <a:custGeom>
              <a:avLst/>
              <a:gdLst>
                <a:gd name="T0" fmla="*/ 0 w 4"/>
                <a:gd name="T1" fmla="*/ 1 h 10"/>
                <a:gd name="T2" fmla="*/ 4 w 4"/>
                <a:gd name="T3" fmla="*/ 10 h 10"/>
                <a:gd name="T4" fmla="*/ 4 w 4"/>
                <a:gd name="T5" fmla="*/ 10 h 10"/>
                <a:gd name="T6" fmla="*/ 0 w 4"/>
                <a:gd name="T7" fmla="*/ 1 h 10"/>
                <a:gd name="T8" fmla="*/ 0 w 4"/>
                <a:gd name="T9" fmla="*/ 0 h 10"/>
                <a:gd name="T10" fmla="*/ 0 w 4"/>
                <a:gd name="T11" fmla="*/ 0 h 10"/>
                <a:gd name="T12" fmla="*/ 0 w 4"/>
                <a:gd name="T13" fmla="*/ 1 h 10"/>
                <a:gd name="T14" fmla="*/ 0 w 4"/>
                <a:gd name="T15" fmla="*/ 1 h 10"/>
                <a:gd name="T16" fmla="*/ 0 w 4"/>
                <a:gd name="T17" fmla="*/ 1 h 10"/>
                <a:gd name="T18" fmla="*/ 0 w 4"/>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0">
                  <a:moveTo>
                    <a:pt x="0" y="1"/>
                  </a:moveTo>
                  <a:cubicBezTo>
                    <a:pt x="0" y="1"/>
                    <a:pt x="1" y="5"/>
                    <a:pt x="4" y="10"/>
                  </a:cubicBezTo>
                  <a:cubicBezTo>
                    <a:pt x="4" y="10"/>
                    <a:pt x="4" y="10"/>
                    <a:pt x="4" y="10"/>
                  </a:cubicBezTo>
                  <a:cubicBezTo>
                    <a:pt x="1" y="5"/>
                    <a:pt x="0" y="1"/>
                    <a:pt x="0" y="1"/>
                  </a:cubicBezTo>
                  <a:moveTo>
                    <a:pt x="0" y="0"/>
                  </a:moveTo>
                  <a:cubicBezTo>
                    <a:pt x="0" y="0"/>
                    <a:pt x="0" y="0"/>
                    <a:pt x="0" y="0"/>
                  </a:cubicBezTo>
                  <a:cubicBezTo>
                    <a:pt x="0" y="1"/>
                    <a:pt x="0" y="1"/>
                    <a:pt x="0" y="1"/>
                  </a:cubicBezTo>
                  <a:cubicBezTo>
                    <a:pt x="0" y="1"/>
                    <a:pt x="0" y="1"/>
                    <a:pt x="0" y="1"/>
                  </a:cubicBezTo>
                  <a:cubicBezTo>
                    <a:pt x="0" y="1"/>
                    <a:pt x="0" y="1"/>
                    <a:pt x="0" y="1"/>
                  </a:cubicBezTo>
                  <a:cubicBezTo>
                    <a:pt x="0" y="0"/>
                    <a:pt x="0" y="0"/>
                    <a:pt x="0" y="0"/>
                  </a:cubicBezTo>
                </a:path>
              </a:pathLst>
            </a:custGeom>
            <a:solidFill>
              <a:srgbClr val="D6D1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ïṣľîḓê">
              <a:extLst>
                <a:ext uri="{FF2B5EF4-FFF2-40B4-BE49-F238E27FC236}">
                  <a16:creationId xmlns:a16="http://schemas.microsoft.com/office/drawing/2014/main" id="{19B5B3D1-BCF2-478F-BB1D-5B86B62391CD}"/>
                </a:ext>
              </a:extLst>
            </p:cNvPr>
            <p:cNvSpPr/>
            <p:nvPr/>
          </p:nvSpPr>
          <p:spPr bwMode="auto">
            <a:xfrm>
              <a:off x="5973627" y="3231127"/>
              <a:ext cx="30870" cy="46975"/>
            </a:xfrm>
            <a:custGeom>
              <a:avLst/>
              <a:gdLst>
                <a:gd name="T0" fmla="*/ 3 w 11"/>
                <a:gd name="T1" fmla="*/ 0 h 17"/>
                <a:gd name="T2" fmla="*/ 11 w 11"/>
                <a:gd name="T3" fmla="*/ 17 h 17"/>
                <a:gd name="T4" fmla="*/ 3 w 11"/>
                <a:gd name="T5" fmla="*/ 0 h 17"/>
                <a:gd name="T6" fmla="*/ 3 w 11"/>
                <a:gd name="T7" fmla="*/ 0 h 17"/>
                <a:gd name="T8" fmla="*/ 3 w 11"/>
                <a:gd name="T9" fmla="*/ 0 h 17"/>
                <a:gd name="T10" fmla="*/ 3 w 11"/>
                <a:gd name="T11" fmla="*/ 0 h 17"/>
                <a:gd name="T12" fmla="*/ 2 w 11"/>
                <a:gd name="T13" fmla="*/ 0 h 17"/>
                <a:gd name="T14" fmla="*/ 2 w 11"/>
                <a:gd name="T15" fmla="*/ 0 h 17"/>
                <a:gd name="T16" fmla="*/ 0 w 11"/>
                <a:gd name="T17" fmla="*/ 6 h 17"/>
                <a:gd name="T18" fmla="*/ 0 w 11"/>
                <a:gd name="T19" fmla="*/ 6 h 17"/>
                <a:gd name="T20" fmla="*/ 2 w 11"/>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17">
                  <a:moveTo>
                    <a:pt x="3" y="0"/>
                  </a:moveTo>
                  <a:cubicBezTo>
                    <a:pt x="7" y="5"/>
                    <a:pt x="10" y="12"/>
                    <a:pt x="11" y="17"/>
                  </a:cubicBezTo>
                  <a:cubicBezTo>
                    <a:pt x="10" y="12"/>
                    <a:pt x="7" y="5"/>
                    <a:pt x="3" y="0"/>
                  </a:cubicBezTo>
                  <a:moveTo>
                    <a:pt x="3" y="0"/>
                  </a:moveTo>
                  <a:cubicBezTo>
                    <a:pt x="3" y="0"/>
                    <a:pt x="3" y="0"/>
                    <a:pt x="3" y="0"/>
                  </a:cubicBezTo>
                  <a:cubicBezTo>
                    <a:pt x="3" y="0"/>
                    <a:pt x="3" y="0"/>
                    <a:pt x="3" y="0"/>
                  </a:cubicBezTo>
                  <a:moveTo>
                    <a:pt x="2" y="0"/>
                  </a:moveTo>
                  <a:cubicBezTo>
                    <a:pt x="2" y="0"/>
                    <a:pt x="2" y="0"/>
                    <a:pt x="2" y="0"/>
                  </a:cubicBezTo>
                  <a:cubicBezTo>
                    <a:pt x="2" y="0"/>
                    <a:pt x="2" y="3"/>
                    <a:pt x="0" y="6"/>
                  </a:cubicBezTo>
                  <a:cubicBezTo>
                    <a:pt x="0" y="6"/>
                    <a:pt x="0" y="6"/>
                    <a:pt x="0" y="6"/>
                  </a:cubicBezTo>
                  <a:cubicBezTo>
                    <a:pt x="2" y="3"/>
                    <a:pt x="2" y="0"/>
                    <a:pt x="2" y="0"/>
                  </a:cubicBezTo>
                </a:path>
              </a:pathLst>
            </a:custGeom>
            <a:solidFill>
              <a:srgbClr val="EF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śḻidé">
              <a:extLst>
                <a:ext uri="{FF2B5EF4-FFF2-40B4-BE49-F238E27FC236}">
                  <a16:creationId xmlns:a16="http://schemas.microsoft.com/office/drawing/2014/main" id="{09173B74-8643-4B22-86CB-2E11D86FFB8A}"/>
                </a:ext>
              </a:extLst>
            </p:cNvPr>
            <p:cNvSpPr/>
            <p:nvPr/>
          </p:nvSpPr>
          <p:spPr bwMode="auto">
            <a:xfrm>
              <a:off x="5973627" y="3231127"/>
              <a:ext cx="30870" cy="52344"/>
            </a:xfrm>
            <a:custGeom>
              <a:avLst/>
              <a:gdLst>
                <a:gd name="T0" fmla="*/ 2 w 11"/>
                <a:gd name="T1" fmla="*/ 0 h 19"/>
                <a:gd name="T2" fmla="*/ 2 w 11"/>
                <a:gd name="T3" fmla="*/ 0 h 19"/>
                <a:gd name="T4" fmla="*/ 2 w 11"/>
                <a:gd name="T5" fmla="*/ 0 h 19"/>
                <a:gd name="T6" fmla="*/ 2 w 11"/>
                <a:gd name="T7" fmla="*/ 0 h 19"/>
                <a:gd name="T8" fmla="*/ 2 w 11"/>
                <a:gd name="T9" fmla="*/ 0 h 19"/>
                <a:gd name="T10" fmla="*/ 0 w 11"/>
                <a:gd name="T11" fmla="*/ 6 h 19"/>
                <a:gd name="T12" fmla="*/ 11 w 11"/>
                <a:gd name="T13" fmla="*/ 19 h 19"/>
                <a:gd name="T14" fmla="*/ 11 w 11"/>
                <a:gd name="T15" fmla="*/ 17 h 19"/>
                <a:gd name="T16" fmla="*/ 3 w 11"/>
                <a:gd name="T17" fmla="*/ 0 h 19"/>
                <a:gd name="T18" fmla="*/ 3 w 11"/>
                <a:gd name="T19" fmla="*/ 0 h 19"/>
                <a:gd name="T20" fmla="*/ 3 w 11"/>
                <a:gd name="T21" fmla="*/ 0 h 19"/>
                <a:gd name="T22" fmla="*/ 2 w 11"/>
                <a:gd name="T23" fmla="*/ 0 h 19"/>
                <a:gd name="T24" fmla="*/ 2 w 11"/>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9">
                  <a:moveTo>
                    <a:pt x="2" y="0"/>
                  </a:moveTo>
                  <a:cubicBezTo>
                    <a:pt x="2" y="0"/>
                    <a:pt x="2" y="0"/>
                    <a:pt x="2" y="0"/>
                  </a:cubicBezTo>
                  <a:cubicBezTo>
                    <a:pt x="2" y="0"/>
                    <a:pt x="2" y="0"/>
                    <a:pt x="2" y="0"/>
                  </a:cubicBezTo>
                  <a:cubicBezTo>
                    <a:pt x="2" y="0"/>
                    <a:pt x="2" y="0"/>
                    <a:pt x="2" y="0"/>
                  </a:cubicBezTo>
                  <a:cubicBezTo>
                    <a:pt x="2" y="0"/>
                    <a:pt x="2" y="0"/>
                    <a:pt x="2" y="0"/>
                  </a:cubicBezTo>
                  <a:cubicBezTo>
                    <a:pt x="2" y="0"/>
                    <a:pt x="2" y="3"/>
                    <a:pt x="0" y="6"/>
                  </a:cubicBezTo>
                  <a:cubicBezTo>
                    <a:pt x="4" y="10"/>
                    <a:pt x="8" y="14"/>
                    <a:pt x="11" y="19"/>
                  </a:cubicBezTo>
                  <a:cubicBezTo>
                    <a:pt x="11" y="18"/>
                    <a:pt x="11" y="18"/>
                    <a:pt x="11" y="17"/>
                  </a:cubicBezTo>
                  <a:cubicBezTo>
                    <a:pt x="10" y="12"/>
                    <a:pt x="7" y="5"/>
                    <a:pt x="3" y="0"/>
                  </a:cubicBezTo>
                  <a:cubicBezTo>
                    <a:pt x="3" y="0"/>
                    <a:pt x="3" y="0"/>
                    <a:pt x="3" y="0"/>
                  </a:cubicBezTo>
                  <a:cubicBezTo>
                    <a:pt x="3" y="0"/>
                    <a:pt x="3" y="0"/>
                    <a:pt x="3" y="0"/>
                  </a:cubicBezTo>
                  <a:cubicBezTo>
                    <a:pt x="3" y="0"/>
                    <a:pt x="3" y="0"/>
                    <a:pt x="2" y="0"/>
                  </a:cubicBezTo>
                  <a:cubicBezTo>
                    <a:pt x="2" y="0"/>
                    <a:pt x="2" y="0"/>
                    <a:pt x="2" y="0"/>
                  </a:cubicBezTo>
                </a:path>
              </a:pathLst>
            </a:custGeom>
            <a:solidFill>
              <a:srgbClr val="2236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ïṥlïḑê">
              <a:extLst>
                <a:ext uri="{FF2B5EF4-FFF2-40B4-BE49-F238E27FC236}">
                  <a16:creationId xmlns:a16="http://schemas.microsoft.com/office/drawing/2014/main" id="{BC2F8E90-B919-40C6-9DFB-BBE40A15FF8D}"/>
                </a:ext>
              </a:extLst>
            </p:cNvPr>
            <p:cNvSpPr/>
            <p:nvPr/>
          </p:nvSpPr>
          <p:spPr bwMode="auto">
            <a:xfrm>
              <a:off x="5973627" y="3231127"/>
              <a:ext cx="6711" cy="16106"/>
            </a:xfrm>
            <a:custGeom>
              <a:avLst/>
              <a:gdLst>
                <a:gd name="T0" fmla="*/ 2 w 2"/>
                <a:gd name="T1" fmla="*/ 0 h 6"/>
                <a:gd name="T2" fmla="*/ 0 w 2"/>
                <a:gd name="T3" fmla="*/ 6 h 6"/>
                <a:gd name="T4" fmla="*/ 0 w 2"/>
                <a:gd name="T5" fmla="*/ 6 h 6"/>
                <a:gd name="T6" fmla="*/ 2 w 2"/>
                <a:gd name="T7" fmla="*/ 0 h 6"/>
                <a:gd name="T8" fmla="*/ 2 w 2"/>
                <a:gd name="T9" fmla="*/ 0 h 6"/>
                <a:gd name="T10" fmla="*/ 2 w 2"/>
                <a:gd name="T11" fmla="*/ 0 h 6"/>
                <a:gd name="T12" fmla="*/ 2 w 2"/>
                <a:gd name="T13" fmla="*/ 0 h 6"/>
                <a:gd name="T14" fmla="*/ 2 w 2"/>
                <a:gd name="T15" fmla="*/ 0 h 6"/>
                <a:gd name="T16" fmla="*/ 2 w 2"/>
                <a:gd name="T17" fmla="*/ 0 h 6"/>
                <a:gd name="T18" fmla="*/ 2 w 2"/>
                <a:gd name="T19" fmla="*/ 0 h 6"/>
                <a:gd name="T20" fmla="*/ 2 w 2"/>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2" y="0"/>
                  </a:moveTo>
                  <a:cubicBezTo>
                    <a:pt x="2" y="0"/>
                    <a:pt x="2" y="3"/>
                    <a:pt x="0" y="6"/>
                  </a:cubicBezTo>
                  <a:cubicBezTo>
                    <a:pt x="0" y="6"/>
                    <a:pt x="0" y="6"/>
                    <a:pt x="0" y="6"/>
                  </a:cubicBezTo>
                  <a:cubicBezTo>
                    <a:pt x="2" y="3"/>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cubicBezTo>
                    <a:pt x="2" y="0"/>
                    <a:pt x="2" y="0"/>
                    <a:pt x="2" y="0"/>
                  </a:cubicBezTo>
                </a:path>
              </a:pathLst>
            </a:custGeom>
            <a:solidFill>
              <a:srgbClr val="D6D1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śļïḑe">
              <a:extLst>
                <a:ext uri="{FF2B5EF4-FFF2-40B4-BE49-F238E27FC236}">
                  <a16:creationId xmlns:a16="http://schemas.microsoft.com/office/drawing/2014/main" id="{DC09549D-944C-4A65-9965-662331B16B8A}"/>
                </a:ext>
              </a:extLst>
            </p:cNvPr>
            <p:cNvSpPr/>
            <p:nvPr/>
          </p:nvSpPr>
          <p:spPr bwMode="auto">
            <a:xfrm>
              <a:off x="5862230" y="3236495"/>
              <a:ext cx="1343" cy="2684"/>
            </a:xfrm>
            <a:prstGeom prst="rect">
              <a:avLst/>
            </a:prstGeom>
            <a:solidFill>
              <a:srgbClr val="D6D1D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7" name="îŝ1ïďé">
              <a:extLst>
                <a:ext uri="{FF2B5EF4-FFF2-40B4-BE49-F238E27FC236}">
                  <a16:creationId xmlns:a16="http://schemas.microsoft.com/office/drawing/2014/main" id="{BE37E39E-6581-4181-89EA-EB601BF4F6E5}"/>
                </a:ext>
              </a:extLst>
            </p:cNvPr>
            <p:cNvSpPr/>
            <p:nvPr/>
          </p:nvSpPr>
          <p:spPr bwMode="auto">
            <a:xfrm>
              <a:off x="5862230" y="3236495"/>
              <a:ext cx="0" cy="2684"/>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ṧḷíḑe">
              <a:extLst>
                <a:ext uri="{FF2B5EF4-FFF2-40B4-BE49-F238E27FC236}">
                  <a16:creationId xmlns:a16="http://schemas.microsoft.com/office/drawing/2014/main" id="{C53B70A4-3B7F-4B6F-9179-24102929F0F2}"/>
                </a:ext>
              </a:extLst>
            </p:cNvPr>
            <p:cNvSpPr/>
            <p:nvPr/>
          </p:nvSpPr>
          <p:spPr bwMode="auto">
            <a:xfrm>
              <a:off x="5761569" y="3202942"/>
              <a:ext cx="51001" cy="22817"/>
            </a:xfrm>
            <a:custGeom>
              <a:avLst/>
              <a:gdLst>
                <a:gd name="T0" fmla="*/ 18 w 18"/>
                <a:gd name="T1" fmla="*/ 0 h 8"/>
                <a:gd name="T2" fmla="*/ 6 w 18"/>
                <a:gd name="T3" fmla="*/ 4 h 8"/>
                <a:gd name="T4" fmla="*/ 0 w 18"/>
                <a:gd name="T5" fmla="*/ 8 h 8"/>
                <a:gd name="T6" fmla="*/ 0 w 18"/>
                <a:gd name="T7" fmla="*/ 8 h 8"/>
                <a:gd name="T8" fmla="*/ 6 w 18"/>
                <a:gd name="T9" fmla="*/ 4 h 8"/>
                <a:gd name="T10" fmla="*/ 18 w 18"/>
                <a:gd name="T11" fmla="*/ 0 h 8"/>
                <a:gd name="T12" fmla="*/ 18 w 18"/>
                <a:gd name="T13" fmla="*/ 0 h 8"/>
                <a:gd name="T14" fmla="*/ 18 w 18"/>
                <a:gd name="T15" fmla="*/ 0 h 8"/>
                <a:gd name="T16" fmla="*/ 18 w 18"/>
                <a:gd name="T17" fmla="*/ 0 h 8"/>
                <a:gd name="T18" fmla="*/ 18 w 1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8">
                  <a:moveTo>
                    <a:pt x="18" y="0"/>
                  </a:moveTo>
                  <a:cubicBezTo>
                    <a:pt x="14" y="0"/>
                    <a:pt x="11" y="1"/>
                    <a:pt x="6" y="4"/>
                  </a:cubicBezTo>
                  <a:cubicBezTo>
                    <a:pt x="4" y="5"/>
                    <a:pt x="2" y="7"/>
                    <a:pt x="0" y="8"/>
                  </a:cubicBezTo>
                  <a:cubicBezTo>
                    <a:pt x="0" y="8"/>
                    <a:pt x="0" y="8"/>
                    <a:pt x="0" y="8"/>
                  </a:cubicBezTo>
                  <a:cubicBezTo>
                    <a:pt x="2" y="7"/>
                    <a:pt x="4" y="5"/>
                    <a:pt x="6" y="4"/>
                  </a:cubicBezTo>
                  <a:cubicBezTo>
                    <a:pt x="11" y="1"/>
                    <a:pt x="14" y="0"/>
                    <a:pt x="18" y="0"/>
                  </a:cubicBezTo>
                  <a:moveTo>
                    <a:pt x="18" y="0"/>
                  </a:moveTo>
                  <a:cubicBezTo>
                    <a:pt x="18" y="0"/>
                    <a:pt x="18" y="0"/>
                    <a:pt x="18" y="0"/>
                  </a:cubicBezTo>
                  <a:cubicBezTo>
                    <a:pt x="18" y="0"/>
                    <a:pt x="18" y="0"/>
                    <a:pt x="18" y="0"/>
                  </a:cubicBezTo>
                  <a:cubicBezTo>
                    <a:pt x="18" y="0"/>
                    <a:pt x="18" y="0"/>
                    <a:pt x="18" y="0"/>
                  </a:cubicBezTo>
                </a:path>
              </a:pathLst>
            </a:custGeom>
            <a:solidFill>
              <a:srgbClr val="EF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íṥḷïḓè">
              <a:extLst>
                <a:ext uri="{FF2B5EF4-FFF2-40B4-BE49-F238E27FC236}">
                  <a16:creationId xmlns:a16="http://schemas.microsoft.com/office/drawing/2014/main" id="{DE298CB0-F950-4A14-A58E-314FC4DD847F}"/>
                </a:ext>
              </a:extLst>
            </p:cNvPr>
            <p:cNvSpPr/>
            <p:nvPr/>
          </p:nvSpPr>
          <p:spPr bwMode="auto">
            <a:xfrm>
              <a:off x="5761569" y="322844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2236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îṧḻiḓê">
              <a:extLst>
                <a:ext uri="{FF2B5EF4-FFF2-40B4-BE49-F238E27FC236}">
                  <a16:creationId xmlns:a16="http://schemas.microsoft.com/office/drawing/2014/main" id="{5030C1E5-F2B1-4024-BD03-8CD24BCC49E7}"/>
                </a:ext>
              </a:extLst>
            </p:cNvPr>
            <p:cNvSpPr/>
            <p:nvPr/>
          </p:nvSpPr>
          <p:spPr bwMode="auto">
            <a:xfrm>
              <a:off x="5761569" y="322844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išliďe">
              <a:extLst>
                <a:ext uri="{FF2B5EF4-FFF2-40B4-BE49-F238E27FC236}">
                  <a16:creationId xmlns:a16="http://schemas.microsoft.com/office/drawing/2014/main" id="{441B1C32-8FD8-4454-8809-74B7DE6CA87A}"/>
                </a:ext>
              </a:extLst>
            </p:cNvPr>
            <p:cNvSpPr/>
            <p:nvPr/>
          </p:nvSpPr>
          <p:spPr bwMode="auto">
            <a:xfrm>
              <a:off x="5761569" y="3202942"/>
              <a:ext cx="100661" cy="49659"/>
            </a:xfrm>
            <a:custGeom>
              <a:avLst/>
              <a:gdLst>
                <a:gd name="T0" fmla="*/ 18 w 36"/>
                <a:gd name="T1" fmla="*/ 0 h 18"/>
                <a:gd name="T2" fmla="*/ 18 w 36"/>
                <a:gd name="T3" fmla="*/ 0 h 18"/>
                <a:gd name="T4" fmla="*/ 6 w 36"/>
                <a:gd name="T5" fmla="*/ 4 h 18"/>
                <a:gd name="T6" fmla="*/ 0 w 36"/>
                <a:gd name="T7" fmla="*/ 8 h 18"/>
                <a:gd name="T8" fmla="*/ 0 w 36"/>
                <a:gd name="T9" fmla="*/ 9 h 18"/>
                <a:gd name="T10" fmla="*/ 0 w 36"/>
                <a:gd name="T11" fmla="*/ 9 h 18"/>
                <a:gd name="T12" fmla="*/ 0 w 36"/>
                <a:gd name="T13" fmla="*/ 9 h 18"/>
                <a:gd name="T14" fmla="*/ 4 w 36"/>
                <a:gd name="T15" fmla="*/ 18 h 18"/>
                <a:gd name="T16" fmla="*/ 5 w 36"/>
                <a:gd name="T17" fmla="*/ 18 h 18"/>
                <a:gd name="T18" fmla="*/ 24 w 36"/>
                <a:gd name="T19" fmla="*/ 10 h 18"/>
                <a:gd name="T20" fmla="*/ 24 w 36"/>
                <a:gd name="T21" fmla="*/ 10 h 18"/>
                <a:gd name="T22" fmla="*/ 24 w 36"/>
                <a:gd name="T23" fmla="*/ 10 h 18"/>
                <a:gd name="T24" fmla="*/ 24 w 36"/>
                <a:gd name="T25" fmla="*/ 10 h 18"/>
                <a:gd name="T26" fmla="*/ 24 w 36"/>
                <a:gd name="T27" fmla="*/ 10 h 18"/>
                <a:gd name="T28" fmla="*/ 36 w 36"/>
                <a:gd name="T29" fmla="*/ 13 h 18"/>
                <a:gd name="T30" fmla="*/ 36 w 36"/>
                <a:gd name="T31" fmla="*/ 12 h 18"/>
                <a:gd name="T32" fmla="*/ 34 w 36"/>
                <a:gd name="T33" fmla="*/ 9 h 18"/>
                <a:gd name="T34" fmla="*/ 34 w 36"/>
                <a:gd name="T35" fmla="*/ 9 h 18"/>
                <a:gd name="T36" fmla="*/ 34 w 36"/>
                <a:gd name="T37" fmla="*/ 9 h 18"/>
                <a:gd name="T38" fmla="*/ 34 w 36"/>
                <a:gd name="T39" fmla="*/ 9 h 18"/>
                <a:gd name="T40" fmla="*/ 18 w 36"/>
                <a:gd name="T41" fmla="*/ 0 h 18"/>
                <a:gd name="T42" fmla="*/ 18 w 36"/>
                <a:gd name="T4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18">
                  <a:moveTo>
                    <a:pt x="18" y="0"/>
                  </a:moveTo>
                  <a:cubicBezTo>
                    <a:pt x="18" y="0"/>
                    <a:pt x="18" y="0"/>
                    <a:pt x="18" y="0"/>
                  </a:cubicBezTo>
                  <a:cubicBezTo>
                    <a:pt x="14" y="0"/>
                    <a:pt x="11" y="1"/>
                    <a:pt x="6" y="4"/>
                  </a:cubicBezTo>
                  <a:cubicBezTo>
                    <a:pt x="4" y="5"/>
                    <a:pt x="2" y="7"/>
                    <a:pt x="0" y="8"/>
                  </a:cubicBezTo>
                  <a:cubicBezTo>
                    <a:pt x="0" y="9"/>
                    <a:pt x="0" y="9"/>
                    <a:pt x="0" y="9"/>
                  </a:cubicBezTo>
                  <a:cubicBezTo>
                    <a:pt x="0" y="9"/>
                    <a:pt x="0" y="9"/>
                    <a:pt x="0" y="9"/>
                  </a:cubicBezTo>
                  <a:cubicBezTo>
                    <a:pt x="0" y="9"/>
                    <a:pt x="0" y="9"/>
                    <a:pt x="0" y="9"/>
                  </a:cubicBezTo>
                  <a:cubicBezTo>
                    <a:pt x="0" y="9"/>
                    <a:pt x="1" y="13"/>
                    <a:pt x="4" y="18"/>
                  </a:cubicBezTo>
                  <a:cubicBezTo>
                    <a:pt x="4" y="18"/>
                    <a:pt x="5" y="18"/>
                    <a:pt x="5" y="18"/>
                  </a:cubicBezTo>
                  <a:cubicBezTo>
                    <a:pt x="11" y="13"/>
                    <a:pt x="17" y="10"/>
                    <a:pt x="24" y="10"/>
                  </a:cubicBezTo>
                  <a:cubicBezTo>
                    <a:pt x="24" y="10"/>
                    <a:pt x="24" y="10"/>
                    <a:pt x="24" y="10"/>
                  </a:cubicBezTo>
                  <a:cubicBezTo>
                    <a:pt x="24" y="10"/>
                    <a:pt x="24" y="10"/>
                    <a:pt x="24" y="10"/>
                  </a:cubicBezTo>
                  <a:cubicBezTo>
                    <a:pt x="24" y="10"/>
                    <a:pt x="24" y="10"/>
                    <a:pt x="24" y="10"/>
                  </a:cubicBezTo>
                  <a:cubicBezTo>
                    <a:pt x="24" y="10"/>
                    <a:pt x="24" y="10"/>
                    <a:pt x="24" y="10"/>
                  </a:cubicBezTo>
                  <a:cubicBezTo>
                    <a:pt x="28" y="10"/>
                    <a:pt x="32" y="11"/>
                    <a:pt x="36" y="13"/>
                  </a:cubicBezTo>
                  <a:cubicBezTo>
                    <a:pt x="36" y="12"/>
                    <a:pt x="36" y="12"/>
                    <a:pt x="36" y="12"/>
                  </a:cubicBezTo>
                  <a:cubicBezTo>
                    <a:pt x="36" y="11"/>
                    <a:pt x="35" y="10"/>
                    <a:pt x="34" y="9"/>
                  </a:cubicBezTo>
                  <a:cubicBezTo>
                    <a:pt x="34" y="9"/>
                    <a:pt x="34" y="9"/>
                    <a:pt x="34" y="9"/>
                  </a:cubicBezTo>
                  <a:cubicBezTo>
                    <a:pt x="34" y="9"/>
                    <a:pt x="34" y="9"/>
                    <a:pt x="34" y="9"/>
                  </a:cubicBezTo>
                  <a:cubicBezTo>
                    <a:pt x="34" y="9"/>
                    <a:pt x="34" y="9"/>
                    <a:pt x="34" y="9"/>
                  </a:cubicBezTo>
                  <a:cubicBezTo>
                    <a:pt x="34" y="9"/>
                    <a:pt x="28" y="0"/>
                    <a:pt x="18" y="0"/>
                  </a:cubicBezTo>
                  <a:cubicBezTo>
                    <a:pt x="18" y="0"/>
                    <a:pt x="18" y="0"/>
                    <a:pt x="18" y="0"/>
                  </a:cubicBezTo>
                </a:path>
              </a:pathLst>
            </a:custGeom>
            <a:solidFill>
              <a:srgbClr val="D6D1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2" name="ïS1iďe">
              <a:extLst>
                <a:ext uri="{FF2B5EF4-FFF2-40B4-BE49-F238E27FC236}">
                  <a16:creationId xmlns:a16="http://schemas.microsoft.com/office/drawing/2014/main" id="{FA630246-C96C-48A5-8668-4447C9CDA570}"/>
                </a:ext>
              </a:extLst>
            </p:cNvPr>
            <p:cNvSpPr/>
            <p:nvPr/>
          </p:nvSpPr>
          <p:spPr bwMode="auto">
            <a:xfrm>
              <a:off x="5776333" y="3231127"/>
              <a:ext cx="52344" cy="21474"/>
            </a:xfrm>
            <a:custGeom>
              <a:avLst/>
              <a:gdLst>
                <a:gd name="T0" fmla="*/ 19 w 19"/>
                <a:gd name="T1" fmla="*/ 0 h 8"/>
                <a:gd name="T2" fmla="*/ 0 w 19"/>
                <a:gd name="T3" fmla="*/ 8 h 8"/>
                <a:gd name="T4" fmla="*/ 19 w 19"/>
                <a:gd name="T5" fmla="*/ 0 h 8"/>
                <a:gd name="T6" fmla="*/ 19 w 19"/>
                <a:gd name="T7" fmla="*/ 0 h 8"/>
                <a:gd name="T8" fmla="*/ 19 w 19"/>
                <a:gd name="T9" fmla="*/ 0 h 8"/>
                <a:gd name="T10" fmla="*/ 19 w 19"/>
                <a:gd name="T11" fmla="*/ 0 h 8"/>
                <a:gd name="T12" fmla="*/ 19 w 1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 h="8">
                  <a:moveTo>
                    <a:pt x="19" y="0"/>
                  </a:moveTo>
                  <a:cubicBezTo>
                    <a:pt x="12" y="0"/>
                    <a:pt x="6" y="3"/>
                    <a:pt x="0" y="8"/>
                  </a:cubicBezTo>
                  <a:cubicBezTo>
                    <a:pt x="6" y="3"/>
                    <a:pt x="12" y="0"/>
                    <a:pt x="19" y="0"/>
                  </a:cubicBezTo>
                  <a:moveTo>
                    <a:pt x="19" y="0"/>
                  </a:moveTo>
                  <a:cubicBezTo>
                    <a:pt x="19" y="0"/>
                    <a:pt x="19" y="0"/>
                    <a:pt x="19" y="0"/>
                  </a:cubicBezTo>
                  <a:cubicBezTo>
                    <a:pt x="19" y="0"/>
                    <a:pt x="19" y="0"/>
                    <a:pt x="19" y="0"/>
                  </a:cubicBezTo>
                  <a:cubicBezTo>
                    <a:pt x="19" y="0"/>
                    <a:pt x="19" y="0"/>
                    <a:pt x="19" y="0"/>
                  </a:cubicBezTo>
                </a:path>
              </a:pathLst>
            </a:custGeom>
            <a:solidFill>
              <a:srgbClr val="D6D1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ïsľiḋè">
              <a:extLst>
                <a:ext uri="{FF2B5EF4-FFF2-40B4-BE49-F238E27FC236}">
                  <a16:creationId xmlns:a16="http://schemas.microsoft.com/office/drawing/2014/main" id="{187E169B-45D3-4C82-B61D-8C7B38143F1F}"/>
                </a:ext>
              </a:extLst>
            </p:cNvPr>
            <p:cNvSpPr/>
            <p:nvPr/>
          </p:nvSpPr>
          <p:spPr bwMode="auto">
            <a:xfrm>
              <a:off x="5929337" y="3208311"/>
              <a:ext cx="51001" cy="22817"/>
            </a:xfrm>
            <a:custGeom>
              <a:avLst/>
              <a:gdLst>
                <a:gd name="T0" fmla="*/ 18 w 18"/>
                <a:gd name="T1" fmla="*/ 8 h 8"/>
                <a:gd name="T2" fmla="*/ 18 w 18"/>
                <a:gd name="T3" fmla="*/ 8 h 8"/>
                <a:gd name="T4" fmla="*/ 18 w 18"/>
                <a:gd name="T5" fmla="*/ 8 h 8"/>
                <a:gd name="T6" fmla="*/ 18 w 18"/>
                <a:gd name="T7" fmla="*/ 8 h 8"/>
                <a:gd name="T8" fmla="*/ 0 w 18"/>
                <a:gd name="T9" fmla="*/ 0 h 8"/>
                <a:gd name="T10" fmla="*/ 0 w 18"/>
                <a:gd name="T11" fmla="*/ 0 h 8"/>
                <a:gd name="T12" fmla="*/ 0 w 18"/>
                <a:gd name="T13" fmla="*/ 0 h 8"/>
                <a:gd name="T14" fmla="*/ 0 w 18"/>
                <a:gd name="T15" fmla="*/ 0 h 8"/>
                <a:gd name="T16" fmla="*/ 0 w 18"/>
                <a:gd name="T17" fmla="*/ 0 h 8"/>
                <a:gd name="T18" fmla="*/ 0 w 18"/>
                <a:gd name="T19" fmla="*/ 0 h 8"/>
                <a:gd name="T20" fmla="*/ 0 w 18"/>
                <a:gd name="T21" fmla="*/ 0 h 8"/>
                <a:gd name="T22" fmla="*/ 0 w 18"/>
                <a:gd name="T23" fmla="*/ 0 h 8"/>
                <a:gd name="T24" fmla="*/ 0 w 18"/>
                <a:gd name="T25" fmla="*/ 0 h 8"/>
                <a:gd name="T26" fmla="*/ 0 w 18"/>
                <a:gd name="T27" fmla="*/ 0 h 8"/>
                <a:gd name="T28" fmla="*/ 0 w 18"/>
                <a:gd name="T29" fmla="*/ 0 h 8"/>
                <a:gd name="T30" fmla="*/ 0 w 18"/>
                <a:gd name="T31" fmla="*/ 0 h 8"/>
                <a:gd name="T32" fmla="*/ 0 w 18"/>
                <a:gd name="T33" fmla="*/ 0 h 8"/>
                <a:gd name="T34" fmla="*/ 0 w 18"/>
                <a:gd name="T35" fmla="*/ 0 h 8"/>
                <a:gd name="T36" fmla="*/ 2 w 18"/>
                <a:gd name="T37" fmla="*/ 0 h 8"/>
                <a:gd name="T38" fmla="*/ 0 w 18"/>
                <a:gd name="T39" fmla="*/ 0 h 8"/>
                <a:gd name="T40" fmla="*/ 2 w 18"/>
                <a:gd name="T41" fmla="*/ 0 h 8"/>
                <a:gd name="T42" fmla="*/ 2 w 18"/>
                <a:gd name="T43" fmla="*/ 0 h 8"/>
                <a:gd name="T44" fmla="*/ 2 w 18"/>
                <a:gd name="T45" fmla="*/ 0 h 8"/>
                <a:gd name="T46" fmla="*/ 2 w 18"/>
                <a:gd name="T47" fmla="*/ 0 h 8"/>
                <a:gd name="T48" fmla="*/ 2 w 18"/>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8">
                  <a:moveTo>
                    <a:pt x="18" y="8"/>
                  </a:moveTo>
                  <a:cubicBezTo>
                    <a:pt x="18" y="8"/>
                    <a:pt x="18" y="8"/>
                    <a:pt x="18" y="8"/>
                  </a:cubicBezTo>
                  <a:cubicBezTo>
                    <a:pt x="18" y="8"/>
                    <a:pt x="18" y="8"/>
                    <a:pt x="18" y="8"/>
                  </a:cubicBezTo>
                  <a:cubicBezTo>
                    <a:pt x="18" y="8"/>
                    <a:pt x="18" y="8"/>
                    <a:pt x="18" y="8"/>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moveTo>
                    <a:pt x="2" y="0"/>
                  </a:moveTo>
                  <a:cubicBezTo>
                    <a:pt x="1" y="0"/>
                    <a:pt x="1" y="0"/>
                    <a:pt x="0" y="0"/>
                  </a:cubicBezTo>
                  <a:cubicBezTo>
                    <a:pt x="1" y="0"/>
                    <a:pt x="1" y="0"/>
                    <a:pt x="2" y="0"/>
                  </a:cubicBezTo>
                  <a:moveTo>
                    <a:pt x="2" y="0"/>
                  </a:moveTo>
                  <a:cubicBezTo>
                    <a:pt x="2" y="0"/>
                    <a:pt x="2" y="0"/>
                    <a:pt x="2" y="0"/>
                  </a:cubicBezTo>
                  <a:cubicBezTo>
                    <a:pt x="2" y="0"/>
                    <a:pt x="2" y="0"/>
                    <a:pt x="2" y="0"/>
                  </a:cubicBezTo>
                  <a:cubicBezTo>
                    <a:pt x="2" y="0"/>
                    <a:pt x="2" y="0"/>
                    <a:pt x="2" y="0"/>
                  </a:cubicBezTo>
                </a:path>
              </a:pathLst>
            </a:custGeom>
            <a:solidFill>
              <a:srgbClr val="EF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ṩḻiḑe">
              <a:extLst>
                <a:ext uri="{FF2B5EF4-FFF2-40B4-BE49-F238E27FC236}">
                  <a16:creationId xmlns:a16="http://schemas.microsoft.com/office/drawing/2014/main" id="{968CBBE7-C513-4FDD-AED2-F956E8B46B28}"/>
                </a:ext>
              </a:extLst>
            </p:cNvPr>
            <p:cNvSpPr/>
            <p:nvPr/>
          </p:nvSpPr>
          <p:spPr bwMode="auto">
            <a:xfrm>
              <a:off x="5980338" y="3231127"/>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close/>
                  <a:moveTo>
                    <a:pt x="0" y="0"/>
                  </a:moveTo>
                  <a:lnTo>
                    <a:pt x="0" y="0"/>
                  </a:lnTo>
                  <a:lnTo>
                    <a:pt x="0" y="0"/>
                  </a:lnTo>
                  <a:close/>
                </a:path>
              </a:pathLst>
            </a:custGeom>
            <a:solidFill>
              <a:srgbClr val="22366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işļíḍê">
              <a:extLst>
                <a:ext uri="{FF2B5EF4-FFF2-40B4-BE49-F238E27FC236}">
                  <a16:creationId xmlns:a16="http://schemas.microsoft.com/office/drawing/2014/main" id="{0B95E79B-CE18-4165-BFB4-415C0308D70A}"/>
                </a:ext>
              </a:extLst>
            </p:cNvPr>
            <p:cNvSpPr/>
            <p:nvPr/>
          </p:nvSpPr>
          <p:spPr bwMode="auto">
            <a:xfrm>
              <a:off x="5980338" y="3231127"/>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íṥḻiḓê">
              <a:extLst>
                <a:ext uri="{FF2B5EF4-FFF2-40B4-BE49-F238E27FC236}">
                  <a16:creationId xmlns:a16="http://schemas.microsoft.com/office/drawing/2014/main" id="{0D239BA2-41FC-489A-A450-72E0A9FE8142}"/>
                </a:ext>
              </a:extLst>
            </p:cNvPr>
            <p:cNvSpPr/>
            <p:nvPr/>
          </p:nvSpPr>
          <p:spPr bwMode="auto">
            <a:xfrm>
              <a:off x="5910547" y="3208311"/>
              <a:ext cx="69791" cy="38922"/>
            </a:xfrm>
            <a:custGeom>
              <a:avLst/>
              <a:gdLst>
                <a:gd name="T0" fmla="*/ 9 w 25"/>
                <a:gd name="T1" fmla="*/ 0 h 14"/>
                <a:gd name="T2" fmla="*/ 9 w 25"/>
                <a:gd name="T3" fmla="*/ 0 h 14"/>
                <a:gd name="T4" fmla="*/ 7 w 25"/>
                <a:gd name="T5" fmla="*/ 0 h 14"/>
                <a:gd name="T6" fmla="*/ 7 w 25"/>
                <a:gd name="T7" fmla="*/ 0 h 14"/>
                <a:gd name="T8" fmla="*/ 7 w 25"/>
                <a:gd name="T9" fmla="*/ 0 h 14"/>
                <a:gd name="T10" fmla="*/ 7 w 25"/>
                <a:gd name="T11" fmla="*/ 0 h 14"/>
                <a:gd name="T12" fmla="*/ 7 w 25"/>
                <a:gd name="T13" fmla="*/ 0 h 14"/>
                <a:gd name="T14" fmla="*/ 7 w 25"/>
                <a:gd name="T15" fmla="*/ 0 h 14"/>
                <a:gd name="T16" fmla="*/ 7 w 25"/>
                <a:gd name="T17" fmla="*/ 0 h 14"/>
                <a:gd name="T18" fmla="*/ 7 w 25"/>
                <a:gd name="T19" fmla="*/ 0 h 14"/>
                <a:gd name="T20" fmla="*/ 7 w 25"/>
                <a:gd name="T21" fmla="*/ 0 h 14"/>
                <a:gd name="T22" fmla="*/ 7 w 25"/>
                <a:gd name="T23" fmla="*/ 0 h 14"/>
                <a:gd name="T24" fmla="*/ 0 w 25"/>
                <a:gd name="T25" fmla="*/ 3 h 14"/>
                <a:gd name="T26" fmla="*/ 23 w 25"/>
                <a:gd name="T27" fmla="*/ 14 h 14"/>
                <a:gd name="T28" fmla="*/ 25 w 25"/>
                <a:gd name="T29" fmla="*/ 8 h 14"/>
                <a:gd name="T30" fmla="*/ 25 w 25"/>
                <a:gd name="T31" fmla="*/ 8 h 14"/>
                <a:gd name="T32" fmla="*/ 25 w 25"/>
                <a:gd name="T33" fmla="*/ 8 h 14"/>
                <a:gd name="T34" fmla="*/ 25 w 25"/>
                <a:gd name="T35" fmla="*/ 8 h 14"/>
                <a:gd name="T36" fmla="*/ 25 w 25"/>
                <a:gd name="T37" fmla="*/ 8 h 14"/>
                <a:gd name="T38" fmla="*/ 25 w 25"/>
                <a:gd name="T39" fmla="*/ 8 h 14"/>
                <a:gd name="T40" fmla="*/ 9 w 25"/>
                <a:gd name="T41" fmla="*/ 0 h 14"/>
                <a:gd name="T42" fmla="*/ 9 w 25"/>
                <a:gd name="T4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4">
                  <a:moveTo>
                    <a:pt x="9" y="0"/>
                  </a:moveTo>
                  <a:cubicBezTo>
                    <a:pt x="9" y="0"/>
                    <a:pt x="9" y="0"/>
                    <a:pt x="9" y="0"/>
                  </a:cubicBezTo>
                  <a:cubicBezTo>
                    <a:pt x="8" y="0"/>
                    <a:pt x="8"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7" y="0"/>
                    <a:pt x="7" y="0"/>
                    <a:pt x="7" y="0"/>
                  </a:cubicBezTo>
                  <a:cubicBezTo>
                    <a:pt x="4" y="1"/>
                    <a:pt x="2" y="2"/>
                    <a:pt x="0" y="3"/>
                  </a:cubicBezTo>
                  <a:cubicBezTo>
                    <a:pt x="8" y="3"/>
                    <a:pt x="16" y="8"/>
                    <a:pt x="23" y="14"/>
                  </a:cubicBezTo>
                  <a:cubicBezTo>
                    <a:pt x="25" y="11"/>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5" y="8"/>
                    <a:pt x="25" y="8"/>
                    <a:pt x="25" y="8"/>
                  </a:cubicBezTo>
                  <a:cubicBezTo>
                    <a:pt x="22" y="4"/>
                    <a:pt x="16" y="0"/>
                    <a:pt x="9" y="0"/>
                  </a:cubicBezTo>
                  <a:cubicBezTo>
                    <a:pt x="9" y="0"/>
                    <a:pt x="9" y="0"/>
                    <a:pt x="9" y="0"/>
                  </a:cubicBezTo>
                </a:path>
              </a:pathLst>
            </a:custGeom>
            <a:solidFill>
              <a:srgbClr val="D6D1D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 name="íŝḻïḍé">
              <a:extLst>
                <a:ext uri="{FF2B5EF4-FFF2-40B4-BE49-F238E27FC236}">
                  <a16:creationId xmlns:a16="http://schemas.microsoft.com/office/drawing/2014/main" id="{B165B747-8471-4E25-9C46-F8333AA133E8}"/>
                </a:ext>
              </a:extLst>
            </p:cNvPr>
            <p:cNvSpPr/>
            <p:nvPr/>
          </p:nvSpPr>
          <p:spPr bwMode="auto">
            <a:xfrm>
              <a:off x="5962890" y="5795949"/>
              <a:ext cx="111398" cy="57712"/>
            </a:xfrm>
            <a:custGeom>
              <a:avLst/>
              <a:gdLst>
                <a:gd name="T0" fmla="*/ 5 w 40"/>
                <a:gd name="T1" fmla="*/ 0 h 21"/>
                <a:gd name="T2" fmla="*/ 33 w 40"/>
                <a:gd name="T3" fmla="*/ 2 h 21"/>
                <a:gd name="T4" fmla="*/ 38 w 40"/>
                <a:gd name="T5" fmla="*/ 3 h 21"/>
                <a:gd name="T6" fmla="*/ 36 w 40"/>
                <a:gd name="T7" fmla="*/ 19 h 21"/>
                <a:gd name="T8" fmla="*/ 4 w 40"/>
                <a:gd name="T9" fmla="*/ 19 h 21"/>
                <a:gd name="T10" fmla="*/ 2 w 40"/>
                <a:gd name="T11" fmla="*/ 18 h 21"/>
                <a:gd name="T12" fmla="*/ 2 w 40"/>
                <a:gd name="T13" fmla="*/ 1 h 21"/>
                <a:gd name="T14" fmla="*/ 5 w 40"/>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1">
                  <a:moveTo>
                    <a:pt x="5" y="0"/>
                  </a:moveTo>
                  <a:cubicBezTo>
                    <a:pt x="11" y="0"/>
                    <a:pt x="26" y="1"/>
                    <a:pt x="33" y="2"/>
                  </a:cubicBezTo>
                  <a:cubicBezTo>
                    <a:pt x="36" y="2"/>
                    <a:pt x="38" y="2"/>
                    <a:pt x="38" y="3"/>
                  </a:cubicBezTo>
                  <a:cubicBezTo>
                    <a:pt x="40" y="4"/>
                    <a:pt x="37" y="18"/>
                    <a:pt x="36" y="19"/>
                  </a:cubicBezTo>
                  <a:cubicBezTo>
                    <a:pt x="35" y="20"/>
                    <a:pt x="12" y="21"/>
                    <a:pt x="4" y="19"/>
                  </a:cubicBezTo>
                  <a:cubicBezTo>
                    <a:pt x="3" y="19"/>
                    <a:pt x="3" y="19"/>
                    <a:pt x="2" y="18"/>
                  </a:cubicBezTo>
                  <a:cubicBezTo>
                    <a:pt x="1" y="15"/>
                    <a:pt x="0" y="2"/>
                    <a:pt x="2" y="1"/>
                  </a:cubicBezTo>
                  <a:cubicBezTo>
                    <a:pt x="2" y="0"/>
                    <a:pt x="3" y="0"/>
                    <a:pt x="5" y="0"/>
                  </a:cubicBezTo>
                  <a:close/>
                </a:path>
              </a:pathLst>
            </a:custGeom>
            <a:solidFill>
              <a:srgbClr val="0E22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sļîdé">
              <a:extLst>
                <a:ext uri="{FF2B5EF4-FFF2-40B4-BE49-F238E27FC236}">
                  <a16:creationId xmlns:a16="http://schemas.microsoft.com/office/drawing/2014/main" id="{627B5483-C8D6-4412-8E6E-4FA170D1C874}"/>
                </a:ext>
              </a:extLst>
            </p:cNvPr>
            <p:cNvSpPr/>
            <p:nvPr/>
          </p:nvSpPr>
          <p:spPr bwMode="auto">
            <a:xfrm>
              <a:off x="5944100" y="5845607"/>
              <a:ext cx="175820" cy="281849"/>
            </a:xfrm>
            <a:custGeom>
              <a:avLst/>
              <a:gdLst>
                <a:gd name="T0" fmla="*/ 6 w 63"/>
                <a:gd name="T1" fmla="*/ 52 h 101"/>
                <a:gd name="T2" fmla="*/ 33 w 63"/>
                <a:gd name="T3" fmla="*/ 70 h 101"/>
                <a:gd name="T4" fmla="*/ 57 w 63"/>
                <a:gd name="T5" fmla="*/ 52 h 101"/>
                <a:gd name="T6" fmla="*/ 48 w 63"/>
                <a:gd name="T7" fmla="*/ 19 h 101"/>
                <a:gd name="T8" fmla="*/ 48 w 63"/>
                <a:gd name="T9" fmla="*/ 19 h 101"/>
                <a:gd name="T10" fmla="*/ 61 w 63"/>
                <a:gd name="T11" fmla="*/ 55 h 101"/>
                <a:gd name="T12" fmla="*/ 39 w 63"/>
                <a:gd name="T13" fmla="*/ 101 h 101"/>
                <a:gd name="T14" fmla="*/ 1 w 63"/>
                <a:gd name="T15" fmla="*/ 53 h 101"/>
                <a:gd name="T16" fmla="*/ 9 w 63"/>
                <a:gd name="T17" fmla="*/ 0 h 101"/>
                <a:gd name="T18" fmla="*/ 11 w 63"/>
                <a:gd name="T19" fmla="*/ 1 h 101"/>
                <a:gd name="T20" fmla="*/ 6 w 63"/>
                <a:gd name="T21"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101">
                  <a:moveTo>
                    <a:pt x="6" y="52"/>
                  </a:moveTo>
                  <a:cubicBezTo>
                    <a:pt x="7" y="56"/>
                    <a:pt x="18" y="69"/>
                    <a:pt x="33" y="70"/>
                  </a:cubicBezTo>
                  <a:cubicBezTo>
                    <a:pt x="49" y="70"/>
                    <a:pt x="58" y="58"/>
                    <a:pt x="57" y="52"/>
                  </a:cubicBezTo>
                  <a:cubicBezTo>
                    <a:pt x="55" y="44"/>
                    <a:pt x="51" y="30"/>
                    <a:pt x="48" y="19"/>
                  </a:cubicBezTo>
                  <a:cubicBezTo>
                    <a:pt x="48" y="19"/>
                    <a:pt x="48" y="19"/>
                    <a:pt x="48" y="19"/>
                  </a:cubicBezTo>
                  <a:cubicBezTo>
                    <a:pt x="48" y="19"/>
                    <a:pt x="60" y="46"/>
                    <a:pt x="61" y="55"/>
                  </a:cubicBezTo>
                  <a:cubicBezTo>
                    <a:pt x="63" y="63"/>
                    <a:pt x="53" y="101"/>
                    <a:pt x="39" y="101"/>
                  </a:cubicBezTo>
                  <a:cubicBezTo>
                    <a:pt x="22" y="101"/>
                    <a:pt x="0" y="63"/>
                    <a:pt x="1" y="53"/>
                  </a:cubicBezTo>
                  <a:cubicBezTo>
                    <a:pt x="2" y="40"/>
                    <a:pt x="9" y="0"/>
                    <a:pt x="9" y="0"/>
                  </a:cubicBezTo>
                  <a:cubicBezTo>
                    <a:pt x="10" y="1"/>
                    <a:pt x="10" y="1"/>
                    <a:pt x="11" y="1"/>
                  </a:cubicBezTo>
                  <a:cubicBezTo>
                    <a:pt x="11" y="1"/>
                    <a:pt x="6" y="48"/>
                    <a:pt x="6" y="52"/>
                  </a:cubicBezTo>
                  <a:close/>
                </a:path>
              </a:pathLst>
            </a:custGeom>
            <a:solidFill>
              <a:srgbClr val="243C7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ïśļîḋe">
              <a:extLst>
                <a:ext uri="{FF2B5EF4-FFF2-40B4-BE49-F238E27FC236}">
                  <a16:creationId xmlns:a16="http://schemas.microsoft.com/office/drawing/2014/main" id="{7EABC98D-6BB5-4266-8069-B7378B08AB11}"/>
                </a:ext>
              </a:extLst>
            </p:cNvPr>
            <p:cNvSpPr/>
            <p:nvPr/>
          </p:nvSpPr>
          <p:spPr bwMode="auto">
            <a:xfrm>
              <a:off x="5779018" y="5795949"/>
              <a:ext cx="111398" cy="60397"/>
            </a:xfrm>
            <a:custGeom>
              <a:avLst/>
              <a:gdLst>
                <a:gd name="T0" fmla="*/ 6 w 40"/>
                <a:gd name="T1" fmla="*/ 2 h 22"/>
                <a:gd name="T2" fmla="*/ 36 w 40"/>
                <a:gd name="T3" fmla="*/ 1 h 22"/>
                <a:gd name="T4" fmla="*/ 38 w 40"/>
                <a:gd name="T5" fmla="*/ 1 h 22"/>
                <a:gd name="T6" fmla="*/ 37 w 40"/>
                <a:gd name="T7" fmla="*/ 19 h 22"/>
                <a:gd name="T8" fmla="*/ 35 w 40"/>
                <a:gd name="T9" fmla="*/ 20 h 22"/>
                <a:gd name="T10" fmla="*/ 4 w 40"/>
                <a:gd name="T11" fmla="*/ 19 h 22"/>
                <a:gd name="T12" fmla="*/ 2 w 40"/>
                <a:gd name="T13" fmla="*/ 3 h 22"/>
                <a:gd name="T14" fmla="*/ 6 w 40"/>
                <a:gd name="T15" fmla="*/ 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22">
                  <a:moveTo>
                    <a:pt x="6" y="2"/>
                  </a:moveTo>
                  <a:cubicBezTo>
                    <a:pt x="14" y="0"/>
                    <a:pt x="31" y="0"/>
                    <a:pt x="36" y="1"/>
                  </a:cubicBezTo>
                  <a:cubicBezTo>
                    <a:pt x="37" y="1"/>
                    <a:pt x="38" y="1"/>
                    <a:pt x="38" y="1"/>
                  </a:cubicBezTo>
                  <a:cubicBezTo>
                    <a:pt x="40" y="2"/>
                    <a:pt x="38" y="16"/>
                    <a:pt x="37" y="19"/>
                  </a:cubicBezTo>
                  <a:cubicBezTo>
                    <a:pt x="37" y="19"/>
                    <a:pt x="36" y="20"/>
                    <a:pt x="35" y="20"/>
                  </a:cubicBezTo>
                  <a:cubicBezTo>
                    <a:pt x="28" y="22"/>
                    <a:pt x="5" y="20"/>
                    <a:pt x="4" y="19"/>
                  </a:cubicBezTo>
                  <a:cubicBezTo>
                    <a:pt x="3" y="18"/>
                    <a:pt x="0" y="4"/>
                    <a:pt x="2" y="3"/>
                  </a:cubicBezTo>
                  <a:cubicBezTo>
                    <a:pt x="2" y="2"/>
                    <a:pt x="4" y="2"/>
                    <a:pt x="6" y="2"/>
                  </a:cubicBezTo>
                  <a:close/>
                </a:path>
              </a:pathLst>
            </a:custGeom>
            <a:solidFill>
              <a:srgbClr val="0E22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 name="ïşľidê">
              <a:extLst>
                <a:ext uri="{FF2B5EF4-FFF2-40B4-BE49-F238E27FC236}">
                  <a16:creationId xmlns:a16="http://schemas.microsoft.com/office/drawing/2014/main" id="{8D48701A-02AF-4845-A404-48B8FC243B5C}"/>
                </a:ext>
              </a:extLst>
            </p:cNvPr>
            <p:cNvSpPr/>
            <p:nvPr/>
          </p:nvSpPr>
          <p:spPr bwMode="auto">
            <a:xfrm>
              <a:off x="4862338" y="2793590"/>
              <a:ext cx="195952" cy="111398"/>
            </a:xfrm>
            <a:custGeom>
              <a:avLst/>
              <a:gdLst>
                <a:gd name="T0" fmla="*/ 57 w 70"/>
                <a:gd name="T1" fmla="*/ 1 h 40"/>
                <a:gd name="T2" fmla="*/ 62 w 70"/>
                <a:gd name="T3" fmla="*/ 1 h 40"/>
                <a:gd name="T4" fmla="*/ 70 w 70"/>
                <a:gd name="T5" fmla="*/ 27 h 40"/>
                <a:gd name="T6" fmla="*/ 67 w 70"/>
                <a:gd name="T7" fmla="*/ 29 h 40"/>
                <a:gd name="T8" fmla="*/ 13 w 70"/>
                <a:gd name="T9" fmla="*/ 39 h 40"/>
                <a:gd name="T10" fmla="*/ 8 w 70"/>
                <a:gd name="T11" fmla="*/ 39 h 40"/>
                <a:gd name="T12" fmla="*/ 4 w 70"/>
                <a:gd name="T13" fmla="*/ 11 h 40"/>
                <a:gd name="T14" fmla="*/ 6 w 70"/>
                <a:gd name="T15" fmla="*/ 11 h 40"/>
                <a:gd name="T16" fmla="*/ 57 w 70"/>
                <a:gd name="T17"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0">
                  <a:moveTo>
                    <a:pt x="57" y="1"/>
                  </a:moveTo>
                  <a:cubicBezTo>
                    <a:pt x="59" y="1"/>
                    <a:pt x="61" y="1"/>
                    <a:pt x="62" y="1"/>
                  </a:cubicBezTo>
                  <a:cubicBezTo>
                    <a:pt x="65" y="0"/>
                    <a:pt x="70" y="27"/>
                    <a:pt x="70" y="27"/>
                  </a:cubicBezTo>
                  <a:cubicBezTo>
                    <a:pt x="70" y="28"/>
                    <a:pt x="69" y="28"/>
                    <a:pt x="67" y="29"/>
                  </a:cubicBezTo>
                  <a:cubicBezTo>
                    <a:pt x="56" y="33"/>
                    <a:pt x="25" y="38"/>
                    <a:pt x="13" y="39"/>
                  </a:cubicBezTo>
                  <a:cubicBezTo>
                    <a:pt x="10" y="39"/>
                    <a:pt x="9" y="40"/>
                    <a:pt x="8" y="39"/>
                  </a:cubicBezTo>
                  <a:cubicBezTo>
                    <a:pt x="6" y="39"/>
                    <a:pt x="0" y="13"/>
                    <a:pt x="4" y="11"/>
                  </a:cubicBezTo>
                  <a:cubicBezTo>
                    <a:pt x="4" y="11"/>
                    <a:pt x="5" y="11"/>
                    <a:pt x="6" y="11"/>
                  </a:cubicBezTo>
                  <a:cubicBezTo>
                    <a:pt x="14" y="9"/>
                    <a:pt x="44" y="3"/>
                    <a:pt x="57" y="1"/>
                  </a:cubicBez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 name="íṥḷiďè">
              <a:extLst>
                <a:ext uri="{FF2B5EF4-FFF2-40B4-BE49-F238E27FC236}">
                  <a16:creationId xmlns:a16="http://schemas.microsoft.com/office/drawing/2014/main" id="{23E30BB4-AE4C-44FD-894A-92C21A9B4105}"/>
                </a:ext>
              </a:extLst>
            </p:cNvPr>
            <p:cNvSpPr/>
            <p:nvPr/>
          </p:nvSpPr>
          <p:spPr bwMode="auto">
            <a:xfrm>
              <a:off x="6515850" y="4091436"/>
              <a:ext cx="366404" cy="183873"/>
            </a:xfrm>
            <a:custGeom>
              <a:avLst/>
              <a:gdLst>
                <a:gd name="T0" fmla="*/ 20 w 131"/>
                <a:gd name="T1" fmla="*/ 23 h 66"/>
                <a:gd name="T2" fmla="*/ 68 w 131"/>
                <a:gd name="T3" fmla="*/ 0 h 66"/>
                <a:gd name="T4" fmla="*/ 69 w 131"/>
                <a:gd name="T5" fmla="*/ 1 h 66"/>
                <a:gd name="T6" fmla="*/ 124 w 131"/>
                <a:gd name="T7" fmla="*/ 19 h 66"/>
                <a:gd name="T8" fmla="*/ 83 w 131"/>
                <a:gd name="T9" fmla="*/ 19 h 66"/>
                <a:gd name="T10" fmla="*/ 130 w 131"/>
                <a:gd name="T11" fmla="*/ 37 h 66"/>
                <a:gd name="T12" fmla="*/ 73 w 131"/>
                <a:gd name="T13" fmla="*/ 34 h 66"/>
                <a:gd name="T14" fmla="*/ 117 w 131"/>
                <a:gd name="T15" fmla="*/ 53 h 66"/>
                <a:gd name="T16" fmla="*/ 39 w 131"/>
                <a:gd name="T17" fmla="*/ 46 h 66"/>
                <a:gd name="T18" fmla="*/ 2 w 131"/>
                <a:gd name="T19" fmla="*/ 62 h 66"/>
                <a:gd name="T20" fmla="*/ 10 w 131"/>
                <a:gd name="T21" fmla="*/ 48 h 66"/>
                <a:gd name="T22" fmla="*/ 20 w 131"/>
                <a:gd name="T23"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66">
                  <a:moveTo>
                    <a:pt x="20" y="23"/>
                  </a:moveTo>
                  <a:cubicBezTo>
                    <a:pt x="23" y="24"/>
                    <a:pt x="61" y="10"/>
                    <a:pt x="68" y="0"/>
                  </a:cubicBezTo>
                  <a:cubicBezTo>
                    <a:pt x="69" y="1"/>
                    <a:pt x="69" y="1"/>
                    <a:pt x="69" y="1"/>
                  </a:cubicBezTo>
                  <a:cubicBezTo>
                    <a:pt x="111" y="14"/>
                    <a:pt x="124" y="14"/>
                    <a:pt x="124" y="19"/>
                  </a:cubicBezTo>
                  <a:cubicBezTo>
                    <a:pt x="125" y="27"/>
                    <a:pt x="83" y="19"/>
                    <a:pt x="83" y="19"/>
                  </a:cubicBezTo>
                  <a:cubicBezTo>
                    <a:pt x="105" y="29"/>
                    <a:pt x="131" y="31"/>
                    <a:pt x="130" y="37"/>
                  </a:cubicBezTo>
                  <a:cubicBezTo>
                    <a:pt x="127" y="47"/>
                    <a:pt x="75" y="35"/>
                    <a:pt x="73" y="34"/>
                  </a:cubicBezTo>
                  <a:cubicBezTo>
                    <a:pt x="82" y="43"/>
                    <a:pt x="121" y="45"/>
                    <a:pt x="117" y="53"/>
                  </a:cubicBezTo>
                  <a:cubicBezTo>
                    <a:pt x="112" y="65"/>
                    <a:pt x="39" y="46"/>
                    <a:pt x="39" y="46"/>
                  </a:cubicBezTo>
                  <a:cubicBezTo>
                    <a:pt x="27" y="62"/>
                    <a:pt x="4" y="66"/>
                    <a:pt x="2" y="62"/>
                  </a:cubicBezTo>
                  <a:cubicBezTo>
                    <a:pt x="0" y="59"/>
                    <a:pt x="6" y="55"/>
                    <a:pt x="10" y="48"/>
                  </a:cubicBezTo>
                  <a:cubicBezTo>
                    <a:pt x="15" y="40"/>
                    <a:pt x="20" y="23"/>
                    <a:pt x="20" y="23"/>
                  </a:cubicBezTo>
                  <a:close/>
                </a:path>
              </a:pathLst>
            </a:custGeom>
            <a:solidFill>
              <a:srgbClr val="F9D8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 name="iṣľíḓé">
              <a:extLst>
                <a:ext uri="{FF2B5EF4-FFF2-40B4-BE49-F238E27FC236}">
                  <a16:creationId xmlns:a16="http://schemas.microsoft.com/office/drawing/2014/main" id="{5F230AD6-2555-477E-9E7E-2360624E918F}"/>
                </a:ext>
              </a:extLst>
            </p:cNvPr>
            <p:cNvSpPr/>
            <p:nvPr/>
          </p:nvSpPr>
          <p:spPr bwMode="auto">
            <a:xfrm>
              <a:off x="4800600" y="2451346"/>
              <a:ext cx="281849" cy="373114"/>
            </a:xfrm>
            <a:custGeom>
              <a:avLst/>
              <a:gdLst>
                <a:gd name="T0" fmla="*/ 11 w 101"/>
                <a:gd name="T1" fmla="*/ 61 h 134"/>
                <a:gd name="T2" fmla="*/ 18 w 101"/>
                <a:gd name="T3" fmla="*/ 65 h 134"/>
                <a:gd name="T4" fmla="*/ 30 w 101"/>
                <a:gd name="T5" fmla="*/ 86 h 134"/>
                <a:gd name="T6" fmla="*/ 30 w 101"/>
                <a:gd name="T7" fmla="*/ 86 h 134"/>
                <a:gd name="T8" fmla="*/ 49 w 101"/>
                <a:gd name="T9" fmla="*/ 97 h 134"/>
                <a:gd name="T10" fmla="*/ 41 w 101"/>
                <a:gd name="T11" fmla="*/ 56 h 134"/>
                <a:gd name="T12" fmla="*/ 41 w 101"/>
                <a:gd name="T13" fmla="*/ 56 h 134"/>
                <a:gd name="T14" fmla="*/ 59 w 101"/>
                <a:gd name="T15" fmla="*/ 1 h 134"/>
                <a:gd name="T16" fmla="*/ 62 w 101"/>
                <a:gd name="T17" fmla="*/ 37 h 134"/>
                <a:gd name="T18" fmla="*/ 64 w 101"/>
                <a:gd name="T19" fmla="*/ 75 h 134"/>
                <a:gd name="T20" fmla="*/ 96 w 101"/>
                <a:gd name="T21" fmla="*/ 40 h 134"/>
                <a:gd name="T22" fmla="*/ 86 w 101"/>
                <a:gd name="T23" fmla="*/ 76 h 134"/>
                <a:gd name="T24" fmla="*/ 79 w 101"/>
                <a:gd name="T25" fmla="*/ 124 h 134"/>
                <a:gd name="T26" fmla="*/ 28 w 101"/>
                <a:gd name="T27" fmla="*/ 134 h 134"/>
                <a:gd name="T28" fmla="*/ 28 w 101"/>
                <a:gd name="T29" fmla="*/ 133 h 134"/>
                <a:gd name="T30" fmla="*/ 1 w 101"/>
                <a:gd name="T31" fmla="*/ 91 h 134"/>
                <a:gd name="T32" fmla="*/ 11 w 101"/>
                <a:gd name="T33" fmla="*/ 6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34">
                  <a:moveTo>
                    <a:pt x="11" y="61"/>
                  </a:moveTo>
                  <a:cubicBezTo>
                    <a:pt x="13" y="61"/>
                    <a:pt x="15" y="62"/>
                    <a:pt x="18" y="65"/>
                  </a:cubicBezTo>
                  <a:cubicBezTo>
                    <a:pt x="22" y="69"/>
                    <a:pt x="27" y="78"/>
                    <a:pt x="30" y="86"/>
                  </a:cubicBezTo>
                  <a:cubicBezTo>
                    <a:pt x="30" y="86"/>
                    <a:pt x="30" y="86"/>
                    <a:pt x="30" y="86"/>
                  </a:cubicBezTo>
                  <a:cubicBezTo>
                    <a:pt x="30" y="86"/>
                    <a:pt x="42" y="106"/>
                    <a:pt x="49" y="97"/>
                  </a:cubicBezTo>
                  <a:cubicBezTo>
                    <a:pt x="51" y="93"/>
                    <a:pt x="47" y="69"/>
                    <a:pt x="41" y="56"/>
                  </a:cubicBezTo>
                  <a:cubicBezTo>
                    <a:pt x="41" y="56"/>
                    <a:pt x="41" y="56"/>
                    <a:pt x="41" y="56"/>
                  </a:cubicBezTo>
                  <a:cubicBezTo>
                    <a:pt x="39" y="45"/>
                    <a:pt x="45" y="0"/>
                    <a:pt x="59" y="1"/>
                  </a:cubicBezTo>
                  <a:cubicBezTo>
                    <a:pt x="64" y="2"/>
                    <a:pt x="62" y="19"/>
                    <a:pt x="62" y="37"/>
                  </a:cubicBezTo>
                  <a:cubicBezTo>
                    <a:pt x="61" y="56"/>
                    <a:pt x="64" y="75"/>
                    <a:pt x="64" y="75"/>
                  </a:cubicBezTo>
                  <a:cubicBezTo>
                    <a:pt x="72" y="50"/>
                    <a:pt x="90" y="37"/>
                    <a:pt x="96" y="40"/>
                  </a:cubicBezTo>
                  <a:cubicBezTo>
                    <a:pt x="101" y="42"/>
                    <a:pt x="91" y="63"/>
                    <a:pt x="86" y="76"/>
                  </a:cubicBezTo>
                  <a:cubicBezTo>
                    <a:pt x="82" y="88"/>
                    <a:pt x="80" y="119"/>
                    <a:pt x="79" y="124"/>
                  </a:cubicBezTo>
                  <a:cubicBezTo>
                    <a:pt x="66" y="126"/>
                    <a:pt x="36" y="132"/>
                    <a:pt x="28" y="134"/>
                  </a:cubicBezTo>
                  <a:cubicBezTo>
                    <a:pt x="28" y="133"/>
                    <a:pt x="28" y="133"/>
                    <a:pt x="28" y="133"/>
                  </a:cubicBezTo>
                  <a:cubicBezTo>
                    <a:pt x="21" y="130"/>
                    <a:pt x="3" y="108"/>
                    <a:pt x="1" y="91"/>
                  </a:cubicBezTo>
                  <a:cubicBezTo>
                    <a:pt x="0" y="84"/>
                    <a:pt x="1" y="65"/>
                    <a:pt x="11" y="61"/>
                  </a:cubicBezTo>
                  <a:close/>
                </a:path>
              </a:pathLst>
            </a:custGeom>
            <a:solidFill>
              <a:srgbClr val="F9D8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 name="ísḻídè">
              <a:extLst>
                <a:ext uri="{FF2B5EF4-FFF2-40B4-BE49-F238E27FC236}">
                  <a16:creationId xmlns:a16="http://schemas.microsoft.com/office/drawing/2014/main" id="{C4ACFF0B-4271-4591-8543-35B7029C414B}"/>
                </a:ext>
              </a:extLst>
            </p:cNvPr>
            <p:cNvSpPr/>
            <p:nvPr/>
          </p:nvSpPr>
          <p:spPr bwMode="auto">
            <a:xfrm>
              <a:off x="6007181" y="3857905"/>
              <a:ext cx="234874" cy="264401"/>
            </a:xfrm>
            <a:custGeom>
              <a:avLst/>
              <a:gdLst>
                <a:gd name="T0" fmla="*/ 84 w 84"/>
                <a:gd name="T1" fmla="*/ 95 h 95"/>
                <a:gd name="T2" fmla="*/ 82 w 84"/>
                <a:gd name="T3" fmla="*/ 92 h 95"/>
                <a:gd name="T4" fmla="*/ 0 w 84"/>
                <a:gd name="T5" fmla="*/ 16 h 95"/>
                <a:gd name="T6" fmla="*/ 0 w 84"/>
                <a:gd name="T7" fmla="*/ 16 h 95"/>
                <a:gd name="T8" fmla="*/ 39 w 84"/>
                <a:gd name="T9" fmla="*/ 0 h 95"/>
                <a:gd name="T10" fmla="*/ 84 w 84"/>
                <a:gd name="T11" fmla="*/ 95 h 95"/>
              </a:gdLst>
              <a:ahLst/>
              <a:cxnLst>
                <a:cxn ang="0">
                  <a:pos x="T0" y="T1"/>
                </a:cxn>
                <a:cxn ang="0">
                  <a:pos x="T2" y="T3"/>
                </a:cxn>
                <a:cxn ang="0">
                  <a:pos x="T4" y="T5"/>
                </a:cxn>
                <a:cxn ang="0">
                  <a:pos x="T6" y="T7"/>
                </a:cxn>
                <a:cxn ang="0">
                  <a:pos x="T8" y="T9"/>
                </a:cxn>
                <a:cxn ang="0">
                  <a:pos x="T10" y="T11"/>
                </a:cxn>
              </a:cxnLst>
              <a:rect l="0" t="0" r="r" b="b"/>
              <a:pathLst>
                <a:path w="84" h="95">
                  <a:moveTo>
                    <a:pt x="84" y="95"/>
                  </a:moveTo>
                  <a:cubicBezTo>
                    <a:pt x="82" y="92"/>
                    <a:pt x="82" y="92"/>
                    <a:pt x="82" y="92"/>
                  </a:cubicBezTo>
                  <a:cubicBezTo>
                    <a:pt x="11" y="89"/>
                    <a:pt x="0" y="16"/>
                    <a:pt x="0" y="16"/>
                  </a:cubicBezTo>
                  <a:cubicBezTo>
                    <a:pt x="0" y="16"/>
                    <a:pt x="0" y="16"/>
                    <a:pt x="0" y="16"/>
                  </a:cubicBezTo>
                  <a:cubicBezTo>
                    <a:pt x="30" y="9"/>
                    <a:pt x="39" y="0"/>
                    <a:pt x="39" y="0"/>
                  </a:cubicBezTo>
                  <a:cubicBezTo>
                    <a:pt x="39" y="0"/>
                    <a:pt x="69" y="48"/>
                    <a:pt x="84" y="95"/>
                  </a:cubicBezTo>
                  <a:close/>
                </a:path>
              </a:pathLst>
            </a:custGeom>
            <a:solidFill>
              <a:srgbClr val="00061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ṩḷiḑe">
              <a:extLst>
                <a:ext uri="{FF2B5EF4-FFF2-40B4-BE49-F238E27FC236}">
                  <a16:creationId xmlns:a16="http://schemas.microsoft.com/office/drawing/2014/main" id="{2A1AFF17-F7C3-48D8-816B-B3B4580220BE}"/>
                </a:ext>
              </a:extLst>
            </p:cNvPr>
            <p:cNvSpPr/>
            <p:nvPr/>
          </p:nvSpPr>
          <p:spPr bwMode="auto">
            <a:xfrm>
              <a:off x="5281085" y="1930597"/>
              <a:ext cx="1159606" cy="1213291"/>
            </a:xfrm>
            <a:custGeom>
              <a:avLst/>
              <a:gdLst>
                <a:gd name="T0" fmla="*/ 89 w 415"/>
                <a:gd name="T1" fmla="*/ 161 h 436"/>
                <a:gd name="T2" fmla="*/ 91 w 415"/>
                <a:gd name="T3" fmla="*/ 293 h 436"/>
                <a:gd name="T4" fmla="*/ 97 w 415"/>
                <a:gd name="T5" fmla="*/ 313 h 436"/>
                <a:gd name="T6" fmla="*/ 136 w 415"/>
                <a:gd name="T7" fmla="*/ 394 h 436"/>
                <a:gd name="T8" fmla="*/ 150 w 415"/>
                <a:gd name="T9" fmla="*/ 411 h 436"/>
                <a:gd name="T10" fmla="*/ 24 w 415"/>
                <a:gd name="T11" fmla="*/ 411 h 436"/>
                <a:gd name="T12" fmla="*/ 45 w 415"/>
                <a:gd name="T13" fmla="*/ 107 h 436"/>
                <a:gd name="T14" fmla="*/ 198 w 415"/>
                <a:gd name="T15" fmla="*/ 5 h 436"/>
                <a:gd name="T16" fmla="*/ 285 w 415"/>
                <a:gd name="T17" fmla="*/ 50 h 436"/>
                <a:gd name="T18" fmla="*/ 341 w 415"/>
                <a:gd name="T19" fmla="*/ 55 h 436"/>
                <a:gd name="T20" fmla="*/ 384 w 415"/>
                <a:gd name="T21" fmla="*/ 223 h 436"/>
                <a:gd name="T22" fmla="*/ 415 w 415"/>
                <a:gd name="T23" fmla="*/ 369 h 436"/>
                <a:gd name="T24" fmla="*/ 316 w 415"/>
                <a:gd name="T25" fmla="*/ 409 h 436"/>
                <a:gd name="T26" fmla="*/ 323 w 415"/>
                <a:gd name="T27" fmla="*/ 283 h 436"/>
                <a:gd name="T28" fmla="*/ 321 w 415"/>
                <a:gd name="T29" fmla="*/ 283 h 436"/>
                <a:gd name="T30" fmla="*/ 322 w 415"/>
                <a:gd name="T31" fmla="*/ 279 h 436"/>
                <a:gd name="T32" fmla="*/ 323 w 415"/>
                <a:gd name="T33" fmla="*/ 279 h 436"/>
                <a:gd name="T34" fmla="*/ 346 w 415"/>
                <a:gd name="T35" fmla="*/ 283 h 436"/>
                <a:gd name="T36" fmla="*/ 368 w 415"/>
                <a:gd name="T37" fmla="*/ 232 h 436"/>
                <a:gd name="T38" fmla="*/ 328 w 415"/>
                <a:gd name="T39" fmla="*/ 231 h 436"/>
                <a:gd name="T40" fmla="*/ 328 w 415"/>
                <a:gd name="T41" fmla="*/ 231 h 436"/>
                <a:gd name="T42" fmla="*/ 329 w 415"/>
                <a:gd name="T43" fmla="*/ 194 h 436"/>
                <a:gd name="T44" fmla="*/ 281 w 415"/>
                <a:gd name="T45" fmla="*/ 69 h 436"/>
                <a:gd name="T46" fmla="*/ 86 w 415"/>
                <a:gd name="T47" fmla="*/ 197 h 436"/>
                <a:gd name="T48" fmla="*/ 89 w 415"/>
                <a:gd name="T49" fmla="*/ 16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5" h="436">
                  <a:moveTo>
                    <a:pt x="89" y="161"/>
                  </a:moveTo>
                  <a:cubicBezTo>
                    <a:pt x="87" y="164"/>
                    <a:pt x="74" y="220"/>
                    <a:pt x="91" y="293"/>
                  </a:cubicBezTo>
                  <a:cubicBezTo>
                    <a:pt x="92" y="300"/>
                    <a:pt x="95" y="307"/>
                    <a:pt x="97" y="313"/>
                  </a:cubicBezTo>
                  <a:cubicBezTo>
                    <a:pt x="110" y="353"/>
                    <a:pt x="125" y="379"/>
                    <a:pt x="136" y="394"/>
                  </a:cubicBezTo>
                  <a:cubicBezTo>
                    <a:pt x="144" y="406"/>
                    <a:pt x="150" y="411"/>
                    <a:pt x="150" y="411"/>
                  </a:cubicBezTo>
                  <a:cubicBezTo>
                    <a:pt x="72" y="436"/>
                    <a:pt x="24" y="411"/>
                    <a:pt x="24" y="411"/>
                  </a:cubicBezTo>
                  <a:cubicBezTo>
                    <a:pt x="0" y="334"/>
                    <a:pt x="10" y="179"/>
                    <a:pt x="45" y="107"/>
                  </a:cubicBezTo>
                  <a:cubicBezTo>
                    <a:pt x="80" y="35"/>
                    <a:pt x="131" y="11"/>
                    <a:pt x="198" y="5"/>
                  </a:cubicBezTo>
                  <a:cubicBezTo>
                    <a:pt x="264" y="0"/>
                    <a:pt x="285" y="50"/>
                    <a:pt x="285" y="50"/>
                  </a:cubicBezTo>
                  <a:cubicBezTo>
                    <a:pt x="285" y="50"/>
                    <a:pt x="331" y="32"/>
                    <a:pt x="341" y="55"/>
                  </a:cubicBezTo>
                  <a:cubicBezTo>
                    <a:pt x="352" y="77"/>
                    <a:pt x="368" y="143"/>
                    <a:pt x="384" y="223"/>
                  </a:cubicBezTo>
                  <a:cubicBezTo>
                    <a:pt x="400" y="302"/>
                    <a:pt x="415" y="369"/>
                    <a:pt x="415" y="369"/>
                  </a:cubicBezTo>
                  <a:cubicBezTo>
                    <a:pt x="415" y="369"/>
                    <a:pt x="378" y="412"/>
                    <a:pt x="316" y="409"/>
                  </a:cubicBezTo>
                  <a:cubicBezTo>
                    <a:pt x="316" y="409"/>
                    <a:pt x="323" y="324"/>
                    <a:pt x="323" y="283"/>
                  </a:cubicBezTo>
                  <a:cubicBezTo>
                    <a:pt x="321" y="283"/>
                    <a:pt x="321" y="283"/>
                    <a:pt x="321" y="283"/>
                  </a:cubicBezTo>
                  <a:cubicBezTo>
                    <a:pt x="322" y="282"/>
                    <a:pt x="322" y="280"/>
                    <a:pt x="322" y="279"/>
                  </a:cubicBezTo>
                  <a:cubicBezTo>
                    <a:pt x="323" y="279"/>
                    <a:pt x="323" y="279"/>
                    <a:pt x="323" y="279"/>
                  </a:cubicBezTo>
                  <a:cubicBezTo>
                    <a:pt x="323" y="279"/>
                    <a:pt x="332" y="287"/>
                    <a:pt x="346" y="283"/>
                  </a:cubicBezTo>
                  <a:cubicBezTo>
                    <a:pt x="361" y="278"/>
                    <a:pt x="379" y="255"/>
                    <a:pt x="368" y="232"/>
                  </a:cubicBezTo>
                  <a:cubicBezTo>
                    <a:pt x="354" y="204"/>
                    <a:pt x="328" y="231"/>
                    <a:pt x="328" y="231"/>
                  </a:cubicBezTo>
                  <a:cubicBezTo>
                    <a:pt x="328" y="231"/>
                    <a:pt x="328" y="231"/>
                    <a:pt x="328" y="231"/>
                  </a:cubicBezTo>
                  <a:cubicBezTo>
                    <a:pt x="329" y="212"/>
                    <a:pt x="329" y="196"/>
                    <a:pt x="329" y="194"/>
                  </a:cubicBezTo>
                  <a:cubicBezTo>
                    <a:pt x="283" y="148"/>
                    <a:pt x="281" y="69"/>
                    <a:pt x="281" y="69"/>
                  </a:cubicBezTo>
                  <a:cubicBezTo>
                    <a:pt x="215" y="180"/>
                    <a:pt x="86" y="197"/>
                    <a:pt x="86" y="197"/>
                  </a:cubicBezTo>
                  <a:cubicBezTo>
                    <a:pt x="84" y="187"/>
                    <a:pt x="89" y="163"/>
                    <a:pt x="89" y="161"/>
                  </a:cubicBezTo>
                </a:path>
              </a:pathLst>
            </a:custGeom>
            <a:solidFill>
              <a:srgbClr val="604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íṧlîḋê">
              <a:extLst>
                <a:ext uri="{FF2B5EF4-FFF2-40B4-BE49-F238E27FC236}">
                  <a16:creationId xmlns:a16="http://schemas.microsoft.com/office/drawing/2014/main" id="{B34C297F-9A8E-45EC-84F4-BCB2A2D3CE8F}"/>
                </a:ext>
              </a:extLst>
            </p:cNvPr>
            <p:cNvSpPr/>
            <p:nvPr/>
          </p:nvSpPr>
          <p:spPr bwMode="auto">
            <a:xfrm>
              <a:off x="5758885" y="2964042"/>
              <a:ext cx="218769" cy="336877"/>
            </a:xfrm>
            <a:custGeom>
              <a:avLst/>
              <a:gdLst>
                <a:gd name="T0" fmla="*/ 64 w 78"/>
                <a:gd name="T1" fmla="*/ 0 h 121"/>
                <a:gd name="T2" fmla="*/ 66 w 78"/>
                <a:gd name="T3" fmla="*/ 29 h 121"/>
                <a:gd name="T4" fmla="*/ 54 w 78"/>
                <a:gd name="T5" fmla="*/ 91 h 121"/>
                <a:gd name="T6" fmla="*/ 43 w 78"/>
                <a:gd name="T7" fmla="*/ 121 h 121"/>
                <a:gd name="T8" fmla="*/ 35 w 78"/>
                <a:gd name="T9" fmla="*/ 95 h 121"/>
                <a:gd name="T10" fmla="*/ 19 w 78"/>
                <a:gd name="T11" fmla="*/ 74 h 121"/>
                <a:gd name="T12" fmla="*/ 9 w 78"/>
                <a:gd name="T13" fmla="*/ 31 h 121"/>
                <a:gd name="T14" fmla="*/ 9 w 78"/>
                <a:gd name="T15" fmla="*/ 28 h 121"/>
                <a:gd name="T16" fmla="*/ 9 w 78"/>
                <a:gd name="T17" fmla="*/ 3 h 121"/>
                <a:gd name="T18" fmla="*/ 39 w 78"/>
                <a:gd name="T19" fmla="*/ 9 h 121"/>
                <a:gd name="T20" fmla="*/ 61 w 78"/>
                <a:gd name="T21" fmla="*/ 2 h 121"/>
                <a:gd name="T22" fmla="*/ 64 w 78"/>
                <a:gd name="T2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21">
                  <a:moveTo>
                    <a:pt x="64" y="0"/>
                  </a:moveTo>
                  <a:cubicBezTo>
                    <a:pt x="66" y="29"/>
                    <a:pt x="66" y="29"/>
                    <a:pt x="66" y="29"/>
                  </a:cubicBezTo>
                  <a:cubicBezTo>
                    <a:pt x="66" y="29"/>
                    <a:pt x="78" y="56"/>
                    <a:pt x="54" y="91"/>
                  </a:cubicBezTo>
                  <a:cubicBezTo>
                    <a:pt x="44" y="100"/>
                    <a:pt x="43" y="121"/>
                    <a:pt x="43" y="121"/>
                  </a:cubicBezTo>
                  <a:cubicBezTo>
                    <a:pt x="43" y="121"/>
                    <a:pt x="44" y="110"/>
                    <a:pt x="35" y="95"/>
                  </a:cubicBezTo>
                  <a:cubicBezTo>
                    <a:pt x="32" y="88"/>
                    <a:pt x="27" y="81"/>
                    <a:pt x="19" y="74"/>
                  </a:cubicBezTo>
                  <a:cubicBezTo>
                    <a:pt x="0" y="54"/>
                    <a:pt x="9" y="31"/>
                    <a:pt x="9" y="31"/>
                  </a:cubicBezTo>
                  <a:cubicBezTo>
                    <a:pt x="9" y="28"/>
                    <a:pt x="9" y="28"/>
                    <a:pt x="9" y="28"/>
                  </a:cubicBezTo>
                  <a:cubicBezTo>
                    <a:pt x="9" y="3"/>
                    <a:pt x="9" y="3"/>
                    <a:pt x="9" y="3"/>
                  </a:cubicBezTo>
                  <a:cubicBezTo>
                    <a:pt x="23" y="7"/>
                    <a:pt x="33" y="9"/>
                    <a:pt x="39" y="9"/>
                  </a:cubicBezTo>
                  <a:cubicBezTo>
                    <a:pt x="46" y="8"/>
                    <a:pt x="53" y="6"/>
                    <a:pt x="61" y="2"/>
                  </a:cubicBezTo>
                  <a:cubicBezTo>
                    <a:pt x="64" y="0"/>
                    <a:pt x="64" y="0"/>
                    <a:pt x="64" y="0"/>
                  </a:cubicBezTo>
                </a:path>
              </a:pathLst>
            </a:custGeom>
            <a:solidFill>
              <a:srgbClr val="F9D8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îṡḷïḍê">
              <a:extLst>
                <a:ext uri="{FF2B5EF4-FFF2-40B4-BE49-F238E27FC236}">
                  <a16:creationId xmlns:a16="http://schemas.microsoft.com/office/drawing/2014/main" id="{F47ADFB4-B2DE-435A-BFD2-0A0E9997D566}"/>
                </a:ext>
              </a:extLst>
            </p:cNvPr>
            <p:cNvSpPr/>
            <p:nvPr/>
          </p:nvSpPr>
          <p:spPr bwMode="auto">
            <a:xfrm>
              <a:off x="5879677" y="3300918"/>
              <a:ext cx="1343" cy="1343"/>
            </a:xfrm>
            <a:prstGeom prst="rect">
              <a:avLst/>
            </a:prstGeom>
            <a:solidFill>
              <a:srgbClr val="C8BBD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7" name="ïṧlíḑé">
              <a:extLst>
                <a:ext uri="{FF2B5EF4-FFF2-40B4-BE49-F238E27FC236}">
                  <a16:creationId xmlns:a16="http://schemas.microsoft.com/office/drawing/2014/main" id="{47BA6C1B-E4CB-4DD8-9784-C8E8EFFE7D2C}"/>
                </a:ext>
              </a:extLst>
            </p:cNvPr>
            <p:cNvSpPr/>
            <p:nvPr/>
          </p:nvSpPr>
          <p:spPr bwMode="auto">
            <a:xfrm>
              <a:off x="5879677" y="3300918"/>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8" name="iśļïde">
              <a:extLst>
                <a:ext uri="{FF2B5EF4-FFF2-40B4-BE49-F238E27FC236}">
                  <a16:creationId xmlns:a16="http://schemas.microsoft.com/office/drawing/2014/main" id="{9496DBE8-14EA-4715-9040-0DC201985A78}"/>
                </a:ext>
              </a:extLst>
            </p:cNvPr>
            <p:cNvSpPr/>
            <p:nvPr/>
          </p:nvSpPr>
          <p:spPr bwMode="auto">
            <a:xfrm>
              <a:off x="5879677" y="3300918"/>
              <a:ext cx="1343" cy="1343"/>
            </a:xfrm>
            <a:prstGeom prst="rect">
              <a:avLst/>
            </a:prstGeom>
            <a:solidFill>
              <a:srgbClr val="DBAFB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9" name="iṣḻïḓé">
              <a:extLst>
                <a:ext uri="{FF2B5EF4-FFF2-40B4-BE49-F238E27FC236}">
                  <a16:creationId xmlns:a16="http://schemas.microsoft.com/office/drawing/2014/main" id="{FDE04ED8-3F01-45AD-A094-5E7B286BE6A6}"/>
                </a:ext>
              </a:extLst>
            </p:cNvPr>
            <p:cNvSpPr/>
            <p:nvPr/>
          </p:nvSpPr>
          <p:spPr bwMode="auto">
            <a:xfrm>
              <a:off x="5879677" y="3300918"/>
              <a:ext cx="1343" cy="1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0" name="iśḻîďe">
              <a:extLst>
                <a:ext uri="{FF2B5EF4-FFF2-40B4-BE49-F238E27FC236}">
                  <a16:creationId xmlns:a16="http://schemas.microsoft.com/office/drawing/2014/main" id="{7AE7E3D7-1A6E-49C1-80E3-BD4745B3065D}"/>
                </a:ext>
              </a:extLst>
            </p:cNvPr>
            <p:cNvSpPr/>
            <p:nvPr/>
          </p:nvSpPr>
          <p:spPr bwMode="auto">
            <a:xfrm>
              <a:off x="5867599" y="2988201"/>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F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1" name="iṡlîďè">
              <a:extLst>
                <a:ext uri="{FF2B5EF4-FFF2-40B4-BE49-F238E27FC236}">
                  <a16:creationId xmlns:a16="http://schemas.microsoft.com/office/drawing/2014/main" id="{86D371F7-1114-4012-B083-36545AC0C55C}"/>
                </a:ext>
              </a:extLst>
            </p:cNvPr>
            <p:cNvSpPr/>
            <p:nvPr/>
          </p:nvSpPr>
          <p:spPr bwMode="auto">
            <a:xfrm>
              <a:off x="5784386" y="2964042"/>
              <a:ext cx="153004" cy="24158"/>
            </a:xfrm>
            <a:custGeom>
              <a:avLst/>
              <a:gdLst>
                <a:gd name="T0" fmla="*/ 2 w 55"/>
                <a:gd name="T1" fmla="*/ 3 h 9"/>
                <a:gd name="T2" fmla="*/ 2 w 55"/>
                <a:gd name="T3" fmla="*/ 3 h 9"/>
                <a:gd name="T4" fmla="*/ 2 w 55"/>
                <a:gd name="T5" fmla="*/ 3 h 9"/>
                <a:gd name="T6" fmla="*/ 0 w 55"/>
                <a:gd name="T7" fmla="*/ 3 h 9"/>
                <a:gd name="T8" fmla="*/ 0 w 55"/>
                <a:gd name="T9" fmla="*/ 3 h 9"/>
                <a:gd name="T10" fmla="*/ 1 w 55"/>
                <a:gd name="T11" fmla="*/ 3 h 9"/>
                <a:gd name="T12" fmla="*/ 0 w 55"/>
                <a:gd name="T13" fmla="*/ 3 h 9"/>
                <a:gd name="T14" fmla="*/ 55 w 55"/>
                <a:gd name="T15" fmla="*/ 0 h 9"/>
                <a:gd name="T16" fmla="*/ 52 w 55"/>
                <a:gd name="T17" fmla="*/ 2 h 9"/>
                <a:gd name="T18" fmla="*/ 30 w 55"/>
                <a:gd name="T19" fmla="*/ 9 h 9"/>
                <a:gd name="T20" fmla="*/ 30 w 55"/>
                <a:gd name="T21" fmla="*/ 9 h 9"/>
                <a:gd name="T22" fmla="*/ 30 w 55"/>
                <a:gd name="T23" fmla="*/ 9 h 9"/>
                <a:gd name="T24" fmla="*/ 30 w 55"/>
                <a:gd name="T25" fmla="*/ 9 h 9"/>
                <a:gd name="T26" fmla="*/ 30 w 55"/>
                <a:gd name="T27" fmla="*/ 9 h 9"/>
                <a:gd name="T28" fmla="*/ 30 w 55"/>
                <a:gd name="T29" fmla="*/ 9 h 9"/>
                <a:gd name="T30" fmla="*/ 52 w 55"/>
                <a:gd name="T31" fmla="*/ 2 h 9"/>
                <a:gd name="T32" fmla="*/ 55 w 55"/>
                <a:gd name="T3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9">
                  <a:moveTo>
                    <a:pt x="2" y="3"/>
                  </a:moveTo>
                  <a:cubicBezTo>
                    <a:pt x="2" y="3"/>
                    <a:pt x="2" y="3"/>
                    <a:pt x="2" y="3"/>
                  </a:cubicBezTo>
                  <a:cubicBezTo>
                    <a:pt x="2" y="3"/>
                    <a:pt x="2" y="3"/>
                    <a:pt x="2" y="3"/>
                  </a:cubicBezTo>
                  <a:moveTo>
                    <a:pt x="0" y="3"/>
                  </a:moveTo>
                  <a:cubicBezTo>
                    <a:pt x="0" y="3"/>
                    <a:pt x="0" y="3"/>
                    <a:pt x="0" y="3"/>
                  </a:cubicBezTo>
                  <a:cubicBezTo>
                    <a:pt x="0" y="3"/>
                    <a:pt x="1" y="3"/>
                    <a:pt x="1" y="3"/>
                  </a:cubicBezTo>
                  <a:cubicBezTo>
                    <a:pt x="1" y="3"/>
                    <a:pt x="0" y="3"/>
                    <a:pt x="0" y="3"/>
                  </a:cubicBezTo>
                  <a:moveTo>
                    <a:pt x="55" y="0"/>
                  </a:moveTo>
                  <a:cubicBezTo>
                    <a:pt x="52" y="2"/>
                    <a:pt x="52" y="2"/>
                    <a:pt x="52" y="2"/>
                  </a:cubicBezTo>
                  <a:cubicBezTo>
                    <a:pt x="44" y="6"/>
                    <a:pt x="37" y="8"/>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7" y="8"/>
                    <a:pt x="44" y="6"/>
                    <a:pt x="52" y="2"/>
                  </a:cubicBezTo>
                  <a:cubicBezTo>
                    <a:pt x="55" y="0"/>
                    <a:pt x="55" y="0"/>
                    <a:pt x="55" y="0"/>
                  </a:cubicBezTo>
                </a:path>
              </a:pathLst>
            </a:custGeom>
            <a:solidFill>
              <a:srgbClr val="EAC3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2" name="ïṩḷiḍe">
              <a:extLst>
                <a:ext uri="{FF2B5EF4-FFF2-40B4-BE49-F238E27FC236}">
                  <a16:creationId xmlns:a16="http://schemas.microsoft.com/office/drawing/2014/main" id="{5E673DA2-6DB6-4A9B-B22B-90B39280D530}"/>
                </a:ext>
              </a:extLst>
            </p:cNvPr>
            <p:cNvSpPr/>
            <p:nvPr/>
          </p:nvSpPr>
          <p:spPr bwMode="auto">
            <a:xfrm>
              <a:off x="5864914" y="2988201"/>
              <a:ext cx="2684" cy="0"/>
            </a:xfrm>
            <a:custGeom>
              <a:avLst/>
              <a:gdLst>
                <a:gd name="T0" fmla="*/ 0 w 1"/>
                <a:gd name="T1" fmla="*/ 0 w 1"/>
                <a:gd name="T2" fmla="*/ 0 w 1"/>
                <a:gd name="T3" fmla="*/ 1 w 1"/>
                <a:gd name="T4" fmla="*/ 0 w 1"/>
                <a:gd name="T5" fmla="*/ 0 w 1"/>
                <a:gd name="T6" fmla="*/ 0 w 1"/>
                <a:gd name="T7" fmla="*/ 0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0" y="0"/>
                  </a:moveTo>
                  <a:cubicBezTo>
                    <a:pt x="0" y="0"/>
                    <a:pt x="0" y="0"/>
                    <a:pt x="0" y="0"/>
                  </a:cubicBezTo>
                  <a:cubicBezTo>
                    <a:pt x="0" y="0"/>
                    <a:pt x="0" y="0"/>
                    <a:pt x="0" y="0"/>
                  </a:cubicBezTo>
                  <a:moveTo>
                    <a:pt x="1" y="0"/>
                  </a:moveTo>
                  <a:cubicBezTo>
                    <a:pt x="1" y="0"/>
                    <a:pt x="0" y="0"/>
                    <a:pt x="0" y="0"/>
                  </a:cubicBezTo>
                  <a:cubicBezTo>
                    <a:pt x="0" y="0"/>
                    <a:pt x="0" y="0"/>
                    <a:pt x="0" y="0"/>
                  </a:cubicBezTo>
                  <a:cubicBezTo>
                    <a:pt x="0" y="0"/>
                    <a:pt x="0" y="0"/>
                    <a:pt x="0" y="0"/>
                  </a:cubicBezTo>
                  <a:cubicBezTo>
                    <a:pt x="0" y="0"/>
                    <a:pt x="0" y="0"/>
                    <a:pt x="0" y="0"/>
                  </a:cubicBezTo>
                  <a:cubicBezTo>
                    <a:pt x="0" y="0"/>
                    <a:pt x="1" y="0"/>
                    <a:pt x="1" y="0"/>
                  </a:cubicBezTo>
                </a:path>
              </a:pathLst>
            </a:custGeom>
            <a:solidFill>
              <a:srgbClr val="EF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3" name="isḻíďe">
              <a:extLst>
                <a:ext uri="{FF2B5EF4-FFF2-40B4-BE49-F238E27FC236}">
                  <a16:creationId xmlns:a16="http://schemas.microsoft.com/office/drawing/2014/main" id="{DE7FDE77-665D-41DA-8390-7A2925863098}"/>
                </a:ext>
              </a:extLst>
            </p:cNvPr>
            <p:cNvSpPr/>
            <p:nvPr/>
          </p:nvSpPr>
          <p:spPr bwMode="auto">
            <a:xfrm>
              <a:off x="5862230" y="2988201"/>
              <a:ext cx="2684" cy="0"/>
            </a:xfrm>
            <a:custGeom>
              <a:avLst/>
              <a:gdLst>
                <a:gd name="T0" fmla="*/ 0 w 1"/>
                <a:gd name="T1" fmla="*/ 0 w 1"/>
                <a:gd name="T2" fmla="*/ 0 w 1"/>
                <a:gd name="T3" fmla="*/ 0 w 1"/>
                <a:gd name="T4" fmla="*/ 1 w 1"/>
                <a:gd name="T5" fmla="*/ 0 w 1"/>
                <a:gd name="T6" fmla="*/ 1 w 1"/>
                <a:gd name="T7" fmla="*/ 1 w 1"/>
                <a:gd name="T8" fmla="*/ 1 w 1"/>
                <a:gd name="T9" fmla="*/ 1 w 1"/>
                <a:gd name="T10" fmla="*/ 1 w 1"/>
                <a:gd name="T11" fmla="*/ 1 w 1"/>
                <a:gd name="T12"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Lst>
              <a:rect l="0" t="0" r="r" b="b"/>
              <a:pathLst>
                <a:path w="1">
                  <a:moveTo>
                    <a:pt x="0" y="0"/>
                  </a:moveTo>
                  <a:cubicBezTo>
                    <a:pt x="0" y="0"/>
                    <a:pt x="0" y="0"/>
                    <a:pt x="0" y="0"/>
                  </a:cubicBezTo>
                  <a:cubicBezTo>
                    <a:pt x="0" y="0"/>
                    <a:pt x="0" y="0"/>
                    <a:pt x="0" y="0"/>
                  </a:cubicBezTo>
                  <a:cubicBezTo>
                    <a:pt x="0" y="0"/>
                    <a:pt x="0" y="0"/>
                    <a:pt x="0" y="0"/>
                  </a:cubicBezTo>
                  <a:moveTo>
                    <a:pt x="1" y="0"/>
                  </a:moveTo>
                  <a:cubicBezTo>
                    <a:pt x="1" y="0"/>
                    <a:pt x="0" y="0"/>
                    <a:pt x="0" y="0"/>
                  </a:cubicBezTo>
                  <a:cubicBezTo>
                    <a:pt x="0" y="0"/>
                    <a:pt x="1" y="0"/>
                    <a:pt x="1" y="0"/>
                  </a:cubicBezTo>
                  <a:cubicBezTo>
                    <a:pt x="1" y="0"/>
                    <a:pt x="1" y="0"/>
                    <a:pt x="1" y="0"/>
                  </a:cubicBez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EAC3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íṡļiḍé">
              <a:extLst>
                <a:ext uri="{FF2B5EF4-FFF2-40B4-BE49-F238E27FC236}">
                  <a16:creationId xmlns:a16="http://schemas.microsoft.com/office/drawing/2014/main" id="{145AC8A3-39B9-441A-9400-459216F17115}"/>
                </a:ext>
              </a:extLst>
            </p:cNvPr>
            <p:cNvSpPr/>
            <p:nvPr/>
          </p:nvSpPr>
          <p:spPr bwMode="auto">
            <a:xfrm>
              <a:off x="5784386" y="2964042"/>
              <a:ext cx="153004" cy="55028"/>
            </a:xfrm>
            <a:custGeom>
              <a:avLst/>
              <a:gdLst>
                <a:gd name="T0" fmla="*/ 55 w 55"/>
                <a:gd name="T1" fmla="*/ 0 h 20"/>
                <a:gd name="T2" fmla="*/ 52 w 55"/>
                <a:gd name="T3" fmla="*/ 2 h 20"/>
                <a:gd name="T4" fmla="*/ 30 w 55"/>
                <a:gd name="T5" fmla="*/ 9 h 20"/>
                <a:gd name="T6" fmla="*/ 30 w 55"/>
                <a:gd name="T7" fmla="*/ 9 h 20"/>
                <a:gd name="T8" fmla="*/ 30 w 55"/>
                <a:gd name="T9" fmla="*/ 9 h 20"/>
                <a:gd name="T10" fmla="*/ 30 w 55"/>
                <a:gd name="T11" fmla="*/ 9 h 20"/>
                <a:gd name="T12" fmla="*/ 30 w 55"/>
                <a:gd name="T13" fmla="*/ 9 h 20"/>
                <a:gd name="T14" fmla="*/ 30 w 55"/>
                <a:gd name="T15" fmla="*/ 9 h 20"/>
                <a:gd name="T16" fmla="*/ 29 w 55"/>
                <a:gd name="T17" fmla="*/ 9 h 20"/>
                <a:gd name="T18" fmla="*/ 29 w 55"/>
                <a:gd name="T19" fmla="*/ 9 h 20"/>
                <a:gd name="T20" fmla="*/ 29 w 55"/>
                <a:gd name="T21" fmla="*/ 9 h 20"/>
                <a:gd name="T22" fmla="*/ 28 w 55"/>
                <a:gd name="T23" fmla="*/ 9 h 20"/>
                <a:gd name="T24" fmla="*/ 28 w 55"/>
                <a:gd name="T25" fmla="*/ 9 h 20"/>
                <a:gd name="T26" fmla="*/ 28 w 55"/>
                <a:gd name="T27" fmla="*/ 9 h 20"/>
                <a:gd name="T28" fmla="*/ 28 w 55"/>
                <a:gd name="T29" fmla="*/ 9 h 20"/>
                <a:gd name="T30" fmla="*/ 28 w 55"/>
                <a:gd name="T31" fmla="*/ 9 h 20"/>
                <a:gd name="T32" fmla="*/ 2 w 55"/>
                <a:gd name="T33" fmla="*/ 3 h 20"/>
                <a:gd name="T34" fmla="*/ 2 w 55"/>
                <a:gd name="T35" fmla="*/ 3 h 20"/>
                <a:gd name="T36" fmla="*/ 1 w 55"/>
                <a:gd name="T37" fmla="*/ 3 h 20"/>
                <a:gd name="T38" fmla="*/ 0 w 55"/>
                <a:gd name="T39" fmla="*/ 3 h 20"/>
                <a:gd name="T40" fmla="*/ 0 w 55"/>
                <a:gd name="T41" fmla="*/ 3 h 20"/>
                <a:gd name="T42" fmla="*/ 0 w 55"/>
                <a:gd name="T43" fmla="*/ 18 h 20"/>
                <a:gd name="T44" fmla="*/ 15 w 55"/>
                <a:gd name="T45" fmla="*/ 20 h 20"/>
                <a:gd name="T46" fmla="*/ 55 w 55"/>
                <a:gd name="T47" fmla="*/ 3 h 20"/>
                <a:gd name="T48" fmla="*/ 55 w 55"/>
                <a:gd name="T4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20">
                  <a:moveTo>
                    <a:pt x="55" y="0"/>
                  </a:moveTo>
                  <a:cubicBezTo>
                    <a:pt x="52" y="2"/>
                    <a:pt x="52" y="2"/>
                    <a:pt x="52" y="2"/>
                  </a:cubicBezTo>
                  <a:cubicBezTo>
                    <a:pt x="44" y="6"/>
                    <a:pt x="37" y="8"/>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30" y="9"/>
                    <a:pt x="30" y="9"/>
                  </a:cubicBezTo>
                  <a:cubicBezTo>
                    <a:pt x="30" y="9"/>
                    <a:pt x="29" y="9"/>
                    <a:pt x="29" y="9"/>
                  </a:cubicBezTo>
                  <a:cubicBezTo>
                    <a:pt x="29" y="9"/>
                    <a:pt x="29" y="9"/>
                    <a:pt x="29" y="9"/>
                  </a:cubicBezTo>
                  <a:cubicBezTo>
                    <a:pt x="29" y="9"/>
                    <a:pt x="29" y="9"/>
                    <a:pt x="29" y="9"/>
                  </a:cubicBezTo>
                  <a:cubicBezTo>
                    <a:pt x="29"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2" y="9"/>
                    <a:pt x="13" y="7"/>
                    <a:pt x="2" y="3"/>
                  </a:cubicBezTo>
                  <a:cubicBezTo>
                    <a:pt x="2" y="3"/>
                    <a:pt x="2" y="3"/>
                    <a:pt x="2" y="3"/>
                  </a:cubicBezTo>
                  <a:cubicBezTo>
                    <a:pt x="2" y="3"/>
                    <a:pt x="1" y="3"/>
                    <a:pt x="1" y="3"/>
                  </a:cubicBezTo>
                  <a:cubicBezTo>
                    <a:pt x="1" y="3"/>
                    <a:pt x="0" y="3"/>
                    <a:pt x="0" y="3"/>
                  </a:cubicBezTo>
                  <a:cubicBezTo>
                    <a:pt x="0" y="3"/>
                    <a:pt x="0" y="3"/>
                    <a:pt x="0" y="3"/>
                  </a:cubicBezTo>
                  <a:cubicBezTo>
                    <a:pt x="0" y="18"/>
                    <a:pt x="0" y="18"/>
                    <a:pt x="0" y="18"/>
                  </a:cubicBezTo>
                  <a:cubicBezTo>
                    <a:pt x="5" y="19"/>
                    <a:pt x="10" y="20"/>
                    <a:pt x="15" y="20"/>
                  </a:cubicBezTo>
                  <a:cubicBezTo>
                    <a:pt x="30" y="20"/>
                    <a:pt x="45" y="14"/>
                    <a:pt x="55" y="3"/>
                  </a:cubicBezTo>
                  <a:cubicBezTo>
                    <a:pt x="55" y="0"/>
                    <a:pt x="55" y="0"/>
                    <a:pt x="55" y="0"/>
                  </a:cubicBezTo>
                </a:path>
              </a:pathLst>
            </a:custGeom>
            <a:solidFill>
              <a:srgbClr val="EAC3B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5" name="ïṣļiďe">
              <a:extLst>
                <a:ext uri="{FF2B5EF4-FFF2-40B4-BE49-F238E27FC236}">
                  <a16:creationId xmlns:a16="http://schemas.microsoft.com/office/drawing/2014/main" id="{891301E4-D76C-4750-B1F7-70EF0F9AEE83}"/>
                </a:ext>
              </a:extLst>
            </p:cNvPr>
            <p:cNvSpPr/>
            <p:nvPr/>
          </p:nvSpPr>
          <p:spPr bwMode="auto">
            <a:xfrm>
              <a:off x="5758885" y="2972095"/>
              <a:ext cx="218769" cy="328824"/>
            </a:xfrm>
            <a:custGeom>
              <a:avLst/>
              <a:gdLst>
                <a:gd name="T0" fmla="*/ 66 w 78"/>
                <a:gd name="T1" fmla="*/ 26 h 118"/>
                <a:gd name="T2" fmla="*/ 64 w 78"/>
                <a:gd name="T3" fmla="*/ 0 h 118"/>
                <a:gd name="T4" fmla="*/ 9 w 78"/>
                <a:gd name="T5" fmla="*/ 15 h 118"/>
                <a:gd name="T6" fmla="*/ 9 w 78"/>
                <a:gd name="T7" fmla="*/ 25 h 118"/>
                <a:gd name="T8" fmla="*/ 9 w 78"/>
                <a:gd name="T9" fmla="*/ 28 h 118"/>
                <a:gd name="T10" fmla="*/ 19 w 78"/>
                <a:gd name="T11" fmla="*/ 71 h 118"/>
                <a:gd name="T12" fmla="*/ 35 w 78"/>
                <a:gd name="T13" fmla="*/ 92 h 118"/>
                <a:gd name="T14" fmla="*/ 43 w 78"/>
                <a:gd name="T15" fmla="*/ 118 h 118"/>
                <a:gd name="T16" fmla="*/ 54 w 78"/>
                <a:gd name="T17" fmla="*/ 88 h 118"/>
                <a:gd name="T18" fmla="*/ 66 w 78"/>
                <a:gd name="T19" fmla="*/ 2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118">
                  <a:moveTo>
                    <a:pt x="66" y="26"/>
                  </a:moveTo>
                  <a:cubicBezTo>
                    <a:pt x="64" y="0"/>
                    <a:pt x="64" y="0"/>
                    <a:pt x="64" y="0"/>
                  </a:cubicBezTo>
                  <a:cubicBezTo>
                    <a:pt x="51" y="15"/>
                    <a:pt x="29" y="19"/>
                    <a:pt x="9" y="15"/>
                  </a:cubicBezTo>
                  <a:cubicBezTo>
                    <a:pt x="9" y="25"/>
                    <a:pt x="9" y="25"/>
                    <a:pt x="9" y="25"/>
                  </a:cubicBezTo>
                  <a:cubicBezTo>
                    <a:pt x="9" y="28"/>
                    <a:pt x="9" y="28"/>
                    <a:pt x="9" y="28"/>
                  </a:cubicBezTo>
                  <a:cubicBezTo>
                    <a:pt x="9" y="28"/>
                    <a:pt x="0" y="51"/>
                    <a:pt x="19" y="71"/>
                  </a:cubicBezTo>
                  <a:cubicBezTo>
                    <a:pt x="27" y="78"/>
                    <a:pt x="32" y="85"/>
                    <a:pt x="35" y="92"/>
                  </a:cubicBezTo>
                  <a:cubicBezTo>
                    <a:pt x="43" y="106"/>
                    <a:pt x="43" y="116"/>
                    <a:pt x="43" y="118"/>
                  </a:cubicBezTo>
                  <a:cubicBezTo>
                    <a:pt x="43" y="115"/>
                    <a:pt x="45" y="96"/>
                    <a:pt x="54" y="88"/>
                  </a:cubicBezTo>
                  <a:cubicBezTo>
                    <a:pt x="78" y="53"/>
                    <a:pt x="66" y="26"/>
                    <a:pt x="66" y="26"/>
                  </a:cubicBezTo>
                  <a:close/>
                </a:path>
              </a:pathLst>
            </a:custGeom>
            <a:solidFill>
              <a:srgbClr val="F9D8C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ïśḻide">
              <a:extLst>
                <a:ext uri="{FF2B5EF4-FFF2-40B4-BE49-F238E27FC236}">
                  <a16:creationId xmlns:a16="http://schemas.microsoft.com/office/drawing/2014/main" id="{E5907A91-0E4C-4CD2-B9F3-972FE8729DD6}"/>
                </a:ext>
              </a:extLst>
            </p:cNvPr>
            <p:cNvSpPr/>
            <p:nvPr/>
          </p:nvSpPr>
          <p:spPr bwMode="auto">
            <a:xfrm>
              <a:off x="5675673" y="3008332"/>
              <a:ext cx="181189" cy="300638"/>
            </a:xfrm>
            <a:custGeom>
              <a:avLst/>
              <a:gdLst>
                <a:gd name="T0" fmla="*/ 65 w 65"/>
                <a:gd name="T1" fmla="*/ 79 h 108"/>
                <a:gd name="T2" fmla="*/ 65 w 65"/>
                <a:gd name="T3" fmla="*/ 79 h 108"/>
                <a:gd name="T4" fmla="*/ 38 w 65"/>
                <a:gd name="T5" fmla="*/ 76 h 108"/>
                <a:gd name="T6" fmla="*/ 17 w 65"/>
                <a:gd name="T7" fmla="*/ 107 h 108"/>
                <a:gd name="T8" fmla="*/ 4 w 65"/>
                <a:gd name="T9" fmla="*/ 39 h 108"/>
                <a:gd name="T10" fmla="*/ 9 w 65"/>
                <a:gd name="T11" fmla="*/ 29 h 108"/>
                <a:gd name="T12" fmla="*/ 39 w 65"/>
                <a:gd name="T13" fmla="*/ 0 h 108"/>
                <a:gd name="T14" fmla="*/ 39 w 65"/>
                <a:gd name="T15" fmla="*/ 15 h 108"/>
                <a:gd name="T16" fmla="*/ 49 w 65"/>
                <a:gd name="T17" fmla="*/ 58 h 108"/>
                <a:gd name="T18" fmla="*/ 65 w 65"/>
                <a:gd name="T19" fmla="*/ 7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08">
                  <a:moveTo>
                    <a:pt x="65" y="79"/>
                  </a:moveTo>
                  <a:cubicBezTo>
                    <a:pt x="65" y="79"/>
                    <a:pt x="65" y="79"/>
                    <a:pt x="65" y="79"/>
                  </a:cubicBezTo>
                  <a:cubicBezTo>
                    <a:pt x="65" y="79"/>
                    <a:pt x="56" y="66"/>
                    <a:pt x="38" y="76"/>
                  </a:cubicBezTo>
                  <a:cubicBezTo>
                    <a:pt x="19" y="88"/>
                    <a:pt x="19" y="106"/>
                    <a:pt x="17" y="107"/>
                  </a:cubicBezTo>
                  <a:cubicBezTo>
                    <a:pt x="15" y="108"/>
                    <a:pt x="0" y="79"/>
                    <a:pt x="4" y="39"/>
                  </a:cubicBezTo>
                  <a:cubicBezTo>
                    <a:pt x="5" y="36"/>
                    <a:pt x="6" y="32"/>
                    <a:pt x="9" y="29"/>
                  </a:cubicBezTo>
                  <a:cubicBezTo>
                    <a:pt x="17" y="17"/>
                    <a:pt x="34" y="1"/>
                    <a:pt x="39" y="0"/>
                  </a:cubicBezTo>
                  <a:cubicBezTo>
                    <a:pt x="39" y="15"/>
                    <a:pt x="39" y="15"/>
                    <a:pt x="39" y="15"/>
                  </a:cubicBezTo>
                  <a:cubicBezTo>
                    <a:pt x="39" y="15"/>
                    <a:pt x="30" y="38"/>
                    <a:pt x="49" y="58"/>
                  </a:cubicBezTo>
                  <a:cubicBezTo>
                    <a:pt x="57" y="65"/>
                    <a:pt x="62" y="72"/>
                    <a:pt x="65" y="79"/>
                  </a:cubicBez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íṣľidé">
              <a:extLst>
                <a:ext uri="{FF2B5EF4-FFF2-40B4-BE49-F238E27FC236}">
                  <a16:creationId xmlns:a16="http://schemas.microsoft.com/office/drawing/2014/main" id="{BE8220D3-BF97-45F3-8251-93009A463235}"/>
                </a:ext>
              </a:extLst>
            </p:cNvPr>
            <p:cNvSpPr/>
            <p:nvPr/>
          </p:nvSpPr>
          <p:spPr bwMode="auto">
            <a:xfrm>
              <a:off x="5910547" y="3002964"/>
              <a:ext cx="150319" cy="295270"/>
            </a:xfrm>
            <a:custGeom>
              <a:avLst/>
              <a:gdLst>
                <a:gd name="T0" fmla="*/ 12 w 54"/>
                <a:gd name="T1" fmla="*/ 19 h 106"/>
                <a:gd name="T2" fmla="*/ 11 w 54"/>
                <a:gd name="T3" fmla="*/ 0 h 106"/>
                <a:gd name="T4" fmla="*/ 14 w 54"/>
                <a:gd name="T5" fmla="*/ 2 h 106"/>
                <a:gd name="T6" fmla="*/ 44 w 54"/>
                <a:gd name="T7" fmla="*/ 23 h 106"/>
                <a:gd name="T8" fmla="*/ 44 w 54"/>
                <a:gd name="T9" fmla="*/ 23 h 106"/>
                <a:gd name="T10" fmla="*/ 47 w 54"/>
                <a:gd name="T11" fmla="*/ 30 h 106"/>
                <a:gd name="T12" fmla="*/ 35 w 54"/>
                <a:gd name="T13" fmla="*/ 106 h 106"/>
                <a:gd name="T14" fmla="*/ 23 w 54"/>
                <a:gd name="T15" fmla="*/ 80 h 106"/>
                <a:gd name="T16" fmla="*/ 0 w 54"/>
                <a:gd name="T17" fmla="*/ 77 h 106"/>
                <a:gd name="T18" fmla="*/ 12 w 54"/>
                <a:gd name="T19" fmla="*/ 1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06">
                  <a:moveTo>
                    <a:pt x="12" y="19"/>
                  </a:moveTo>
                  <a:cubicBezTo>
                    <a:pt x="11" y="0"/>
                    <a:pt x="11" y="0"/>
                    <a:pt x="11" y="0"/>
                  </a:cubicBezTo>
                  <a:cubicBezTo>
                    <a:pt x="14" y="2"/>
                    <a:pt x="14" y="2"/>
                    <a:pt x="14" y="2"/>
                  </a:cubicBezTo>
                  <a:cubicBezTo>
                    <a:pt x="14" y="2"/>
                    <a:pt x="35" y="12"/>
                    <a:pt x="44" y="23"/>
                  </a:cubicBezTo>
                  <a:cubicBezTo>
                    <a:pt x="44" y="23"/>
                    <a:pt x="44" y="23"/>
                    <a:pt x="44" y="23"/>
                  </a:cubicBezTo>
                  <a:cubicBezTo>
                    <a:pt x="46" y="25"/>
                    <a:pt x="47" y="28"/>
                    <a:pt x="47" y="30"/>
                  </a:cubicBezTo>
                  <a:cubicBezTo>
                    <a:pt x="54" y="74"/>
                    <a:pt x="37" y="105"/>
                    <a:pt x="35" y="106"/>
                  </a:cubicBezTo>
                  <a:cubicBezTo>
                    <a:pt x="34" y="106"/>
                    <a:pt x="32" y="88"/>
                    <a:pt x="23" y="80"/>
                  </a:cubicBezTo>
                  <a:cubicBezTo>
                    <a:pt x="14" y="72"/>
                    <a:pt x="2" y="76"/>
                    <a:pt x="0" y="77"/>
                  </a:cubicBezTo>
                  <a:cubicBezTo>
                    <a:pt x="22" y="40"/>
                    <a:pt x="12" y="19"/>
                    <a:pt x="12" y="19"/>
                  </a:cubicBez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í$lîḓé">
              <a:extLst>
                <a:ext uri="{FF2B5EF4-FFF2-40B4-BE49-F238E27FC236}">
                  <a16:creationId xmlns:a16="http://schemas.microsoft.com/office/drawing/2014/main" id="{F9E7C6D3-9C07-427E-A5DD-9580F448F99D}"/>
                </a:ext>
              </a:extLst>
            </p:cNvPr>
            <p:cNvSpPr/>
            <p:nvPr/>
          </p:nvSpPr>
          <p:spPr bwMode="auto">
            <a:xfrm>
              <a:off x="6127973" y="3431105"/>
              <a:ext cx="64423" cy="336877"/>
            </a:xfrm>
            <a:custGeom>
              <a:avLst/>
              <a:gdLst>
                <a:gd name="T0" fmla="*/ 23 w 23"/>
                <a:gd name="T1" fmla="*/ 0 h 121"/>
                <a:gd name="T2" fmla="*/ 0 w 23"/>
                <a:gd name="T3" fmla="*/ 121 h 121"/>
                <a:gd name="T4" fmla="*/ 0 w 23"/>
                <a:gd name="T5" fmla="*/ 121 h 121"/>
                <a:gd name="T6" fmla="*/ 23 w 23"/>
                <a:gd name="T7" fmla="*/ 0 h 121"/>
              </a:gdLst>
              <a:ahLst/>
              <a:cxnLst>
                <a:cxn ang="0">
                  <a:pos x="T0" y="T1"/>
                </a:cxn>
                <a:cxn ang="0">
                  <a:pos x="T2" y="T3"/>
                </a:cxn>
                <a:cxn ang="0">
                  <a:pos x="T4" y="T5"/>
                </a:cxn>
                <a:cxn ang="0">
                  <a:pos x="T6" y="T7"/>
                </a:cxn>
              </a:cxnLst>
              <a:rect l="0" t="0" r="r" b="b"/>
              <a:pathLst>
                <a:path w="23" h="121">
                  <a:moveTo>
                    <a:pt x="23" y="0"/>
                  </a:moveTo>
                  <a:cubicBezTo>
                    <a:pt x="22" y="5"/>
                    <a:pt x="9" y="56"/>
                    <a:pt x="0" y="121"/>
                  </a:cubicBezTo>
                  <a:cubicBezTo>
                    <a:pt x="0" y="121"/>
                    <a:pt x="0" y="121"/>
                    <a:pt x="0" y="121"/>
                  </a:cubicBezTo>
                  <a:cubicBezTo>
                    <a:pt x="9" y="56"/>
                    <a:pt x="22" y="5"/>
                    <a:pt x="23" y="0"/>
                  </a:cubicBezTo>
                </a:path>
              </a:pathLst>
            </a:custGeom>
            <a:solidFill>
              <a:srgbClr val="D0B6D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îṧľîdé">
              <a:extLst>
                <a:ext uri="{FF2B5EF4-FFF2-40B4-BE49-F238E27FC236}">
                  <a16:creationId xmlns:a16="http://schemas.microsoft.com/office/drawing/2014/main" id="{596796F3-0C11-4EF5-91C1-CB238EB25FA8}"/>
                </a:ext>
              </a:extLst>
            </p:cNvPr>
            <p:cNvSpPr/>
            <p:nvPr/>
          </p:nvSpPr>
          <p:spPr bwMode="auto">
            <a:xfrm>
              <a:off x="6117236" y="3386815"/>
              <a:ext cx="75160" cy="381167"/>
            </a:xfrm>
            <a:custGeom>
              <a:avLst/>
              <a:gdLst>
                <a:gd name="T0" fmla="*/ 20 w 27"/>
                <a:gd name="T1" fmla="*/ 0 h 137"/>
                <a:gd name="T2" fmla="*/ 4 w 27"/>
                <a:gd name="T3" fmla="*/ 137 h 137"/>
                <a:gd name="T4" fmla="*/ 27 w 27"/>
                <a:gd name="T5" fmla="*/ 16 h 137"/>
                <a:gd name="T6" fmla="*/ 27 w 27"/>
                <a:gd name="T7" fmla="*/ 16 h 137"/>
                <a:gd name="T8" fmla="*/ 26 w 27"/>
                <a:gd name="T9" fmla="*/ 13 h 137"/>
                <a:gd name="T10" fmla="*/ 20 w 27"/>
                <a:gd name="T11" fmla="*/ 0 h 137"/>
              </a:gdLst>
              <a:ahLst/>
              <a:cxnLst>
                <a:cxn ang="0">
                  <a:pos x="T0" y="T1"/>
                </a:cxn>
                <a:cxn ang="0">
                  <a:pos x="T2" y="T3"/>
                </a:cxn>
                <a:cxn ang="0">
                  <a:pos x="T4" y="T5"/>
                </a:cxn>
                <a:cxn ang="0">
                  <a:pos x="T6" y="T7"/>
                </a:cxn>
                <a:cxn ang="0">
                  <a:pos x="T8" y="T9"/>
                </a:cxn>
                <a:cxn ang="0">
                  <a:pos x="T10" y="T11"/>
                </a:cxn>
              </a:cxnLst>
              <a:rect l="0" t="0" r="r" b="b"/>
              <a:pathLst>
                <a:path w="27" h="137">
                  <a:moveTo>
                    <a:pt x="20" y="0"/>
                  </a:moveTo>
                  <a:cubicBezTo>
                    <a:pt x="7" y="69"/>
                    <a:pt x="0" y="93"/>
                    <a:pt x="4" y="137"/>
                  </a:cubicBezTo>
                  <a:cubicBezTo>
                    <a:pt x="13" y="72"/>
                    <a:pt x="26" y="21"/>
                    <a:pt x="27" y="16"/>
                  </a:cubicBezTo>
                  <a:cubicBezTo>
                    <a:pt x="27" y="16"/>
                    <a:pt x="27" y="16"/>
                    <a:pt x="27" y="16"/>
                  </a:cubicBezTo>
                  <a:cubicBezTo>
                    <a:pt x="26" y="13"/>
                    <a:pt x="26" y="13"/>
                    <a:pt x="26" y="13"/>
                  </a:cubicBezTo>
                  <a:cubicBezTo>
                    <a:pt x="23" y="8"/>
                    <a:pt x="21" y="2"/>
                    <a:pt x="20" y="0"/>
                  </a:cubicBezTo>
                </a:path>
              </a:pathLst>
            </a:custGeom>
            <a:solidFill>
              <a:srgbClr val="1D2B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ísḻîḑe">
              <a:extLst>
                <a:ext uri="{FF2B5EF4-FFF2-40B4-BE49-F238E27FC236}">
                  <a16:creationId xmlns:a16="http://schemas.microsoft.com/office/drawing/2014/main" id="{098A3C8B-E260-485D-A447-07B6F28B4622}"/>
                </a:ext>
              </a:extLst>
            </p:cNvPr>
            <p:cNvSpPr/>
            <p:nvPr/>
          </p:nvSpPr>
          <p:spPr bwMode="auto">
            <a:xfrm>
              <a:off x="5515959" y="2122523"/>
              <a:ext cx="552960" cy="359692"/>
            </a:xfrm>
            <a:custGeom>
              <a:avLst/>
              <a:gdLst>
                <a:gd name="T0" fmla="*/ 198 w 198"/>
                <a:gd name="T1" fmla="*/ 1 h 129"/>
                <a:gd name="T2" fmla="*/ 190 w 198"/>
                <a:gd name="T3" fmla="*/ 14 h 129"/>
                <a:gd name="T4" fmla="*/ 181 w 198"/>
                <a:gd name="T5" fmla="*/ 26 h 129"/>
                <a:gd name="T6" fmla="*/ 172 w 198"/>
                <a:gd name="T7" fmla="*/ 38 h 129"/>
                <a:gd name="T8" fmla="*/ 161 w 198"/>
                <a:gd name="T9" fmla="*/ 49 h 129"/>
                <a:gd name="T10" fmla="*/ 156 w 198"/>
                <a:gd name="T11" fmla="*/ 54 h 129"/>
                <a:gd name="T12" fmla="*/ 150 w 198"/>
                <a:gd name="T13" fmla="*/ 59 h 129"/>
                <a:gd name="T14" fmla="*/ 139 w 198"/>
                <a:gd name="T15" fmla="*/ 69 h 129"/>
                <a:gd name="T16" fmla="*/ 127 w 198"/>
                <a:gd name="T17" fmla="*/ 78 h 129"/>
                <a:gd name="T18" fmla="*/ 114 w 198"/>
                <a:gd name="T19" fmla="*/ 87 h 129"/>
                <a:gd name="T20" fmla="*/ 101 w 198"/>
                <a:gd name="T21" fmla="*/ 94 h 129"/>
                <a:gd name="T22" fmla="*/ 88 w 198"/>
                <a:gd name="T23" fmla="*/ 102 h 129"/>
                <a:gd name="T24" fmla="*/ 60 w 198"/>
                <a:gd name="T25" fmla="*/ 114 h 129"/>
                <a:gd name="T26" fmla="*/ 31 w 198"/>
                <a:gd name="T27" fmla="*/ 123 h 129"/>
                <a:gd name="T28" fmla="*/ 2 w 198"/>
                <a:gd name="T29" fmla="*/ 129 h 129"/>
                <a:gd name="T30" fmla="*/ 2 w 198"/>
                <a:gd name="T31" fmla="*/ 129 h 129"/>
                <a:gd name="T32" fmla="*/ 0 w 198"/>
                <a:gd name="T33" fmla="*/ 128 h 129"/>
                <a:gd name="T34" fmla="*/ 0 w 198"/>
                <a:gd name="T35" fmla="*/ 128 h 129"/>
                <a:gd name="T36" fmla="*/ 0 w 198"/>
                <a:gd name="T37" fmla="*/ 118 h 129"/>
                <a:gd name="T38" fmla="*/ 1 w 198"/>
                <a:gd name="T39" fmla="*/ 108 h 129"/>
                <a:gd name="T40" fmla="*/ 4 w 198"/>
                <a:gd name="T41" fmla="*/ 89 h 129"/>
                <a:gd name="T42" fmla="*/ 8 w 198"/>
                <a:gd name="T43" fmla="*/ 70 h 129"/>
                <a:gd name="T44" fmla="*/ 11 w 198"/>
                <a:gd name="T45" fmla="*/ 61 h 129"/>
                <a:gd name="T46" fmla="*/ 15 w 198"/>
                <a:gd name="T47" fmla="*/ 52 h 129"/>
                <a:gd name="T48" fmla="*/ 16 w 198"/>
                <a:gd name="T49" fmla="*/ 52 h 129"/>
                <a:gd name="T50" fmla="*/ 16 w 198"/>
                <a:gd name="T51" fmla="*/ 52 h 129"/>
                <a:gd name="T52" fmla="*/ 16 w 198"/>
                <a:gd name="T53" fmla="*/ 52 h 129"/>
                <a:gd name="T54" fmla="*/ 12 w 198"/>
                <a:gd name="T55" fmla="*/ 61 h 129"/>
                <a:gd name="T56" fmla="*/ 10 w 198"/>
                <a:gd name="T57" fmla="*/ 71 h 129"/>
                <a:gd name="T58" fmla="*/ 6 w 198"/>
                <a:gd name="T59" fmla="*/ 90 h 129"/>
                <a:gd name="T60" fmla="*/ 4 w 198"/>
                <a:gd name="T61" fmla="*/ 109 h 129"/>
                <a:gd name="T62" fmla="*/ 3 w 198"/>
                <a:gd name="T63" fmla="*/ 128 h 129"/>
                <a:gd name="T64" fmla="*/ 1 w 198"/>
                <a:gd name="T65" fmla="*/ 126 h 129"/>
                <a:gd name="T66" fmla="*/ 30 w 198"/>
                <a:gd name="T67" fmla="*/ 120 h 129"/>
                <a:gd name="T68" fmla="*/ 59 w 198"/>
                <a:gd name="T69" fmla="*/ 110 h 129"/>
                <a:gd name="T70" fmla="*/ 112 w 198"/>
                <a:gd name="T71" fmla="*/ 83 h 129"/>
                <a:gd name="T72" fmla="*/ 125 w 198"/>
                <a:gd name="T73" fmla="*/ 75 h 129"/>
                <a:gd name="T74" fmla="*/ 137 w 198"/>
                <a:gd name="T75" fmla="*/ 66 h 129"/>
                <a:gd name="T76" fmla="*/ 148 w 198"/>
                <a:gd name="T77" fmla="*/ 57 h 129"/>
                <a:gd name="T78" fmla="*/ 154 w 198"/>
                <a:gd name="T79" fmla="*/ 52 h 129"/>
                <a:gd name="T80" fmla="*/ 159 w 198"/>
                <a:gd name="T81" fmla="*/ 47 h 129"/>
                <a:gd name="T82" fmla="*/ 169 w 198"/>
                <a:gd name="T83" fmla="*/ 36 h 129"/>
                <a:gd name="T84" fmla="*/ 179 w 198"/>
                <a:gd name="T85" fmla="*/ 24 h 129"/>
                <a:gd name="T86" fmla="*/ 188 w 198"/>
                <a:gd name="T87" fmla="*/ 13 h 129"/>
                <a:gd name="T88" fmla="*/ 197 w 198"/>
                <a:gd name="T89" fmla="*/ 0 h 129"/>
                <a:gd name="T90" fmla="*/ 198 w 198"/>
                <a:gd name="T91" fmla="*/ 0 h 129"/>
                <a:gd name="T92" fmla="*/ 198 w 198"/>
                <a:gd name="T93" fmla="*/ 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29">
                  <a:moveTo>
                    <a:pt x="198" y="1"/>
                  </a:moveTo>
                  <a:cubicBezTo>
                    <a:pt x="195" y="5"/>
                    <a:pt x="193" y="9"/>
                    <a:pt x="190" y="14"/>
                  </a:cubicBezTo>
                  <a:cubicBezTo>
                    <a:pt x="187" y="18"/>
                    <a:pt x="184" y="22"/>
                    <a:pt x="181" y="26"/>
                  </a:cubicBezTo>
                  <a:cubicBezTo>
                    <a:pt x="178" y="30"/>
                    <a:pt x="175" y="34"/>
                    <a:pt x="172" y="38"/>
                  </a:cubicBezTo>
                  <a:cubicBezTo>
                    <a:pt x="168" y="41"/>
                    <a:pt x="165" y="45"/>
                    <a:pt x="161" y="49"/>
                  </a:cubicBezTo>
                  <a:cubicBezTo>
                    <a:pt x="156" y="54"/>
                    <a:pt x="156" y="54"/>
                    <a:pt x="156" y="54"/>
                  </a:cubicBezTo>
                  <a:cubicBezTo>
                    <a:pt x="150" y="59"/>
                    <a:pt x="150" y="59"/>
                    <a:pt x="150" y="59"/>
                  </a:cubicBezTo>
                  <a:cubicBezTo>
                    <a:pt x="147" y="63"/>
                    <a:pt x="143" y="66"/>
                    <a:pt x="139" y="69"/>
                  </a:cubicBezTo>
                  <a:cubicBezTo>
                    <a:pt x="135" y="72"/>
                    <a:pt x="131" y="75"/>
                    <a:pt x="127" y="78"/>
                  </a:cubicBezTo>
                  <a:cubicBezTo>
                    <a:pt x="123" y="81"/>
                    <a:pt x="118" y="84"/>
                    <a:pt x="114" y="87"/>
                  </a:cubicBezTo>
                  <a:cubicBezTo>
                    <a:pt x="110" y="89"/>
                    <a:pt x="106" y="92"/>
                    <a:pt x="101" y="94"/>
                  </a:cubicBezTo>
                  <a:cubicBezTo>
                    <a:pt x="97" y="97"/>
                    <a:pt x="92" y="99"/>
                    <a:pt x="88" y="102"/>
                  </a:cubicBezTo>
                  <a:cubicBezTo>
                    <a:pt x="79" y="106"/>
                    <a:pt x="70" y="110"/>
                    <a:pt x="60" y="114"/>
                  </a:cubicBezTo>
                  <a:cubicBezTo>
                    <a:pt x="51" y="117"/>
                    <a:pt x="41" y="120"/>
                    <a:pt x="31" y="123"/>
                  </a:cubicBezTo>
                  <a:cubicBezTo>
                    <a:pt x="22" y="126"/>
                    <a:pt x="12" y="128"/>
                    <a:pt x="2" y="129"/>
                  </a:cubicBezTo>
                  <a:cubicBezTo>
                    <a:pt x="2" y="129"/>
                    <a:pt x="2" y="129"/>
                    <a:pt x="2" y="129"/>
                  </a:cubicBezTo>
                  <a:cubicBezTo>
                    <a:pt x="1" y="129"/>
                    <a:pt x="0" y="129"/>
                    <a:pt x="0" y="128"/>
                  </a:cubicBezTo>
                  <a:cubicBezTo>
                    <a:pt x="0" y="128"/>
                    <a:pt x="0" y="128"/>
                    <a:pt x="0" y="128"/>
                  </a:cubicBezTo>
                  <a:cubicBezTo>
                    <a:pt x="0" y="125"/>
                    <a:pt x="0" y="121"/>
                    <a:pt x="0" y="118"/>
                  </a:cubicBezTo>
                  <a:cubicBezTo>
                    <a:pt x="0" y="115"/>
                    <a:pt x="1" y="112"/>
                    <a:pt x="1" y="108"/>
                  </a:cubicBezTo>
                  <a:cubicBezTo>
                    <a:pt x="2" y="102"/>
                    <a:pt x="3" y="96"/>
                    <a:pt x="4" y="89"/>
                  </a:cubicBezTo>
                  <a:cubicBezTo>
                    <a:pt x="5" y="83"/>
                    <a:pt x="6" y="76"/>
                    <a:pt x="8" y="70"/>
                  </a:cubicBezTo>
                  <a:cubicBezTo>
                    <a:pt x="9" y="67"/>
                    <a:pt x="10" y="64"/>
                    <a:pt x="11" y="61"/>
                  </a:cubicBezTo>
                  <a:cubicBezTo>
                    <a:pt x="12" y="58"/>
                    <a:pt x="13" y="55"/>
                    <a:pt x="15" y="52"/>
                  </a:cubicBezTo>
                  <a:cubicBezTo>
                    <a:pt x="16" y="52"/>
                    <a:pt x="16" y="52"/>
                    <a:pt x="16" y="52"/>
                  </a:cubicBezTo>
                  <a:cubicBezTo>
                    <a:pt x="16" y="52"/>
                    <a:pt x="16" y="52"/>
                    <a:pt x="16" y="52"/>
                  </a:cubicBezTo>
                  <a:cubicBezTo>
                    <a:pt x="16" y="52"/>
                    <a:pt x="16" y="52"/>
                    <a:pt x="16" y="52"/>
                  </a:cubicBezTo>
                  <a:cubicBezTo>
                    <a:pt x="14" y="55"/>
                    <a:pt x="13" y="58"/>
                    <a:pt x="12" y="61"/>
                  </a:cubicBezTo>
                  <a:cubicBezTo>
                    <a:pt x="11" y="64"/>
                    <a:pt x="10" y="68"/>
                    <a:pt x="10" y="71"/>
                  </a:cubicBezTo>
                  <a:cubicBezTo>
                    <a:pt x="8" y="77"/>
                    <a:pt x="7" y="83"/>
                    <a:pt x="6" y="90"/>
                  </a:cubicBezTo>
                  <a:cubicBezTo>
                    <a:pt x="5" y="96"/>
                    <a:pt x="4" y="102"/>
                    <a:pt x="4" y="109"/>
                  </a:cubicBezTo>
                  <a:cubicBezTo>
                    <a:pt x="3" y="115"/>
                    <a:pt x="3" y="122"/>
                    <a:pt x="3" y="128"/>
                  </a:cubicBezTo>
                  <a:cubicBezTo>
                    <a:pt x="1" y="126"/>
                    <a:pt x="1" y="126"/>
                    <a:pt x="1" y="126"/>
                  </a:cubicBezTo>
                  <a:cubicBezTo>
                    <a:pt x="11" y="125"/>
                    <a:pt x="21" y="122"/>
                    <a:pt x="30" y="120"/>
                  </a:cubicBezTo>
                  <a:cubicBezTo>
                    <a:pt x="40" y="117"/>
                    <a:pt x="50" y="114"/>
                    <a:pt x="59" y="110"/>
                  </a:cubicBezTo>
                  <a:cubicBezTo>
                    <a:pt x="77" y="103"/>
                    <a:pt x="95" y="94"/>
                    <a:pt x="112" y="83"/>
                  </a:cubicBezTo>
                  <a:cubicBezTo>
                    <a:pt x="116" y="81"/>
                    <a:pt x="121" y="78"/>
                    <a:pt x="125" y="75"/>
                  </a:cubicBezTo>
                  <a:cubicBezTo>
                    <a:pt x="129" y="72"/>
                    <a:pt x="133" y="69"/>
                    <a:pt x="137" y="66"/>
                  </a:cubicBezTo>
                  <a:cubicBezTo>
                    <a:pt x="140" y="63"/>
                    <a:pt x="144" y="60"/>
                    <a:pt x="148" y="57"/>
                  </a:cubicBezTo>
                  <a:cubicBezTo>
                    <a:pt x="154" y="52"/>
                    <a:pt x="154" y="52"/>
                    <a:pt x="154" y="52"/>
                  </a:cubicBezTo>
                  <a:cubicBezTo>
                    <a:pt x="159" y="47"/>
                    <a:pt x="159" y="47"/>
                    <a:pt x="159" y="47"/>
                  </a:cubicBezTo>
                  <a:cubicBezTo>
                    <a:pt x="163" y="43"/>
                    <a:pt x="166" y="39"/>
                    <a:pt x="169" y="36"/>
                  </a:cubicBezTo>
                  <a:cubicBezTo>
                    <a:pt x="173" y="32"/>
                    <a:pt x="176" y="28"/>
                    <a:pt x="179" y="24"/>
                  </a:cubicBezTo>
                  <a:cubicBezTo>
                    <a:pt x="182" y="21"/>
                    <a:pt x="185" y="17"/>
                    <a:pt x="188" y="13"/>
                  </a:cubicBezTo>
                  <a:cubicBezTo>
                    <a:pt x="191" y="9"/>
                    <a:pt x="194" y="4"/>
                    <a:pt x="197" y="0"/>
                  </a:cubicBezTo>
                  <a:cubicBezTo>
                    <a:pt x="198" y="0"/>
                    <a:pt x="198" y="0"/>
                    <a:pt x="198" y="0"/>
                  </a:cubicBezTo>
                  <a:cubicBezTo>
                    <a:pt x="198" y="1"/>
                    <a:pt x="198" y="1"/>
                    <a:pt x="198" y="1"/>
                  </a:cubicBezTo>
                </a:path>
              </a:pathLst>
            </a:custGeom>
            <a:solidFill>
              <a:srgbClr val="3120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ïŝļîde">
              <a:extLst>
                <a:ext uri="{FF2B5EF4-FFF2-40B4-BE49-F238E27FC236}">
                  <a16:creationId xmlns:a16="http://schemas.microsoft.com/office/drawing/2014/main" id="{40E68A62-CBE4-4046-AAE4-2ECEB8DB39CF}"/>
                </a:ext>
              </a:extLst>
            </p:cNvPr>
            <p:cNvSpPr/>
            <p:nvPr/>
          </p:nvSpPr>
          <p:spPr bwMode="auto">
            <a:xfrm>
              <a:off x="6066235" y="2122523"/>
              <a:ext cx="181189" cy="389219"/>
            </a:xfrm>
            <a:custGeom>
              <a:avLst/>
              <a:gdLst>
                <a:gd name="T0" fmla="*/ 63 w 65"/>
                <a:gd name="T1" fmla="*/ 139 h 140"/>
                <a:gd name="T2" fmla="*/ 58 w 65"/>
                <a:gd name="T3" fmla="*/ 136 h 140"/>
                <a:gd name="T4" fmla="*/ 52 w 65"/>
                <a:gd name="T5" fmla="*/ 131 h 140"/>
                <a:gd name="T6" fmla="*/ 48 w 65"/>
                <a:gd name="T7" fmla="*/ 128 h 140"/>
                <a:gd name="T8" fmla="*/ 46 w 65"/>
                <a:gd name="T9" fmla="*/ 126 h 140"/>
                <a:gd name="T10" fmla="*/ 44 w 65"/>
                <a:gd name="T11" fmla="*/ 124 h 140"/>
                <a:gd name="T12" fmla="*/ 40 w 65"/>
                <a:gd name="T13" fmla="*/ 119 h 140"/>
                <a:gd name="T14" fmla="*/ 38 w 65"/>
                <a:gd name="T15" fmla="*/ 117 h 140"/>
                <a:gd name="T16" fmla="*/ 36 w 65"/>
                <a:gd name="T17" fmla="*/ 115 h 140"/>
                <a:gd name="T18" fmla="*/ 28 w 65"/>
                <a:gd name="T19" fmla="*/ 104 h 140"/>
                <a:gd name="T20" fmla="*/ 25 w 65"/>
                <a:gd name="T21" fmla="*/ 98 h 140"/>
                <a:gd name="T22" fmla="*/ 21 w 65"/>
                <a:gd name="T23" fmla="*/ 91 h 140"/>
                <a:gd name="T24" fmla="*/ 15 w 65"/>
                <a:gd name="T25" fmla="*/ 78 h 140"/>
                <a:gd name="T26" fmla="*/ 10 w 65"/>
                <a:gd name="T27" fmla="*/ 64 h 140"/>
                <a:gd name="T28" fmla="*/ 6 w 65"/>
                <a:gd name="T29" fmla="*/ 50 h 140"/>
                <a:gd name="T30" fmla="*/ 3 w 65"/>
                <a:gd name="T31" fmla="*/ 37 h 140"/>
                <a:gd name="T32" fmla="*/ 1 w 65"/>
                <a:gd name="T33" fmla="*/ 25 h 140"/>
                <a:gd name="T34" fmla="*/ 0 w 65"/>
                <a:gd name="T35" fmla="*/ 7 h 140"/>
                <a:gd name="T36" fmla="*/ 0 w 65"/>
                <a:gd name="T37" fmla="*/ 0 h 140"/>
                <a:gd name="T38" fmla="*/ 0 w 65"/>
                <a:gd name="T39" fmla="*/ 0 h 140"/>
                <a:gd name="T40" fmla="*/ 1 w 65"/>
                <a:gd name="T41" fmla="*/ 0 h 140"/>
                <a:gd name="T42" fmla="*/ 4 w 65"/>
                <a:gd name="T43" fmla="*/ 25 h 140"/>
                <a:gd name="T44" fmla="*/ 6 w 65"/>
                <a:gd name="T45" fmla="*/ 36 h 140"/>
                <a:gd name="T46" fmla="*/ 9 w 65"/>
                <a:gd name="T47" fmla="*/ 49 h 140"/>
                <a:gd name="T48" fmla="*/ 13 w 65"/>
                <a:gd name="T49" fmla="*/ 63 h 140"/>
                <a:gd name="T50" fmla="*/ 19 w 65"/>
                <a:gd name="T51" fmla="*/ 76 h 140"/>
                <a:gd name="T52" fmla="*/ 25 w 65"/>
                <a:gd name="T53" fmla="*/ 89 h 140"/>
                <a:gd name="T54" fmla="*/ 28 w 65"/>
                <a:gd name="T55" fmla="*/ 96 h 140"/>
                <a:gd name="T56" fmla="*/ 32 w 65"/>
                <a:gd name="T57" fmla="*/ 102 h 140"/>
                <a:gd name="T58" fmla="*/ 39 w 65"/>
                <a:gd name="T59" fmla="*/ 112 h 140"/>
                <a:gd name="T60" fmla="*/ 41 w 65"/>
                <a:gd name="T61" fmla="*/ 115 h 140"/>
                <a:gd name="T62" fmla="*/ 43 w 65"/>
                <a:gd name="T63" fmla="*/ 117 h 140"/>
                <a:gd name="T64" fmla="*/ 47 w 65"/>
                <a:gd name="T65" fmla="*/ 122 h 140"/>
                <a:gd name="T66" fmla="*/ 49 w 65"/>
                <a:gd name="T67" fmla="*/ 124 h 140"/>
                <a:gd name="T68" fmla="*/ 50 w 65"/>
                <a:gd name="T69" fmla="*/ 125 h 140"/>
                <a:gd name="T70" fmla="*/ 54 w 65"/>
                <a:gd name="T71" fmla="*/ 129 h 140"/>
                <a:gd name="T72" fmla="*/ 57 w 65"/>
                <a:gd name="T73" fmla="*/ 131 h 140"/>
                <a:gd name="T74" fmla="*/ 59 w 65"/>
                <a:gd name="T75" fmla="*/ 134 h 140"/>
                <a:gd name="T76" fmla="*/ 65 w 65"/>
                <a:gd name="T77" fmla="*/ 138 h 140"/>
                <a:gd name="T78" fmla="*/ 65 w 65"/>
                <a:gd name="T79" fmla="*/ 139 h 140"/>
                <a:gd name="T80" fmla="*/ 63 w 65"/>
                <a:gd name="T81" fmla="*/ 1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140">
                  <a:moveTo>
                    <a:pt x="63" y="139"/>
                  </a:moveTo>
                  <a:cubicBezTo>
                    <a:pt x="63" y="139"/>
                    <a:pt x="61" y="138"/>
                    <a:pt x="58" y="136"/>
                  </a:cubicBezTo>
                  <a:cubicBezTo>
                    <a:pt x="56" y="134"/>
                    <a:pt x="54" y="133"/>
                    <a:pt x="52" y="131"/>
                  </a:cubicBezTo>
                  <a:cubicBezTo>
                    <a:pt x="51" y="130"/>
                    <a:pt x="49" y="129"/>
                    <a:pt x="48" y="128"/>
                  </a:cubicBezTo>
                  <a:cubicBezTo>
                    <a:pt x="47" y="127"/>
                    <a:pt x="47" y="126"/>
                    <a:pt x="46" y="126"/>
                  </a:cubicBezTo>
                  <a:cubicBezTo>
                    <a:pt x="46" y="125"/>
                    <a:pt x="45" y="124"/>
                    <a:pt x="44" y="124"/>
                  </a:cubicBezTo>
                  <a:cubicBezTo>
                    <a:pt x="43" y="122"/>
                    <a:pt x="42" y="121"/>
                    <a:pt x="40" y="119"/>
                  </a:cubicBezTo>
                  <a:cubicBezTo>
                    <a:pt x="40" y="119"/>
                    <a:pt x="39" y="118"/>
                    <a:pt x="38" y="117"/>
                  </a:cubicBezTo>
                  <a:cubicBezTo>
                    <a:pt x="38" y="116"/>
                    <a:pt x="37" y="116"/>
                    <a:pt x="36" y="115"/>
                  </a:cubicBezTo>
                  <a:cubicBezTo>
                    <a:pt x="34" y="111"/>
                    <a:pt x="31" y="108"/>
                    <a:pt x="28" y="104"/>
                  </a:cubicBezTo>
                  <a:cubicBezTo>
                    <a:pt x="27" y="102"/>
                    <a:pt x="26" y="100"/>
                    <a:pt x="25" y="98"/>
                  </a:cubicBezTo>
                  <a:cubicBezTo>
                    <a:pt x="24" y="96"/>
                    <a:pt x="22" y="93"/>
                    <a:pt x="21" y="91"/>
                  </a:cubicBezTo>
                  <a:cubicBezTo>
                    <a:pt x="19" y="87"/>
                    <a:pt x="17" y="82"/>
                    <a:pt x="15" y="78"/>
                  </a:cubicBezTo>
                  <a:cubicBezTo>
                    <a:pt x="13" y="73"/>
                    <a:pt x="11" y="69"/>
                    <a:pt x="10" y="64"/>
                  </a:cubicBezTo>
                  <a:cubicBezTo>
                    <a:pt x="9" y="59"/>
                    <a:pt x="7" y="55"/>
                    <a:pt x="6" y="50"/>
                  </a:cubicBezTo>
                  <a:cubicBezTo>
                    <a:pt x="5" y="46"/>
                    <a:pt x="4" y="41"/>
                    <a:pt x="3" y="37"/>
                  </a:cubicBezTo>
                  <a:cubicBezTo>
                    <a:pt x="2" y="33"/>
                    <a:pt x="2" y="29"/>
                    <a:pt x="1" y="25"/>
                  </a:cubicBezTo>
                  <a:cubicBezTo>
                    <a:pt x="0" y="18"/>
                    <a:pt x="0" y="12"/>
                    <a:pt x="0" y="7"/>
                  </a:cubicBezTo>
                  <a:cubicBezTo>
                    <a:pt x="0" y="3"/>
                    <a:pt x="0" y="0"/>
                    <a:pt x="0" y="0"/>
                  </a:cubicBezTo>
                  <a:cubicBezTo>
                    <a:pt x="0" y="0"/>
                    <a:pt x="0" y="0"/>
                    <a:pt x="0" y="0"/>
                  </a:cubicBezTo>
                  <a:cubicBezTo>
                    <a:pt x="1" y="0"/>
                    <a:pt x="1" y="0"/>
                    <a:pt x="1" y="0"/>
                  </a:cubicBezTo>
                  <a:cubicBezTo>
                    <a:pt x="1" y="0"/>
                    <a:pt x="1" y="10"/>
                    <a:pt x="4" y="25"/>
                  </a:cubicBezTo>
                  <a:cubicBezTo>
                    <a:pt x="4" y="28"/>
                    <a:pt x="5" y="32"/>
                    <a:pt x="6" y="36"/>
                  </a:cubicBezTo>
                  <a:cubicBezTo>
                    <a:pt x="7" y="40"/>
                    <a:pt x="8" y="45"/>
                    <a:pt x="9" y="49"/>
                  </a:cubicBezTo>
                  <a:cubicBezTo>
                    <a:pt x="11" y="54"/>
                    <a:pt x="12" y="58"/>
                    <a:pt x="13" y="63"/>
                  </a:cubicBezTo>
                  <a:cubicBezTo>
                    <a:pt x="15" y="67"/>
                    <a:pt x="17" y="72"/>
                    <a:pt x="19" y="76"/>
                  </a:cubicBezTo>
                  <a:cubicBezTo>
                    <a:pt x="21" y="81"/>
                    <a:pt x="22" y="85"/>
                    <a:pt x="25" y="89"/>
                  </a:cubicBezTo>
                  <a:cubicBezTo>
                    <a:pt x="26" y="92"/>
                    <a:pt x="27" y="94"/>
                    <a:pt x="28" y="96"/>
                  </a:cubicBezTo>
                  <a:cubicBezTo>
                    <a:pt x="29" y="98"/>
                    <a:pt x="31" y="100"/>
                    <a:pt x="32" y="102"/>
                  </a:cubicBezTo>
                  <a:cubicBezTo>
                    <a:pt x="34" y="106"/>
                    <a:pt x="37" y="109"/>
                    <a:pt x="39" y="112"/>
                  </a:cubicBezTo>
                  <a:cubicBezTo>
                    <a:pt x="40" y="113"/>
                    <a:pt x="40" y="114"/>
                    <a:pt x="41" y="115"/>
                  </a:cubicBezTo>
                  <a:cubicBezTo>
                    <a:pt x="42" y="116"/>
                    <a:pt x="42" y="116"/>
                    <a:pt x="43" y="117"/>
                  </a:cubicBezTo>
                  <a:cubicBezTo>
                    <a:pt x="44" y="119"/>
                    <a:pt x="46" y="120"/>
                    <a:pt x="47" y="122"/>
                  </a:cubicBezTo>
                  <a:cubicBezTo>
                    <a:pt x="47" y="122"/>
                    <a:pt x="48" y="123"/>
                    <a:pt x="49" y="124"/>
                  </a:cubicBezTo>
                  <a:cubicBezTo>
                    <a:pt x="49" y="124"/>
                    <a:pt x="50" y="125"/>
                    <a:pt x="50" y="125"/>
                  </a:cubicBezTo>
                  <a:cubicBezTo>
                    <a:pt x="51" y="126"/>
                    <a:pt x="53" y="127"/>
                    <a:pt x="54" y="129"/>
                  </a:cubicBezTo>
                  <a:cubicBezTo>
                    <a:pt x="55" y="130"/>
                    <a:pt x="56" y="131"/>
                    <a:pt x="57" y="131"/>
                  </a:cubicBezTo>
                  <a:cubicBezTo>
                    <a:pt x="58" y="132"/>
                    <a:pt x="59" y="133"/>
                    <a:pt x="59" y="134"/>
                  </a:cubicBezTo>
                  <a:cubicBezTo>
                    <a:pt x="63" y="136"/>
                    <a:pt x="65" y="138"/>
                    <a:pt x="65" y="138"/>
                  </a:cubicBezTo>
                  <a:cubicBezTo>
                    <a:pt x="65" y="138"/>
                    <a:pt x="65" y="139"/>
                    <a:pt x="65" y="139"/>
                  </a:cubicBezTo>
                  <a:cubicBezTo>
                    <a:pt x="65" y="140"/>
                    <a:pt x="64" y="140"/>
                    <a:pt x="63" y="139"/>
                  </a:cubicBezTo>
                  <a:close/>
                </a:path>
              </a:pathLst>
            </a:custGeom>
            <a:solidFill>
              <a:srgbClr val="31201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ísḻîdè">
              <a:extLst>
                <a:ext uri="{FF2B5EF4-FFF2-40B4-BE49-F238E27FC236}">
                  <a16:creationId xmlns:a16="http://schemas.microsoft.com/office/drawing/2014/main" id="{3207B959-4493-4D49-8D86-6876E6DFAF62}"/>
                </a:ext>
              </a:extLst>
            </p:cNvPr>
            <p:cNvSpPr/>
            <p:nvPr/>
          </p:nvSpPr>
          <p:spPr bwMode="auto">
            <a:xfrm>
              <a:off x="5591119" y="3272733"/>
              <a:ext cx="106029" cy="565040"/>
            </a:xfrm>
            <a:custGeom>
              <a:avLst/>
              <a:gdLst>
                <a:gd name="T0" fmla="*/ 13 w 38"/>
                <a:gd name="T1" fmla="*/ 2 h 203"/>
                <a:gd name="T2" fmla="*/ 12 w 38"/>
                <a:gd name="T3" fmla="*/ 10 h 203"/>
                <a:gd name="T4" fmla="*/ 10 w 38"/>
                <a:gd name="T5" fmla="*/ 20 h 203"/>
                <a:gd name="T6" fmla="*/ 8 w 38"/>
                <a:gd name="T7" fmla="*/ 33 h 203"/>
                <a:gd name="T8" fmla="*/ 5 w 38"/>
                <a:gd name="T9" fmla="*/ 49 h 203"/>
                <a:gd name="T10" fmla="*/ 4 w 38"/>
                <a:gd name="T11" fmla="*/ 66 h 203"/>
                <a:gd name="T12" fmla="*/ 4 w 38"/>
                <a:gd name="T13" fmla="*/ 70 h 203"/>
                <a:gd name="T14" fmla="*/ 4 w 38"/>
                <a:gd name="T15" fmla="*/ 75 h 203"/>
                <a:gd name="T16" fmla="*/ 5 w 38"/>
                <a:gd name="T17" fmla="*/ 79 h 203"/>
                <a:gd name="T18" fmla="*/ 6 w 38"/>
                <a:gd name="T19" fmla="*/ 83 h 203"/>
                <a:gd name="T20" fmla="*/ 11 w 38"/>
                <a:gd name="T21" fmla="*/ 102 h 203"/>
                <a:gd name="T22" fmla="*/ 21 w 38"/>
                <a:gd name="T23" fmla="*/ 138 h 203"/>
                <a:gd name="T24" fmla="*/ 30 w 38"/>
                <a:gd name="T25" fmla="*/ 170 h 203"/>
                <a:gd name="T26" fmla="*/ 38 w 38"/>
                <a:gd name="T27" fmla="*/ 201 h 203"/>
                <a:gd name="T28" fmla="*/ 37 w 38"/>
                <a:gd name="T29" fmla="*/ 202 h 203"/>
                <a:gd name="T30" fmla="*/ 36 w 38"/>
                <a:gd name="T31" fmla="*/ 202 h 203"/>
                <a:gd name="T32" fmla="*/ 27 w 38"/>
                <a:gd name="T33" fmla="*/ 171 h 203"/>
                <a:gd name="T34" fmla="*/ 17 w 38"/>
                <a:gd name="T35" fmla="*/ 139 h 203"/>
                <a:gd name="T36" fmla="*/ 7 w 38"/>
                <a:gd name="T37" fmla="*/ 103 h 203"/>
                <a:gd name="T38" fmla="*/ 2 w 38"/>
                <a:gd name="T39" fmla="*/ 84 h 203"/>
                <a:gd name="T40" fmla="*/ 1 w 38"/>
                <a:gd name="T41" fmla="*/ 80 h 203"/>
                <a:gd name="T42" fmla="*/ 0 w 38"/>
                <a:gd name="T43" fmla="*/ 75 h 203"/>
                <a:gd name="T44" fmla="*/ 0 w 38"/>
                <a:gd name="T45" fmla="*/ 70 h 203"/>
                <a:gd name="T46" fmla="*/ 0 w 38"/>
                <a:gd name="T47" fmla="*/ 66 h 203"/>
                <a:gd name="T48" fmla="*/ 2 w 38"/>
                <a:gd name="T49" fmla="*/ 48 h 203"/>
                <a:gd name="T50" fmla="*/ 5 w 38"/>
                <a:gd name="T51" fmla="*/ 33 h 203"/>
                <a:gd name="T52" fmla="*/ 7 w 38"/>
                <a:gd name="T53" fmla="*/ 20 h 203"/>
                <a:gd name="T54" fmla="*/ 9 w 38"/>
                <a:gd name="T55" fmla="*/ 10 h 203"/>
                <a:gd name="T56" fmla="*/ 11 w 38"/>
                <a:gd name="T57" fmla="*/ 1 h 203"/>
                <a:gd name="T58" fmla="*/ 12 w 38"/>
                <a:gd name="T59" fmla="*/ 0 h 203"/>
                <a:gd name="T60" fmla="*/ 13 w 38"/>
                <a:gd name="T61" fmla="*/ 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203">
                  <a:moveTo>
                    <a:pt x="13" y="2"/>
                  </a:moveTo>
                  <a:cubicBezTo>
                    <a:pt x="13" y="2"/>
                    <a:pt x="13" y="5"/>
                    <a:pt x="12" y="10"/>
                  </a:cubicBezTo>
                  <a:cubicBezTo>
                    <a:pt x="11" y="13"/>
                    <a:pt x="10" y="16"/>
                    <a:pt x="10" y="20"/>
                  </a:cubicBezTo>
                  <a:cubicBezTo>
                    <a:pt x="9" y="24"/>
                    <a:pt x="9" y="29"/>
                    <a:pt x="8" y="33"/>
                  </a:cubicBezTo>
                  <a:cubicBezTo>
                    <a:pt x="7" y="38"/>
                    <a:pt x="6" y="43"/>
                    <a:pt x="5" y="49"/>
                  </a:cubicBezTo>
                  <a:cubicBezTo>
                    <a:pt x="5" y="54"/>
                    <a:pt x="4" y="60"/>
                    <a:pt x="4" y="66"/>
                  </a:cubicBezTo>
                  <a:cubicBezTo>
                    <a:pt x="4" y="67"/>
                    <a:pt x="4" y="69"/>
                    <a:pt x="4" y="70"/>
                  </a:cubicBezTo>
                  <a:cubicBezTo>
                    <a:pt x="4" y="72"/>
                    <a:pt x="4" y="73"/>
                    <a:pt x="4" y="75"/>
                  </a:cubicBezTo>
                  <a:cubicBezTo>
                    <a:pt x="4" y="76"/>
                    <a:pt x="4" y="78"/>
                    <a:pt x="5" y="79"/>
                  </a:cubicBezTo>
                  <a:cubicBezTo>
                    <a:pt x="5" y="80"/>
                    <a:pt x="6" y="82"/>
                    <a:pt x="6" y="83"/>
                  </a:cubicBezTo>
                  <a:cubicBezTo>
                    <a:pt x="8" y="90"/>
                    <a:pt x="9" y="96"/>
                    <a:pt x="11" y="102"/>
                  </a:cubicBezTo>
                  <a:cubicBezTo>
                    <a:pt x="14" y="114"/>
                    <a:pt x="18" y="127"/>
                    <a:pt x="21" y="138"/>
                  </a:cubicBezTo>
                  <a:cubicBezTo>
                    <a:pt x="24" y="150"/>
                    <a:pt x="27" y="161"/>
                    <a:pt x="30" y="170"/>
                  </a:cubicBezTo>
                  <a:cubicBezTo>
                    <a:pt x="35" y="189"/>
                    <a:pt x="38" y="201"/>
                    <a:pt x="38" y="201"/>
                  </a:cubicBezTo>
                  <a:cubicBezTo>
                    <a:pt x="38" y="202"/>
                    <a:pt x="38" y="202"/>
                    <a:pt x="37" y="202"/>
                  </a:cubicBezTo>
                  <a:cubicBezTo>
                    <a:pt x="37" y="203"/>
                    <a:pt x="36" y="202"/>
                    <a:pt x="36" y="202"/>
                  </a:cubicBezTo>
                  <a:cubicBezTo>
                    <a:pt x="36" y="202"/>
                    <a:pt x="32" y="189"/>
                    <a:pt x="27" y="171"/>
                  </a:cubicBezTo>
                  <a:cubicBezTo>
                    <a:pt x="24" y="162"/>
                    <a:pt x="21" y="151"/>
                    <a:pt x="17" y="139"/>
                  </a:cubicBezTo>
                  <a:cubicBezTo>
                    <a:pt x="14" y="128"/>
                    <a:pt x="11" y="115"/>
                    <a:pt x="7" y="103"/>
                  </a:cubicBezTo>
                  <a:cubicBezTo>
                    <a:pt x="6" y="97"/>
                    <a:pt x="4" y="91"/>
                    <a:pt x="2" y="84"/>
                  </a:cubicBezTo>
                  <a:cubicBezTo>
                    <a:pt x="2" y="83"/>
                    <a:pt x="1" y="81"/>
                    <a:pt x="1" y="80"/>
                  </a:cubicBezTo>
                  <a:cubicBezTo>
                    <a:pt x="1" y="78"/>
                    <a:pt x="1" y="77"/>
                    <a:pt x="0" y="75"/>
                  </a:cubicBezTo>
                  <a:cubicBezTo>
                    <a:pt x="0" y="73"/>
                    <a:pt x="0" y="72"/>
                    <a:pt x="0" y="70"/>
                  </a:cubicBezTo>
                  <a:cubicBezTo>
                    <a:pt x="0" y="69"/>
                    <a:pt x="0" y="67"/>
                    <a:pt x="0" y="66"/>
                  </a:cubicBezTo>
                  <a:cubicBezTo>
                    <a:pt x="0" y="59"/>
                    <a:pt x="1" y="54"/>
                    <a:pt x="2" y="48"/>
                  </a:cubicBezTo>
                  <a:cubicBezTo>
                    <a:pt x="3" y="43"/>
                    <a:pt x="4" y="37"/>
                    <a:pt x="5" y="33"/>
                  </a:cubicBezTo>
                  <a:cubicBezTo>
                    <a:pt x="6" y="28"/>
                    <a:pt x="6" y="24"/>
                    <a:pt x="7" y="20"/>
                  </a:cubicBezTo>
                  <a:cubicBezTo>
                    <a:pt x="8" y="16"/>
                    <a:pt x="9" y="13"/>
                    <a:pt x="9" y="10"/>
                  </a:cubicBezTo>
                  <a:cubicBezTo>
                    <a:pt x="10" y="4"/>
                    <a:pt x="11" y="1"/>
                    <a:pt x="11" y="1"/>
                  </a:cubicBezTo>
                  <a:cubicBezTo>
                    <a:pt x="11" y="1"/>
                    <a:pt x="12" y="0"/>
                    <a:pt x="12" y="0"/>
                  </a:cubicBezTo>
                  <a:cubicBezTo>
                    <a:pt x="13" y="1"/>
                    <a:pt x="13" y="1"/>
                    <a:pt x="13" y="2"/>
                  </a:cubicBezTo>
                  <a:close/>
                </a:path>
              </a:pathLst>
            </a:custGeom>
            <a:solidFill>
              <a:srgbClr val="1624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ï$ľiḑè">
              <a:extLst>
                <a:ext uri="{FF2B5EF4-FFF2-40B4-BE49-F238E27FC236}">
                  <a16:creationId xmlns:a16="http://schemas.microsoft.com/office/drawing/2014/main" id="{00A1A06F-F199-4DAF-ABE5-8CAC37773A9F}"/>
                </a:ext>
              </a:extLst>
            </p:cNvPr>
            <p:cNvSpPr/>
            <p:nvPr/>
          </p:nvSpPr>
          <p:spPr bwMode="auto">
            <a:xfrm>
              <a:off x="4847575" y="2573480"/>
              <a:ext cx="95292" cy="158372"/>
            </a:xfrm>
            <a:custGeom>
              <a:avLst/>
              <a:gdLst>
                <a:gd name="T0" fmla="*/ 1 w 34"/>
                <a:gd name="T1" fmla="*/ 20 h 57"/>
                <a:gd name="T2" fmla="*/ 2 w 34"/>
                <a:gd name="T3" fmla="*/ 16 h 57"/>
                <a:gd name="T4" fmla="*/ 8 w 34"/>
                <a:gd name="T5" fmla="*/ 5 h 57"/>
                <a:gd name="T6" fmla="*/ 15 w 34"/>
                <a:gd name="T7" fmla="*/ 0 h 57"/>
                <a:gd name="T8" fmla="*/ 17 w 34"/>
                <a:gd name="T9" fmla="*/ 0 h 57"/>
                <a:gd name="T10" fmla="*/ 18 w 34"/>
                <a:gd name="T11" fmla="*/ 1 h 57"/>
                <a:gd name="T12" fmla="*/ 20 w 34"/>
                <a:gd name="T13" fmla="*/ 3 h 57"/>
                <a:gd name="T14" fmla="*/ 23 w 34"/>
                <a:gd name="T15" fmla="*/ 7 h 57"/>
                <a:gd name="T16" fmla="*/ 30 w 34"/>
                <a:gd name="T17" fmla="*/ 25 h 57"/>
                <a:gd name="T18" fmla="*/ 34 w 34"/>
                <a:gd name="T19" fmla="*/ 44 h 57"/>
                <a:gd name="T20" fmla="*/ 34 w 34"/>
                <a:gd name="T21" fmla="*/ 49 h 57"/>
                <a:gd name="T22" fmla="*/ 34 w 34"/>
                <a:gd name="T23" fmla="*/ 51 h 57"/>
                <a:gd name="T24" fmla="*/ 32 w 34"/>
                <a:gd name="T25" fmla="*/ 54 h 57"/>
                <a:gd name="T26" fmla="*/ 31 w 34"/>
                <a:gd name="T27" fmla="*/ 55 h 57"/>
                <a:gd name="T28" fmla="*/ 28 w 34"/>
                <a:gd name="T29" fmla="*/ 56 h 57"/>
                <a:gd name="T30" fmla="*/ 24 w 34"/>
                <a:gd name="T31" fmla="*/ 55 h 57"/>
                <a:gd name="T32" fmla="*/ 18 w 34"/>
                <a:gd name="T33" fmla="*/ 51 h 57"/>
                <a:gd name="T34" fmla="*/ 15 w 34"/>
                <a:gd name="T35" fmla="*/ 47 h 57"/>
                <a:gd name="T36" fmla="*/ 13 w 34"/>
                <a:gd name="T37" fmla="*/ 43 h 57"/>
                <a:gd name="T38" fmla="*/ 13 w 34"/>
                <a:gd name="T39" fmla="*/ 42 h 57"/>
                <a:gd name="T40" fmla="*/ 14 w 34"/>
                <a:gd name="T41" fmla="*/ 42 h 57"/>
                <a:gd name="T42" fmla="*/ 17 w 34"/>
                <a:gd name="T43" fmla="*/ 46 h 57"/>
                <a:gd name="T44" fmla="*/ 20 w 34"/>
                <a:gd name="T45" fmla="*/ 49 h 57"/>
                <a:gd name="T46" fmla="*/ 25 w 34"/>
                <a:gd name="T47" fmla="*/ 53 h 57"/>
                <a:gd name="T48" fmla="*/ 28 w 34"/>
                <a:gd name="T49" fmla="*/ 54 h 57"/>
                <a:gd name="T50" fmla="*/ 29 w 34"/>
                <a:gd name="T51" fmla="*/ 53 h 57"/>
                <a:gd name="T52" fmla="*/ 31 w 34"/>
                <a:gd name="T53" fmla="*/ 52 h 57"/>
                <a:gd name="T54" fmla="*/ 31 w 34"/>
                <a:gd name="T55" fmla="*/ 51 h 57"/>
                <a:gd name="T56" fmla="*/ 31 w 34"/>
                <a:gd name="T57" fmla="*/ 49 h 57"/>
                <a:gd name="T58" fmla="*/ 31 w 34"/>
                <a:gd name="T59" fmla="*/ 44 h 57"/>
                <a:gd name="T60" fmla="*/ 27 w 34"/>
                <a:gd name="T61" fmla="*/ 26 h 57"/>
                <a:gd name="T62" fmla="*/ 20 w 34"/>
                <a:gd name="T63" fmla="*/ 8 h 57"/>
                <a:gd name="T64" fmla="*/ 18 w 34"/>
                <a:gd name="T65" fmla="*/ 4 h 57"/>
                <a:gd name="T66" fmla="*/ 17 w 34"/>
                <a:gd name="T67" fmla="*/ 3 h 57"/>
                <a:gd name="T68" fmla="*/ 16 w 34"/>
                <a:gd name="T69" fmla="*/ 3 h 57"/>
                <a:gd name="T70" fmla="*/ 16 w 34"/>
                <a:gd name="T71" fmla="*/ 3 h 57"/>
                <a:gd name="T72" fmla="*/ 10 w 34"/>
                <a:gd name="T73" fmla="*/ 7 h 57"/>
                <a:gd name="T74" fmla="*/ 4 w 34"/>
                <a:gd name="T75" fmla="*/ 17 h 57"/>
                <a:gd name="T76" fmla="*/ 2 w 34"/>
                <a:gd name="T77" fmla="*/ 21 h 57"/>
                <a:gd name="T78" fmla="*/ 1 w 34"/>
                <a:gd name="T79" fmla="*/ 21 h 57"/>
                <a:gd name="T80" fmla="*/ 1 w 34"/>
                <a:gd name="T81" fmla="*/ 2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57">
                  <a:moveTo>
                    <a:pt x="1" y="20"/>
                  </a:moveTo>
                  <a:cubicBezTo>
                    <a:pt x="1" y="20"/>
                    <a:pt x="1" y="19"/>
                    <a:pt x="2" y="16"/>
                  </a:cubicBezTo>
                  <a:cubicBezTo>
                    <a:pt x="3" y="13"/>
                    <a:pt x="5" y="9"/>
                    <a:pt x="8" y="5"/>
                  </a:cubicBezTo>
                  <a:cubicBezTo>
                    <a:pt x="10" y="3"/>
                    <a:pt x="12" y="1"/>
                    <a:pt x="15" y="0"/>
                  </a:cubicBezTo>
                  <a:cubicBezTo>
                    <a:pt x="16" y="0"/>
                    <a:pt x="16" y="0"/>
                    <a:pt x="17" y="0"/>
                  </a:cubicBezTo>
                  <a:cubicBezTo>
                    <a:pt x="17" y="1"/>
                    <a:pt x="17" y="0"/>
                    <a:pt x="18" y="1"/>
                  </a:cubicBezTo>
                  <a:cubicBezTo>
                    <a:pt x="19" y="1"/>
                    <a:pt x="20" y="2"/>
                    <a:pt x="20" y="3"/>
                  </a:cubicBezTo>
                  <a:cubicBezTo>
                    <a:pt x="21" y="4"/>
                    <a:pt x="22" y="5"/>
                    <a:pt x="23" y="7"/>
                  </a:cubicBezTo>
                  <a:cubicBezTo>
                    <a:pt x="26" y="12"/>
                    <a:pt x="28" y="18"/>
                    <a:pt x="30" y="25"/>
                  </a:cubicBezTo>
                  <a:cubicBezTo>
                    <a:pt x="32" y="31"/>
                    <a:pt x="33" y="38"/>
                    <a:pt x="34" y="44"/>
                  </a:cubicBezTo>
                  <a:cubicBezTo>
                    <a:pt x="34" y="46"/>
                    <a:pt x="34" y="47"/>
                    <a:pt x="34" y="49"/>
                  </a:cubicBezTo>
                  <a:cubicBezTo>
                    <a:pt x="34" y="50"/>
                    <a:pt x="34" y="50"/>
                    <a:pt x="34" y="51"/>
                  </a:cubicBezTo>
                  <a:cubicBezTo>
                    <a:pt x="33" y="52"/>
                    <a:pt x="33" y="53"/>
                    <a:pt x="32" y="54"/>
                  </a:cubicBezTo>
                  <a:cubicBezTo>
                    <a:pt x="32" y="54"/>
                    <a:pt x="32" y="55"/>
                    <a:pt x="31" y="55"/>
                  </a:cubicBezTo>
                  <a:cubicBezTo>
                    <a:pt x="30" y="56"/>
                    <a:pt x="29" y="56"/>
                    <a:pt x="28" y="56"/>
                  </a:cubicBezTo>
                  <a:cubicBezTo>
                    <a:pt x="27" y="57"/>
                    <a:pt x="25" y="56"/>
                    <a:pt x="24" y="55"/>
                  </a:cubicBezTo>
                  <a:cubicBezTo>
                    <a:pt x="21" y="54"/>
                    <a:pt x="20" y="52"/>
                    <a:pt x="18" y="51"/>
                  </a:cubicBezTo>
                  <a:cubicBezTo>
                    <a:pt x="17" y="49"/>
                    <a:pt x="16" y="48"/>
                    <a:pt x="15" y="47"/>
                  </a:cubicBezTo>
                  <a:cubicBezTo>
                    <a:pt x="14" y="44"/>
                    <a:pt x="13" y="43"/>
                    <a:pt x="13" y="43"/>
                  </a:cubicBezTo>
                  <a:cubicBezTo>
                    <a:pt x="12" y="42"/>
                    <a:pt x="13" y="42"/>
                    <a:pt x="13" y="42"/>
                  </a:cubicBezTo>
                  <a:cubicBezTo>
                    <a:pt x="13" y="41"/>
                    <a:pt x="14" y="42"/>
                    <a:pt x="14" y="42"/>
                  </a:cubicBezTo>
                  <a:cubicBezTo>
                    <a:pt x="14" y="42"/>
                    <a:pt x="15" y="43"/>
                    <a:pt x="17" y="46"/>
                  </a:cubicBezTo>
                  <a:cubicBezTo>
                    <a:pt x="18" y="47"/>
                    <a:pt x="19" y="48"/>
                    <a:pt x="20" y="49"/>
                  </a:cubicBezTo>
                  <a:cubicBezTo>
                    <a:pt x="21" y="51"/>
                    <a:pt x="23" y="52"/>
                    <a:pt x="25" y="53"/>
                  </a:cubicBezTo>
                  <a:cubicBezTo>
                    <a:pt x="26" y="54"/>
                    <a:pt x="27" y="54"/>
                    <a:pt x="28" y="54"/>
                  </a:cubicBezTo>
                  <a:cubicBezTo>
                    <a:pt x="29" y="54"/>
                    <a:pt x="29" y="54"/>
                    <a:pt x="29" y="53"/>
                  </a:cubicBezTo>
                  <a:cubicBezTo>
                    <a:pt x="30" y="53"/>
                    <a:pt x="30" y="52"/>
                    <a:pt x="31" y="52"/>
                  </a:cubicBezTo>
                  <a:cubicBezTo>
                    <a:pt x="31" y="52"/>
                    <a:pt x="31" y="51"/>
                    <a:pt x="31" y="51"/>
                  </a:cubicBezTo>
                  <a:cubicBezTo>
                    <a:pt x="31" y="50"/>
                    <a:pt x="31" y="49"/>
                    <a:pt x="31" y="49"/>
                  </a:cubicBezTo>
                  <a:cubicBezTo>
                    <a:pt x="31" y="47"/>
                    <a:pt x="31" y="46"/>
                    <a:pt x="31" y="44"/>
                  </a:cubicBezTo>
                  <a:cubicBezTo>
                    <a:pt x="30" y="38"/>
                    <a:pt x="29" y="32"/>
                    <a:pt x="27" y="26"/>
                  </a:cubicBezTo>
                  <a:cubicBezTo>
                    <a:pt x="25" y="19"/>
                    <a:pt x="23" y="13"/>
                    <a:pt x="20" y="8"/>
                  </a:cubicBezTo>
                  <a:cubicBezTo>
                    <a:pt x="20" y="7"/>
                    <a:pt x="19" y="5"/>
                    <a:pt x="18" y="4"/>
                  </a:cubicBezTo>
                  <a:cubicBezTo>
                    <a:pt x="18" y="4"/>
                    <a:pt x="17" y="3"/>
                    <a:pt x="17" y="3"/>
                  </a:cubicBezTo>
                  <a:cubicBezTo>
                    <a:pt x="16" y="3"/>
                    <a:pt x="16" y="3"/>
                    <a:pt x="16" y="3"/>
                  </a:cubicBezTo>
                  <a:cubicBezTo>
                    <a:pt x="16" y="3"/>
                    <a:pt x="16" y="3"/>
                    <a:pt x="16" y="3"/>
                  </a:cubicBezTo>
                  <a:cubicBezTo>
                    <a:pt x="13" y="3"/>
                    <a:pt x="11" y="5"/>
                    <a:pt x="10" y="7"/>
                  </a:cubicBezTo>
                  <a:cubicBezTo>
                    <a:pt x="7" y="10"/>
                    <a:pt x="5" y="14"/>
                    <a:pt x="4" y="17"/>
                  </a:cubicBezTo>
                  <a:cubicBezTo>
                    <a:pt x="3" y="19"/>
                    <a:pt x="2" y="21"/>
                    <a:pt x="2" y="21"/>
                  </a:cubicBezTo>
                  <a:cubicBezTo>
                    <a:pt x="2" y="21"/>
                    <a:pt x="1" y="21"/>
                    <a:pt x="1" y="21"/>
                  </a:cubicBezTo>
                  <a:cubicBezTo>
                    <a:pt x="1" y="21"/>
                    <a:pt x="0" y="21"/>
                    <a:pt x="1" y="20"/>
                  </a:cubicBezTo>
                  <a:close/>
                </a:path>
              </a:pathLst>
            </a:custGeom>
            <a:solidFill>
              <a:srgbClr val="D8B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4" name="íśḻïḑe">
              <a:extLst>
                <a:ext uri="{FF2B5EF4-FFF2-40B4-BE49-F238E27FC236}">
                  <a16:creationId xmlns:a16="http://schemas.microsoft.com/office/drawing/2014/main" id="{1EA1CFF9-6A84-4F67-8FCC-2F3E39F6BA79}"/>
                </a:ext>
              </a:extLst>
            </p:cNvPr>
            <p:cNvSpPr/>
            <p:nvPr/>
          </p:nvSpPr>
          <p:spPr bwMode="auto">
            <a:xfrm>
              <a:off x="4800600" y="2617771"/>
              <a:ext cx="103345" cy="142266"/>
            </a:xfrm>
            <a:custGeom>
              <a:avLst/>
              <a:gdLst>
                <a:gd name="T0" fmla="*/ 17 w 37"/>
                <a:gd name="T1" fmla="*/ 32 h 51"/>
                <a:gd name="T2" fmla="*/ 20 w 37"/>
                <a:gd name="T3" fmla="*/ 37 h 51"/>
                <a:gd name="T4" fmla="*/ 23 w 37"/>
                <a:gd name="T5" fmla="*/ 42 h 51"/>
                <a:gd name="T6" fmla="*/ 29 w 37"/>
                <a:gd name="T7" fmla="*/ 47 h 51"/>
                <a:gd name="T8" fmla="*/ 32 w 37"/>
                <a:gd name="T9" fmla="*/ 48 h 51"/>
                <a:gd name="T10" fmla="*/ 33 w 37"/>
                <a:gd name="T11" fmla="*/ 48 h 51"/>
                <a:gd name="T12" fmla="*/ 33 w 37"/>
                <a:gd name="T13" fmla="*/ 48 h 51"/>
                <a:gd name="T14" fmla="*/ 33 w 37"/>
                <a:gd name="T15" fmla="*/ 47 h 51"/>
                <a:gd name="T16" fmla="*/ 34 w 37"/>
                <a:gd name="T17" fmla="*/ 46 h 51"/>
                <a:gd name="T18" fmla="*/ 32 w 37"/>
                <a:gd name="T19" fmla="*/ 36 h 51"/>
                <a:gd name="T20" fmla="*/ 28 w 37"/>
                <a:gd name="T21" fmla="*/ 26 h 51"/>
                <a:gd name="T22" fmla="*/ 26 w 37"/>
                <a:gd name="T23" fmla="*/ 21 h 51"/>
                <a:gd name="T24" fmla="*/ 24 w 37"/>
                <a:gd name="T25" fmla="*/ 16 h 51"/>
                <a:gd name="T26" fmla="*/ 17 w 37"/>
                <a:gd name="T27" fmla="*/ 7 h 51"/>
                <a:gd name="T28" fmla="*/ 16 w 37"/>
                <a:gd name="T29" fmla="*/ 5 h 51"/>
                <a:gd name="T30" fmla="*/ 14 w 37"/>
                <a:gd name="T31" fmla="*/ 3 h 51"/>
                <a:gd name="T32" fmla="*/ 12 w 37"/>
                <a:gd name="T33" fmla="*/ 2 h 51"/>
                <a:gd name="T34" fmla="*/ 11 w 37"/>
                <a:gd name="T35" fmla="*/ 3 h 51"/>
                <a:gd name="T36" fmla="*/ 10 w 37"/>
                <a:gd name="T37" fmla="*/ 3 h 51"/>
                <a:gd name="T38" fmla="*/ 4 w 37"/>
                <a:gd name="T39" fmla="*/ 10 h 51"/>
                <a:gd name="T40" fmla="*/ 2 w 37"/>
                <a:gd name="T41" fmla="*/ 19 h 51"/>
                <a:gd name="T42" fmla="*/ 2 w 37"/>
                <a:gd name="T43" fmla="*/ 27 h 51"/>
                <a:gd name="T44" fmla="*/ 2 w 37"/>
                <a:gd name="T45" fmla="*/ 33 h 51"/>
                <a:gd name="T46" fmla="*/ 3 w 37"/>
                <a:gd name="T47" fmla="*/ 38 h 51"/>
                <a:gd name="T48" fmla="*/ 3 w 37"/>
                <a:gd name="T49" fmla="*/ 38 h 51"/>
                <a:gd name="T50" fmla="*/ 2 w 37"/>
                <a:gd name="T51" fmla="*/ 38 h 51"/>
                <a:gd name="T52" fmla="*/ 1 w 37"/>
                <a:gd name="T53" fmla="*/ 33 h 51"/>
                <a:gd name="T54" fmla="*/ 0 w 37"/>
                <a:gd name="T55" fmla="*/ 27 h 51"/>
                <a:gd name="T56" fmla="*/ 0 w 37"/>
                <a:gd name="T57" fmla="*/ 19 h 51"/>
                <a:gd name="T58" fmla="*/ 2 w 37"/>
                <a:gd name="T59" fmla="*/ 10 h 51"/>
                <a:gd name="T60" fmla="*/ 9 w 37"/>
                <a:gd name="T61" fmla="*/ 1 h 51"/>
                <a:gd name="T62" fmla="*/ 10 w 37"/>
                <a:gd name="T63" fmla="*/ 0 h 51"/>
                <a:gd name="T64" fmla="*/ 12 w 37"/>
                <a:gd name="T65" fmla="*/ 0 h 51"/>
                <a:gd name="T66" fmla="*/ 15 w 37"/>
                <a:gd name="T67" fmla="*/ 1 h 51"/>
                <a:gd name="T68" fmla="*/ 18 w 37"/>
                <a:gd name="T69" fmla="*/ 3 h 51"/>
                <a:gd name="T70" fmla="*/ 20 w 37"/>
                <a:gd name="T71" fmla="*/ 5 h 51"/>
                <a:gd name="T72" fmla="*/ 26 w 37"/>
                <a:gd name="T73" fmla="*/ 14 h 51"/>
                <a:gd name="T74" fmla="*/ 29 w 37"/>
                <a:gd name="T75" fmla="*/ 20 h 51"/>
                <a:gd name="T76" fmla="*/ 31 w 37"/>
                <a:gd name="T77" fmla="*/ 25 h 51"/>
                <a:gd name="T78" fmla="*/ 35 w 37"/>
                <a:gd name="T79" fmla="*/ 35 h 51"/>
                <a:gd name="T80" fmla="*/ 36 w 37"/>
                <a:gd name="T81" fmla="*/ 46 h 51"/>
                <a:gd name="T82" fmla="*/ 35 w 37"/>
                <a:gd name="T83" fmla="*/ 49 h 51"/>
                <a:gd name="T84" fmla="*/ 34 w 37"/>
                <a:gd name="T85" fmla="*/ 50 h 51"/>
                <a:gd name="T86" fmla="*/ 34 w 37"/>
                <a:gd name="T87" fmla="*/ 50 h 51"/>
                <a:gd name="T88" fmla="*/ 32 w 37"/>
                <a:gd name="T89" fmla="*/ 50 h 51"/>
                <a:gd name="T90" fmla="*/ 27 w 37"/>
                <a:gd name="T91" fmla="*/ 49 h 51"/>
                <a:gd name="T92" fmla="*/ 21 w 37"/>
                <a:gd name="T93" fmla="*/ 43 h 51"/>
                <a:gd name="T94" fmla="*/ 18 w 37"/>
                <a:gd name="T95" fmla="*/ 38 h 51"/>
                <a:gd name="T96" fmla="*/ 16 w 37"/>
                <a:gd name="T97" fmla="*/ 33 h 51"/>
                <a:gd name="T98" fmla="*/ 16 w 37"/>
                <a:gd name="T99" fmla="*/ 32 h 51"/>
                <a:gd name="T100" fmla="*/ 17 w 37"/>
                <a:gd name="T101"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 h="51">
                  <a:moveTo>
                    <a:pt x="17" y="32"/>
                  </a:moveTo>
                  <a:cubicBezTo>
                    <a:pt x="17" y="32"/>
                    <a:pt x="18" y="34"/>
                    <a:pt x="20" y="37"/>
                  </a:cubicBezTo>
                  <a:cubicBezTo>
                    <a:pt x="21" y="38"/>
                    <a:pt x="22" y="40"/>
                    <a:pt x="23" y="42"/>
                  </a:cubicBezTo>
                  <a:cubicBezTo>
                    <a:pt x="25" y="43"/>
                    <a:pt x="26" y="45"/>
                    <a:pt x="29" y="47"/>
                  </a:cubicBezTo>
                  <a:cubicBezTo>
                    <a:pt x="30" y="47"/>
                    <a:pt x="31" y="48"/>
                    <a:pt x="32" y="48"/>
                  </a:cubicBezTo>
                  <a:cubicBezTo>
                    <a:pt x="33" y="48"/>
                    <a:pt x="33" y="48"/>
                    <a:pt x="33" y="48"/>
                  </a:cubicBezTo>
                  <a:cubicBezTo>
                    <a:pt x="33" y="48"/>
                    <a:pt x="33" y="48"/>
                    <a:pt x="33" y="48"/>
                  </a:cubicBezTo>
                  <a:cubicBezTo>
                    <a:pt x="33" y="47"/>
                    <a:pt x="33" y="47"/>
                    <a:pt x="33" y="47"/>
                  </a:cubicBezTo>
                  <a:cubicBezTo>
                    <a:pt x="33" y="47"/>
                    <a:pt x="34" y="46"/>
                    <a:pt x="34" y="46"/>
                  </a:cubicBezTo>
                  <a:cubicBezTo>
                    <a:pt x="34" y="43"/>
                    <a:pt x="33" y="40"/>
                    <a:pt x="32" y="36"/>
                  </a:cubicBezTo>
                  <a:cubicBezTo>
                    <a:pt x="31" y="33"/>
                    <a:pt x="30" y="29"/>
                    <a:pt x="28" y="26"/>
                  </a:cubicBezTo>
                  <a:cubicBezTo>
                    <a:pt x="28" y="24"/>
                    <a:pt x="27" y="23"/>
                    <a:pt x="26" y="21"/>
                  </a:cubicBezTo>
                  <a:cubicBezTo>
                    <a:pt x="24" y="16"/>
                    <a:pt x="24" y="16"/>
                    <a:pt x="24" y="16"/>
                  </a:cubicBezTo>
                  <a:cubicBezTo>
                    <a:pt x="22" y="13"/>
                    <a:pt x="20" y="9"/>
                    <a:pt x="17" y="7"/>
                  </a:cubicBezTo>
                  <a:cubicBezTo>
                    <a:pt x="17" y="6"/>
                    <a:pt x="16" y="5"/>
                    <a:pt x="16" y="5"/>
                  </a:cubicBezTo>
                  <a:cubicBezTo>
                    <a:pt x="15" y="4"/>
                    <a:pt x="14" y="4"/>
                    <a:pt x="14" y="3"/>
                  </a:cubicBezTo>
                  <a:cubicBezTo>
                    <a:pt x="13" y="3"/>
                    <a:pt x="12" y="2"/>
                    <a:pt x="12" y="2"/>
                  </a:cubicBezTo>
                  <a:cubicBezTo>
                    <a:pt x="11" y="3"/>
                    <a:pt x="11" y="3"/>
                    <a:pt x="11" y="3"/>
                  </a:cubicBezTo>
                  <a:cubicBezTo>
                    <a:pt x="10" y="3"/>
                    <a:pt x="10" y="3"/>
                    <a:pt x="10" y="3"/>
                  </a:cubicBezTo>
                  <a:cubicBezTo>
                    <a:pt x="7" y="4"/>
                    <a:pt x="5" y="7"/>
                    <a:pt x="4" y="10"/>
                  </a:cubicBezTo>
                  <a:cubicBezTo>
                    <a:pt x="3" y="13"/>
                    <a:pt x="3" y="16"/>
                    <a:pt x="2" y="19"/>
                  </a:cubicBezTo>
                  <a:cubicBezTo>
                    <a:pt x="2" y="22"/>
                    <a:pt x="2" y="24"/>
                    <a:pt x="2" y="27"/>
                  </a:cubicBezTo>
                  <a:cubicBezTo>
                    <a:pt x="2" y="29"/>
                    <a:pt x="2" y="31"/>
                    <a:pt x="2" y="33"/>
                  </a:cubicBezTo>
                  <a:cubicBezTo>
                    <a:pt x="3" y="36"/>
                    <a:pt x="3" y="38"/>
                    <a:pt x="3" y="38"/>
                  </a:cubicBezTo>
                  <a:cubicBezTo>
                    <a:pt x="3" y="38"/>
                    <a:pt x="3" y="38"/>
                    <a:pt x="3" y="38"/>
                  </a:cubicBezTo>
                  <a:cubicBezTo>
                    <a:pt x="2" y="38"/>
                    <a:pt x="2" y="38"/>
                    <a:pt x="2" y="38"/>
                  </a:cubicBezTo>
                  <a:cubicBezTo>
                    <a:pt x="2" y="38"/>
                    <a:pt x="2" y="36"/>
                    <a:pt x="1" y="33"/>
                  </a:cubicBezTo>
                  <a:cubicBezTo>
                    <a:pt x="1" y="31"/>
                    <a:pt x="0" y="29"/>
                    <a:pt x="0" y="27"/>
                  </a:cubicBezTo>
                  <a:cubicBezTo>
                    <a:pt x="0" y="24"/>
                    <a:pt x="0" y="22"/>
                    <a:pt x="0" y="19"/>
                  </a:cubicBezTo>
                  <a:cubicBezTo>
                    <a:pt x="1" y="16"/>
                    <a:pt x="1" y="13"/>
                    <a:pt x="2" y="10"/>
                  </a:cubicBezTo>
                  <a:cubicBezTo>
                    <a:pt x="3" y="6"/>
                    <a:pt x="5" y="3"/>
                    <a:pt x="9" y="1"/>
                  </a:cubicBezTo>
                  <a:cubicBezTo>
                    <a:pt x="10" y="0"/>
                    <a:pt x="10" y="0"/>
                    <a:pt x="10" y="0"/>
                  </a:cubicBezTo>
                  <a:cubicBezTo>
                    <a:pt x="11" y="0"/>
                    <a:pt x="11" y="0"/>
                    <a:pt x="12" y="0"/>
                  </a:cubicBezTo>
                  <a:cubicBezTo>
                    <a:pt x="13" y="0"/>
                    <a:pt x="14" y="0"/>
                    <a:pt x="15" y="1"/>
                  </a:cubicBezTo>
                  <a:cubicBezTo>
                    <a:pt x="16" y="1"/>
                    <a:pt x="17" y="2"/>
                    <a:pt x="18" y="3"/>
                  </a:cubicBezTo>
                  <a:cubicBezTo>
                    <a:pt x="18" y="3"/>
                    <a:pt x="19" y="4"/>
                    <a:pt x="20" y="5"/>
                  </a:cubicBezTo>
                  <a:cubicBezTo>
                    <a:pt x="22" y="8"/>
                    <a:pt x="24" y="11"/>
                    <a:pt x="26" y="14"/>
                  </a:cubicBezTo>
                  <a:cubicBezTo>
                    <a:pt x="29" y="20"/>
                    <a:pt x="29" y="20"/>
                    <a:pt x="29" y="20"/>
                  </a:cubicBezTo>
                  <a:cubicBezTo>
                    <a:pt x="30" y="21"/>
                    <a:pt x="30" y="23"/>
                    <a:pt x="31" y="25"/>
                  </a:cubicBezTo>
                  <a:cubicBezTo>
                    <a:pt x="33" y="28"/>
                    <a:pt x="34" y="32"/>
                    <a:pt x="35" y="35"/>
                  </a:cubicBezTo>
                  <a:cubicBezTo>
                    <a:pt x="36" y="39"/>
                    <a:pt x="37" y="42"/>
                    <a:pt x="36" y="46"/>
                  </a:cubicBezTo>
                  <a:cubicBezTo>
                    <a:pt x="36" y="47"/>
                    <a:pt x="36" y="48"/>
                    <a:pt x="35" y="49"/>
                  </a:cubicBezTo>
                  <a:cubicBezTo>
                    <a:pt x="34" y="50"/>
                    <a:pt x="34" y="50"/>
                    <a:pt x="34" y="50"/>
                  </a:cubicBezTo>
                  <a:cubicBezTo>
                    <a:pt x="34" y="50"/>
                    <a:pt x="34" y="50"/>
                    <a:pt x="34" y="50"/>
                  </a:cubicBezTo>
                  <a:cubicBezTo>
                    <a:pt x="33" y="50"/>
                    <a:pt x="33" y="50"/>
                    <a:pt x="32" y="50"/>
                  </a:cubicBezTo>
                  <a:cubicBezTo>
                    <a:pt x="30" y="51"/>
                    <a:pt x="28" y="50"/>
                    <a:pt x="27" y="49"/>
                  </a:cubicBezTo>
                  <a:cubicBezTo>
                    <a:pt x="25" y="47"/>
                    <a:pt x="23" y="45"/>
                    <a:pt x="21" y="43"/>
                  </a:cubicBezTo>
                  <a:cubicBezTo>
                    <a:pt x="20" y="41"/>
                    <a:pt x="19" y="39"/>
                    <a:pt x="18" y="38"/>
                  </a:cubicBezTo>
                  <a:cubicBezTo>
                    <a:pt x="16" y="35"/>
                    <a:pt x="16" y="33"/>
                    <a:pt x="16" y="33"/>
                  </a:cubicBezTo>
                  <a:cubicBezTo>
                    <a:pt x="15" y="33"/>
                    <a:pt x="16" y="32"/>
                    <a:pt x="16" y="32"/>
                  </a:cubicBezTo>
                  <a:cubicBezTo>
                    <a:pt x="16" y="32"/>
                    <a:pt x="17" y="32"/>
                    <a:pt x="17" y="32"/>
                  </a:cubicBezTo>
                  <a:close/>
                </a:path>
              </a:pathLst>
            </a:custGeom>
            <a:solidFill>
              <a:srgbClr val="D8B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líḑe">
              <a:extLst>
                <a:ext uri="{FF2B5EF4-FFF2-40B4-BE49-F238E27FC236}">
                  <a16:creationId xmlns:a16="http://schemas.microsoft.com/office/drawing/2014/main" id="{0D9112AB-344C-4EE2-A5E2-F258D53546E4}"/>
                </a:ext>
              </a:extLst>
            </p:cNvPr>
            <p:cNvSpPr/>
            <p:nvPr/>
          </p:nvSpPr>
          <p:spPr bwMode="auto">
            <a:xfrm>
              <a:off x="5800492" y="4247124"/>
              <a:ext cx="240243" cy="33554"/>
            </a:xfrm>
            <a:custGeom>
              <a:avLst/>
              <a:gdLst>
                <a:gd name="T0" fmla="*/ 1 w 86"/>
                <a:gd name="T1" fmla="*/ 3 h 12"/>
                <a:gd name="T2" fmla="*/ 4 w 86"/>
                <a:gd name="T3" fmla="*/ 4 h 12"/>
                <a:gd name="T4" fmla="*/ 14 w 86"/>
                <a:gd name="T5" fmla="*/ 7 h 12"/>
                <a:gd name="T6" fmla="*/ 20 w 86"/>
                <a:gd name="T7" fmla="*/ 9 h 12"/>
                <a:gd name="T8" fmla="*/ 27 w 86"/>
                <a:gd name="T9" fmla="*/ 10 h 12"/>
                <a:gd name="T10" fmla="*/ 35 w 86"/>
                <a:gd name="T11" fmla="*/ 10 h 12"/>
                <a:gd name="T12" fmla="*/ 39 w 86"/>
                <a:gd name="T13" fmla="*/ 10 h 12"/>
                <a:gd name="T14" fmla="*/ 43 w 86"/>
                <a:gd name="T15" fmla="*/ 9 h 12"/>
                <a:gd name="T16" fmla="*/ 51 w 86"/>
                <a:gd name="T17" fmla="*/ 8 h 12"/>
                <a:gd name="T18" fmla="*/ 59 w 86"/>
                <a:gd name="T19" fmla="*/ 7 h 12"/>
                <a:gd name="T20" fmla="*/ 66 w 86"/>
                <a:gd name="T21" fmla="*/ 5 h 12"/>
                <a:gd name="T22" fmla="*/ 73 w 86"/>
                <a:gd name="T23" fmla="*/ 4 h 12"/>
                <a:gd name="T24" fmla="*/ 82 w 86"/>
                <a:gd name="T25" fmla="*/ 1 h 12"/>
                <a:gd name="T26" fmla="*/ 86 w 86"/>
                <a:gd name="T27" fmla="*/ 0 h 12"/>
                <a:gd name="T28" fmla="*/ 86 w 86"/>
                <a:gd name="T29" fmla="*/ 0 h 12"/>
                <a:gd name="T30" fmla="*/ 86 w 86"/>
                <a:gd name="T31" fmla="*/ 1 h 12"/>
                <a:gd name="T32" fmla="*/ 82 w 86"/>
                <a:gd name="T33" fmla="*/ 2 h 12"/>
                <a:gd name="T34" fmla="*/ 73 w 86"/>
                <a:gd name="T35" fmla="*/ 5 h 12"/>
                <a:gd name="T36" fmla="*/ 67 w 86"/>
                <a:gd name="T37" fmla="*/ 7 h 12"/>
                <a:gd name="T38" fmla="*/ 59 w 86"/>
                <a:gd name="T39" fmla="*/ 9 h 12"/>
                <a:gd name="T40" fmla="*/ 52 w 86"/>
                <a:gd name="T41" fmla="*/ 10 h 12"/>
                <a:gd name="T42" fmla="*/ 43 w 86"/>
                <a:gd name="T43" fmla="*/ 11 h 12"/>
                <a:gd name="T44" fmla="*/ 39 w 86"/>
                <a:gd name="T45" fmla="*/ 12 h 12"/>
                <a:gd name="T46" fmla="*/ 35 w 86"/>
                <a:gd name="T47" fmla="*/ 12 h 12"/>
                <a:gd name="T48" fmla="*/ 27 w 86"/>
                <a:gd name="T49" fmla="*/ 11 h 12"/>
                <a:gd name="T50" fmla="*/ 20 w 86"/>
                <a:gd name="T51" fmla="*/ 10 h 12"/>
                <a:gd name="T52" fmla="*/ 13 w 86"/>
                <a:gd name="T53" fmla="*/ 9 h 12"/>
                <a:gd name="T54" fmla="*/ 4 w 86"/>
                <a:gd name="T55" fmla="*/ 6 h 12"/>
                <a:gd name="T56" fmla="*/ 0 w 86"/>
                <a:gd name="T57" fmla="*/ 4 h 12"/>
                <a:gd name="T58" fmla="*/ 0 w 86"/>
                <a:gd name="T59" fmla="*/ 4 h 12"/>
                <a:gd name="T60" fmla="*/ 0 w 86"/>
                <a:gd name="T61" fmla="*/ 3 h 12"/>
                <a:gd name="T62" fmla="*/ 1 w 86"/>
                <a:gd name="T6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 h="12">
                  <a:moveTo>
                    <a:pt x="1" y="3"/>
                  </a:moveTo>
                  <a:cubicBezTo>
                    <a:pt x="1" y="3"/>
                    <a:pt x="2" y="4"/>
                    <a:pt x="4" y="4"/>
                  </a:cubicBezTo>
                  <a:cubicBezTo>
                    <a:pt x="6" y="5"/>
                    <a:pt x="10" y="6"/>
                    <a:pt x="14" y="7"/>
                  </a:cubicBezTo>
                  <a:cubicBezTo>
                    <a:pt x="16" y="8"/>
                    <a:pt x="18" y="8"/>
                    <a:pt x="20" y="9"/>
                  </a:cubicBezTo>
                  <a:cubicBezTo>
                    <a:pt x="22" y="9"/>
                    <a:pt x="25" y="9"/>
                    <a:pt x="27" y="10"/>
                  </a:cubicBezTo>
                  <a:cubicBezTo>
                    <a:pt x="30" y="10"/>
                    <a:pt x="33" y="10"/>
                    <a:pt x="35" y="10"/>
                  </a:cubicBezTo>
                  <a:cubicBezTo>
                    <a:pt x="36" y="10"/>
                    <a:pt x="38" y="10"/>
                    <a:pt x="39" y="10"/>
                  </a:cubicBezTo>
                  <a:cubicBezTo>
                    <a:pt x="43" y="9"/>
                    <a:pt x="43" y="9"/>
                    <a:pt x="43" y="9"/>
                  </a:cubicBezTo>
                  <a:cubicBezTo>
                    <a:pt x="46" y="9"/>
                    <a:pt x="49" y="9"/>
                    <a:pt x="51" y="8"/>
                  </a:cubicBezTo>
                  <a:cubicBezTo>
                    <a:pt x="54" y="8"/>
                    <a:pt x="57" y="8"/>
                    <a:pt x="59" y="7"/>
                  </a:cubicBezTo>
                  <a:cubicBezTo>
                    <a:pt x="61" y="7"/>
                    <a:pt x="64" y="6"/>
                    <a:pt x="66" y="5"/>
                  </a:cubicBezTo>
                  <a:cubicBezTo>
                    <a:pt x="69" y="5"/>
                    <a:pt x="71" y="4"/>
                    <a:pt x="73" y="4"/>
                  </a:cubicBezTo>
                  <a:cubicBezTo>
                    <a:pt x="76" y="3"/>
                    <a:pt x="80" y="2"/>
                    <a:pt x="82" y="1"/>
                  </a:cubicBezTo>
                  <a:cubicBezTo>
                    <a:pt x="84" y="0"/>
                    <a:pt x="86" y="0"/>
                    <a:pt x="86" y="0"/>
                  </a:cubicBezTo>
                  <a:cubicBezTo>
                    <a:pt x="86" y="0"/>
                    <a:pt x="86" y="0"/>
                    <a:pt x="86" y="0"/>
                  </a:cubicBezTo>
                  <a:cubicBezTo>
                    <a:pt x="86" y="1"/>
                    <a:pt x="86" y="1"/>
                    <a:pt x="86" y="1"/>
                  </a:cubicBezTo>
                  <a:cubicBezTo>
                    <a:pt x="86" y="1"/>
                    <a:pt x="85" y="1"/>
                    <a:pt x="82" y="2"/>
                  </a:cubicBezTo>
                  <a:cubicBezTo>
                    <a:pt x="80" y="3"/>
                    <a:pt x="77" y="4"/>
                    <a:pt x="73" y="5"/>
                  </a:cubicBezTo>
                  <a:cubicBezTo>
                    <a:pt x="71" y="6"/>
                    <a:pt x="69" y="7"/>
                    <a:pt x="67" y="7"/>
                  </a:cubicBezTo>
                  <a:cubicBezTo>
                    <a:pt x="64" y="8"/>
                    <a:pt x="62" y="8"/>
                    <a:pt x="59" y="9"/>
                  </a:cubicBezTo>
                  <a:cubicBezTo>
                    <a:pt x="57" y="9"/>
                    <a:pt x="54" y="10"/>
                    <a:pt x="52" y="10"/>
                  </a:cubicBezTo>
                  <a:cubicBezTo>
                    <a:pt x="49" y="11"/>
                    <a:pt x="46" y="11"/>
                    <a:pt x="43" y="11"/>
                  </a:cubicBezTo>
                  <a:cubicBezTo>
                    <a:pt x="39" y="12"/>
                    <a:pt x="39" y="12"/>
                    <a:pt x="39" y="12"/>
                  </a:cubicBezTo>
                  <a:cubicBezTo>
                    <a:pt x="38" y="12"/>
                    <a:pt x="37" y="12"/>
                    <a:pt x="35" y="12"/>
                  </a:cubicBezTo>
                  <a:cubicBezTo>
                    <a:pt x="32" y="12"/>
                    <a:pt x="30" y="12"/>
                    <a:pt x="27" y="11"/>
                  </a:cubicBezTo>
                  <a:cubicBezTo>
                    <a:pt x="25" y="11"/>
                    <a:pt x="22" y="11"/>
                    <a:pt x="20" y="10"/>
                  </a:cubicBezTo>
                  <a:cubicBezTo>
                    <a:pt x="17" y="10"/>
                    <a:pt x="15" y="9"/>
                    <a:pt x="13" y="9"/>
                  </a:cubicBezTo>
                  <a:cubicBezTo>
                    <a:pt x="9" y="8"/>
                    <a:pt x="6" y="6"/>
                    <a:pt x="4" y="6"/>
                  </a:cubicBezTo>
                  <a:cubicBezTo>
                    <a:pt x="1" y="5"/>
                    <a:pt x="0" y="4"/>
                    <a:pt x="0" y="4"/>
                  </a:cubicBezTo>
                  <a:cubicBezTo>
                    <a:pt x="0" y="4"/>
                    <a:pt x="0" y="4"/>
                    <a:pt x="0" y="4"/>
                  </a:cubicBezTo>
                  <a:cubicBezTo>
                    <a:pt x="0" y="3"/>
                    <a:pt x="0" y="3"/>
                    <a:pt x="0" y="3"/>
                  </a:cubicBezTo>
                  <a:lnTo>
                    <a:pt x="1" y="3"/>
                  </a:lnTo>
                  <a:close/>
                </a:path>
              </a:pathLst>
            </a:custGeom>
            <a:solidFill>
              <a:srgbClr val="5C61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6" name="íŝ1iḍè">
              <a:extLst>
                <a:ext uri="{FF2B5EF4-FFF2-40B4-BE49-F238E27FC236}">
                  <a16:creationId xmlns:a16="http://schemas.microsoft.com/office/drawing/2014/main" id="{075C2964-92FC-43DB-A267-21B317737E18}"/>
                </a:ext>
              </a:extLst>
            </p:cNvPr>
            <p:cNvSpPr/>
            <p:nvPr/>
          </p:nvSpPr>
          <p:spPr bwMode="auto">
            <a:xfrm>
              <a:off x="5569644" y="3904879"/>
              <a:ext cx="233532" cy="217426"/>
            </a:xfrm>
            <a:custGeom>
              <a:avLst/>
              <a:gdLst>
                <a:gd name="T0" fmla="*/ 84 w 84"/>
                <a:gd name="T1" fmla="*/ 1 h 78"/>
                <a:gd name="T2" fmla="*/ 78 w 84"/>
                <a:gd name="T3" fmla="*/ 15 h 78"/>
                <a:gd name="T4" fmla="*/ 75 w 84"/>
                <a:gd name="T5" fmla="*/ 21 h 78"/>
                <a:gd name="T6" fmla="*/ 71 w 84"/>
                <a:gd name="T7" fmla="*/ 28 h 78"/>
                <a:gd name="T8" fmla="*/ 67 w 84"/>
                <a:gd name="T9" fmla="*/ 34 h 78"/>
                <a:gd name="T10" fmla="*/ 63 w 84"/>
                <a:gd name="T11" fmla="*/ 40 h 78"/>
                <a:gd name="T12" fmla="*/ 58 w 84"/>
                <a:gd name="T13" fmla="*/ 45 h 78"/>
                <a:gd name="T14" fmla="*/ 53 w 84"/>
                <a:gd name="T15" fmla="*/ 51 h 78"/>
                <a:gd name="T16" fmla="*/ 48 w 84"/>
                <a:gd name="T17" fmla="*/ 56 h 78"/>
                <a:gd name="T18" fmla="*/ 42 w 84"/>
                <a:gd name="T19" fmla="*/ 61 h 78"/>
                <a:gd name="T20" fmla="*/ 36 w 84"/>
                <a:gd name="T21" fmla="*/ 65 h 78"/>
                <a:gd name="T22" fmla="*/ 30 w 84"/>
                <a:gd name="T23" fmla="*/ 68 h 78"/>
                <a:gd name="T24" fmla="*/ 23 w 84"/>
                <a:gd name="T25" fmla="*/ 72 h 78"/>
                <a:gd name="T26" fmla="*/ 16 w 84"/>
                <a:gd name="T27" fmla="*/ 74 h 78"/>
                <a:gd name="T28" fmla="*/ 12 w 84"/>
                <a:gd name="T29" fmla="*/ 75 h 78"/>
                <a:gd name="T30" fmla="*/ 9 w 84"/>
                <a:gd name="T31" fmla="*/ 76 h 78"/>
                <a:gd name="T32" fmla="*/ 2 w 84"/>
                <a:gd name="T33" fmla="*/ 77 h 78"/>
                <a:gd name="T34" fmla="*/ 2 w 84"/>
                <a:gd name="T35" fmla="*/ 77 h 78"/>
                <a:gd name="T36" fmla="*/ 1 w 84"/>
                <a:gd name="T37" fmla="*/ 78 h 78"/>
                <a:gd name="T38" fmla="*/ 1 w 84"/>
                <a:gd name="T39" fmla="*/ 78 h 78"/>
                <a:gd name="T40" fmla="*/ 0 w 84"/>
                <a:gd name="T41" fmla="*/ 77 h 78"/>
                <a:gd name="T42" fmla="*/ 1 w 84"/>
                <a:gd name="T43" fmla="*/ 77 h 78"/>
                <a:gd name="T44" fmla="*/ 1 w 84"/>
                <a:gd name="T45" fmla="*/ 76 h 78"/>
                <a:gd name="T46" fmla="*/ 1 w 84"/>
                <a:gd name="T47" fmla="*/ 76 h 78"/>
                <a:gd name="T48" fmla="*/ 1 w 84"/>
                <a:gd name="T49" fmla="*/ 76 h 78"/>
                <a:gd name="T50" fmla="*/ 9 w 84"/>
                <a:gd name="T51" fmla="*/ 75 h 78"/>
                <a:gd name="T52" fmla="*/ 12 w 84"/>
                <a:gd name="T53" fmla="*/ 74 h 78"/>
                <a:gd name="T54" fmla="*/ 15 w 84"/>
                <a:gd name="T55" fmla="*/ 73 h 78"/>
                <a:gd name="T56" fmla="*/ 22 w 84"/>
                <a:gd name="T57" fmla="*/ 70 h 78"/>
                <a:gd name="T58" fmla="*/ 29 w 84"/>
                <a:gd name="T59" fmla="*/ 67 h 78"/>
                <a:gd name="T60" fmla="*/ 35 w 84"/>
                <a:gd name="T61" fmla="*/ 63 h 78"/>
                <a:gd name="T62" fmla="*/ 41 w 84"/>
                <a:gd name="T63" fmla="*/ 59 h 78"/>
                <a:gd name="T64" fmla="*/ 46 w 84"/>
                <a:gd name="T65" fmla="*/ 54 h 78"/>
                <a:gd name="T66" fmla="*/ 52 w 84"/>
                <a:gd name="T67" fmla="*/ 49 h 78"/>
                <a:gd name="T68" fmla="*/ 57 w 84"/>
                <a:gd name="T69" fmla="*/ 44 h 78"/>
                <a:gd name="T70" fmla="*/ 61 w 84"/>
                <a:gd name="T71" fmla="*/ 39 h 78"/>
                <a:gd name="T72" fmla="*/ 66 w 84"/>
                <a:gd name="T73" fmla="*/ 33 h 78"/>
                <a:gd name="T74" fmla="*/ 70 w 84"/>
                <a:gd name="T75" fmla="*/ 27 h 78"/>
                <a:gd name="T76" fmla="*/ 73 w 84"/>
                <a:gd name="T77" fmla="*/ 20 h 78"/>
                <a:gd name="T78" fmla="*/ 77 w 84"/>
                <a:gd name="T79" fmla="*/ 14 h 78"/>
                <a:gd name="T80" fmla="*/ 83 w 84"/>
                <a:gd name="T81" fmla="*/ 1 h 78"/>
                <a:gd name="T82" fmla="*/ 84 w 84"/>
                <a:gd name="T83" fmla="*/ 0 h 78"/>
                <a:gd name="T84" fmla="*/ 84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84" y="1"/>
                  </a:moveTo>
                  <a:cubicBezTo>
                    <a:pt x="82" y="6"/>
                    <a:pt x="80" y="10"/>
                    <a:pt x="78" y="15"/>
                  </a:cubicBezTo>
                  <a:cubicBezTo>
                    <a:pt x="77" y="17"/>
                    <a:pt x="76" y="19"/>
                    <a:pt x="75" y="21"/>
                  </a:cubicBezTo>
                  <a:cubicBezTo>
                    <a:pt x="74" y="23"/>
                    <a:pt x="72" y="25"/>
                    <a:pt x="71" y="28"/>
                  </a:cubicBezTo>
                  <a:cubicBezTo>
                    <a:pt x="70" y="30"/>
                    <a:pt x="68" y="32"/>
                    <a:pt x="67" y="34"/>
                  </a:cubicBezTo>
                  <a:cubicBezTo>
                    <a:pt x="66" y="36"/>
                    <a:pt x="64" y="38"/>
                    <a:pt x="63" y="40"/>
                  </a:cubicBezTo>
                  <a:cubicBezTo>
                    <a:pt x="61" y="42"/>
                    <a:pt x="60" y="44"/>
                    <a:pt x="58" y="45"/>
                  </a:cubicBezTo>
                  <a:cubicBezTo>
                    <a:pt x="56" y="47"/>
                    <a:pt x="55" y="49"/>
                    <a:pt x="53" y="51"/>
                  </a:cubicBezTo>
                  <a:cubicBezTo>
                    <a:pt x="48" y="56"/>
                    <a:pt x="48" y="56"/>
                    <a:pt x="48" y="56"/>
                  </a:cubicBezTo>
                  <a:cubicBezTo>
                    <a:pt x="46" y="58"/>
                    <a:pt x="44" y="59"/>
                    <a:pt x="42" y="61"/>
                  </a:cubicBezTo>
                  <a:cubicBezTo>
                    <a:pt x="40" y="62"/>
                    <a:pt x="38" y="63"/>
                    <a:pt x="36" y="65"/>
                  </a:cubicBezTo>
                  <a:cubicBezTo>
                    <a:pt x="34" y="66"/>
                    <a:pt x="32" y="68"/>
                    <a:pt x="30" y="68"/>
                  </a:cubicBezTo>
                  <a:cubicBezTo>
                    <a:pt x="23" y="72"/>
                    <a:pt x="23" y="72"/>
                    <a:pt x="23" y="72"/>
                  </a:cubicBezTo>
                  <a:cubicBezTo>
                    <a:pt x="21" y="73"/>
                    <a:pt x="18" y="73"/>
                    <a:pt x="16" y="74"/>
                  </a:cubicBezTo>
                  <a:cubicBezTo>
                    <a:pt x="12" y="75"/>
                    <a:pt x="12" y="75"/>
                    <a:pt x="12" y="75"/>
                  </a:cubicBezTo>
                  <a:cubicBezTo>
                    <a:pt x="9" y="76"/>
                    <a:pt x="9" y="76"/>
                    <a:pt x="9" y="76"/>
                  </a:cubicBezTo>
                  <a:cubicBezTo>
                    <a:pt x="2" y="77"/>
                    <a:pt x="2" y="77"/>
                    <a:pt x="2" y="77"/>
                  </a:cubicBezTo>
                  <a:cubicBezTo>
                    <a:pt x="2" y="77"/>
                    <a:pt x="2" y="77"/>
                    <a:pt x="2" y="77"/>
                  </a:cubicBezTo>
                  <a:cubicBezTo>
                    <a:pt x="1" y="78"/>
                    <a:pt x="1" y="78"/>
                    <a:pt x="1" y="78"/>
                  </a:cubicBezTo>
                  <a:cubicBezTo>
                    <a:pt x="1" y="78"/>
                    <a:pt x="1" y="78"/>
                    <a:pt x="1" y="78"/>
                  </a:cubicBezTo>
                  <a:cubicBezTo>
                    <a:pt x="0" y="77"/>
                    <a:pt x="0" y="77"/>
                    <a:pt x="0" y="77"/>
                  </a:cubicBezTo>
                  <a:cubicBezTo>
                    <a:pt x="1" y="77"/>
                    <a:pt x="1" y="77"/>
                    <a:pt x="1" y="77"/>
                  </a:cubicBezTo>
                  <a:cubicBezTo>
                    <a:pt x="1" y="76"/>
                    <a:pt x="1" y="76"/>
                    <a:pt x="1" y="76"/>
                  </a:cubicBezTo>
                  <a:cubicBezTo>
                    <a:pt x="1" y="76"/>
                    <a:pt x="1" y="76"/>
                    <a:pt x="1" y="76"/>
                  </a:cubicBezTo>
                  <a:cubicBezTo>
                    <a:pt x="1" y="76"/>
                    <a:pt x="1" y="76"/>
                    <a:pt x="1" y="76"/>
                  </a:cubicBezTo>
                  <a:cubicBezTo>
                    <a:pt x="9" y="75"/>
                    <a:pt x="9" y="75"/>
                    <a:pt x="9" y="75"/>
                  </a:cubicBezTo>
                  <a:cubicBezTo>
                    <a:pt x="12" y="74"/>
                    <a:pt x="12" y="74"/>
                    <a:pt x="12" y="74"/>
                  </a:cubicBezTo>
                  <a:cubicBezTo>
                    <a:pt x="15" y="73"/>
                    <a:pt x="15" y="73"/>
                    <a:pt x="15" y="73"/>
                  </a:cubicBezTo>
                  <a:cubicBezTo>
                    <a:pt x="18" y="72"/>
                    <a:pt x="20" y="71"/>
                    <a:pt x="22" y="70"/>
                  </a:cubicBezTo>
                  <a:cubicBezTo>
                    <a:pt x="29" y="67"/>
                    <a:pt x="29" y="67"/>
                    <a:pt x="29" y="67"/>
                  </a:cubicBezTo>
                  <a:cubicBezTo>
                    <a:pt x="31" y="66"/>
                    <a:pt x="33" y="64"/>
                    <a:pt x="35" y="63"/>
                  </a:cubicBezTo>
                  <a:cubicBezTo>
                    <a:pt x="37" y="62"/>
                    <a:pt x="39" y="61"/>
                    <a:pt x="41" y="59"/>
                  </a:cubicBezTo>
                  <a:cubicBezTo>
                    <a:pt x="43" y="58"/>
                    <a:pt x="45" y="56"/>
                    <a:pt x="46" y="54"/>
                  </a:cubicBezTo>
                  <a:cubicBezTo>
                    <a:pt x="52" y="49"/>
                    <a:pt x="52" y="49"/>
                    <a:pt x="52" y="49"/>
                  </a:cubicBezTo>
                  <a:cubicBezTo>
                    <a:pt x="53" y="48"/>
                    <a:pt x="55" y="46"/>
                    <a:pt x="57" y="44"/>
                  </a:cubicBezTo>
                  <a:cubicBezTo>
                    <a:pt x="58" y="42"/>
                    <a:pt x="60" y="40"/>
                    <a:pt x="61" y="39"/>
                  </a:cubicBezTo>
                  <a:cubicBezTo>
                    <a:pt x="63" y="37"/>
                    <a:pt x="64" y="35"/>
                    <a:pt x="66" y="33"/>
                  </a:cubicBezTo>
                  <a:cubicBezTo>
                    <a:pt x="67" y="31"/>
                    <a:pt x="68" y="29"/>
                    <a:pt x="70" y="27"/>
                  </a:cubicBezTo>
                  <a:cubicBezTo>
                    <a:pt x="71" y="25"/>
                    <a:pt x="72" y="23"/>
                    <a:pt x="73" y="20"/>
                  </a:cubicBezTo>
                  <a:cubicBezTo>
                    <a:pt x="75" y="18"/>
                    <a:pt x="76" y="16"/>
                    <a:pt x="77" y="14"/>
                  </a:cubicBezTo>
                  <a:cubicBezTo>
                    <a:pt x="79" y="10"/>
                    <a:pt x="81" y="5"/>
                    <a:pt x="83" y="1"/>
                  </a:cubicBezTo>
                  <a:cubicBezTo>
                    <a:pt x="84" y="0"/>
                    <a:pt x="84" y="0"/>
                    <a:pt x="84" y="0"/>
                  </a:cubicBezTo>
                  <a:lnTo>
                    <a:pt x="84" y="1"/>
                  </a:lnTo>
                  <a:close/>
                </a:path>
              </a:pathLst>
            </a:custGeom>
            <a:solidFill>
              <a:srgbClr val="5C61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ïš1iḍé">
              <a:extLst>
                <a:ext uri="{FF2B5EF4-FFF2-40B4-BE49-F238E27FC236}">
                  <a16:creationId xmlns:a16="http://schemas.microsoft.com/office/drawing/2014/main" id="{C235F1C9-7BB1-45FD-9831-525192A78C9A}"/>
                </a:ext>
              </a:extLst>
            </p:cNvPr>
            <p:cNvSpPr/>
            <p:nvPr/>
          </p:nvSpPr>
          <p:spPr bwMode="auto">
            <a:xfrm>
              <a:off x="6007181" y="3899510"/>
              <a:ext cx="229506" cy="217426"/>
            </a:xfrm>
            <a:custGeom>
              <a:avLst/>
              <a:gdLst>
                <a:gd name="T0" fmla="*/ 1 w 82"/>
                <a:gd name="T1" fmla="*/ 0 h 78"/>
                <a:gd name="T2" fmla="*/ 2 w 82"/>
                <a:gd name="T3" fmla="*/ 6 h 78"/>
                <a:gd name="T4" fmla="*/ 6 w 82"/>
                <a:gd name="T5" fmla="*/ 19 h 78"/>
                <a:gd name="T6" fmla="*/ 9 w 82"/>
                <a:gd name="T7" fmla="*/ 27 h 78"/>
                <a:gd name="T8" fmla="*/ 14 w 82"/>
                <a:gd name="T9" fmla="*/ 36 h 78"/>
                <a:gd name="T10" fmla="*/ 20 w 82"/>
                <a:gd name="T11" fmla="*/ 45 h 78"/>
                <a:gd name="T12" fmla="*/ 28 w 82"/>
                <a:gd name="T13" fmla="*/ 53 h 78"/>
                <a:gd name="T14" fmla="*/ 32 w 82"/>
                <a:gd name="T15" fmla="*/ 57 h 78"/>
                <a:gd name="T16" fmla="*/ 36 w 82"/>
                <a:gd name="T17" fmla="*/ 61 h 78"/>
                <a:gd name="T18" fmla="*/ 45 w 82"/>
                <a:gd name="T19" fmla="*/ 67 h 78"/>
                <a:gd name="T20" fmla="*/ 55 w 82"/>
                <a:gd name="T21" fmla="*/ 71 h 78"/>
                <a:gd name="T22" fmla="*/ 59 w 82"/>
                <a:gd name="T23" fmla="*/ 73 h 78"/>
                <a:gd name="T24" fmla="*/ 63 w 82"/>
                <a:gd name="T25" fmla="*/ 74 h 78"/>
                <a:gd name="T26" fmla="*/ 71 w 82"/>
                <a:gd name="T27" fmla="*/ 76 h 78"/>
                <a:gd name="T28" fmla="*/ 77 w 82"/>
                <a:gd name="T29" fmla="*/ 76 h 78"/>
                <a:gd name="T30" fmla="*/ 82 w 82"/>
                <a:gd name="T31" fmla="*/ 77 h 78"/>
                <a:gd name="T32" fmla="*/ 82 w 82"/>
                <a:gd name="T33" fmla="*/ 77 h 78"/>
                <a:gd name="T34" fmla="*/ 82 w 82"/>
                <a:gd name="T35" fmla="*/ 77 h 78"/>
                <a:gd name="T36" fmla="*/ 82 w 82"/>
                <a:gd name="T37" fmla="*/ 78 h 78"/>
                <a:gd name="T38" fmla="*/ 77 w 82"/>
                <a:gd name="T39" fmla="*/ 77 h 78"/>
                <a:gd name="T40" fmla="*/ 70 w 82"/>
                <a:gd name="T41" fmla="*/ 77 h 78"/>
                <a:gd name="T42" fmla="*/ 63 w 82"/>
                <a:gd name="T43" fmla="*/ 75 h 78"/>
                <a:gd name="T44" fmla="*/ 58 w 82"/>
                <a:gd name="T45" fmla="*/ 74 h 78"/>
                <a:gd name="T46" fmla="*/ 54 w 82"/>
                <a:gd name="T47" fmla="*/ 73 h 78"/>
                <a:gd name="T48" fmla="*/ 44 w 82"/>
                <a:gd name="T49" fmla="*/ 68 h 78"/>
                <a:gd name="T50" fmla="*/ 35 w 82"/>
                <a:gd name="T51" fmla="*/ 62 h 78"/>
                <a:gd name="T52" fmla="*/ 31 w 82"/>
                <a:gd name="T53" fmla="*/ 59 h 78"/>
                <a:gd name="T54" fmla="*/ 26 w 82"/>
                <a:gd name="T55" fmla="*/ 55 h 78"/>
                <a:gd name="T56" fmla="*/ 19 w 82"/>
                <a:gd name="T57" fmla="*/ 46 h 78"/>
                <a:gd name="T58" fmla="*/ 13 w 82"/>
                <a:gd name="T59" fmla="*/ 37 h 78"/>
                <a:gd name="T60" fmla="*/ 8 w 82"/>
                <a:gd name="T61" fmla="*/ 28 h 78"/>
                <a:gd name="T62" fmla="*/ 4 w 82"/>
                <a:gd name="T63" fmla="*/ 19 h 78"/>
                <a:gd name="T64" fmla="*/ 1 w 82"/>
                <a:gd name="T65" fmla="*/ 6 h 78"/>
                <a:gd name="T66" fmla="*/ 0 w 82"/>
                <a:gd name="T67" fmla="*/ 1 h 78"/>
                <a:gd name="T68" fmla="*/ 0 w 82"/>
                <a:gd name="T69" fmla="*/ 1 h 78"/>
                <a:gd name="T70" fmla="*/ 0 w 82"/>
                <a:gd name="T71" fmla="*/ 0 h 78"/>
                <a:gd name="T72" fmla="*/ 1 w 82"/>
                <a:gd name="T7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 h="78">
                  <a:moveTo>
                    <a:pt x="1" y="0"/>
                  </a:moveTo>
                  <a:cubicBezTo>
                    <a:pt x="1" y="0"/>
                    <a:pt x="1" y="2"/>
                    <a:pt x="2" y="6"/>
                  </a:cubicBezTo>
                  <a:cubicBezTo>
                    <a:pt x="3" y="9"/>
                    <a:pt x="4" y="13"/>
                    <a:pt x="6" y="19"/>
                  </a:cubicBezTo>
                  <a:cubicBezTo>
                    <a:pt x="7" y="21"/>
                    <a:pt x="8" y="24"/>
                    <a:pt x="9" y="27"/>
                  </a:cubicBezTo>
                  <a:cubicBezTo>
                    <a:pt x="11" y="30"/>
                    <a:pt x="13" y="33"/>
                    <a:pt x="14" y="36"/>
                  </a:cubicBezTo>
                  <a:cubicBezTo>
                    <a:pt x="16" y="39"/>
                    <a:pt x="18" y="42"/>
                    <a:pt x="20" y="45"/>
                  </a:cubicBezTo>
                  <a:cubicBezTo>
                    <a:pt x="23" y="48"/>
                    <a:pt x="25" y="51"/>
                    <a:pt x="28" y="53"/>
                  </a:cubicBezTo>
                  <a:cubicBezTo>
                    <a:pt x="32" y="57"/>
                    <a:pt x="32" y="57"/>
                    <a:pt x="32" y="57"/>
                  </a:cubicBezTo>
                  <a:cubicBezTo>
                    <a:pt x="33" y="59"/>
                    <a:pt x="35" y="60"/>
                    <a:pt x="36" y="61"/>
                  </a:cubicBezTo>
                  <a:cubicBezTo>
                    <a:pt x="39" y="63"/>
                    <a:pt x="42" y="65"/>
                    <a:pt x="45" y="67"/>
                  </a:cubicBezTo>
                  <a:cubicBezTo>
                    <a:pt x="48" y="69"/>
                    <a:pt x="52" y="70"/>
                    <a:pt x="55" y="71"/>
                  </a:cubicBezTo>
                  <a:cubicBezTo>
                    <a:pt x="56" y="72"/>
                    <a:pt x="57" y="72"/>
                    <a:pt x="59" y="73"/>
                  </a:cubicBezTo>
                  <a:cubicBezTo>
                    <a:pt x="60" y="73"/>
                    <a:pt x="62" y="73"/>
                    <a:pt x="63" y="74"/>
                  </a:cubicBezTo>
                  <a:cubicBezTo>
                    <a:pt x="66" y="74"/>
                    <a:pt x="68" y="75"/>
                    <a:pt x="71" y="76"/>
                  </a:cubicBezTo>
                  <a:cubicBezTo>
                    <a:pt x="73" y="76"/>
                    <a:pt x="75" y="76"/>
                    <a:pt x="77" y="76"/>
                  </a:cubicBezTo>
                  <a:cubicBezTo>
                    <a:pt x="80" y="77"/>
                    <a:pt x="82" y="77"/>
                    <a:pt x="82" y="77"/>
                  </a:cubicBezTo>
                  <a:cubicBezTo>
                    <a:pt x="82" y="77"/>
                    <a:pt x="82" y="77"/>
                    <a:pt x="82" y="77"/>
                  </a:cubicBezTo>
                  <a:cubicBezTo>
                    <a:pt x="82" y="77"/>
                    <a:pt x="82" y="77"/>
                    <a:pt x="82" y="77"/>
                  </a:cubicBezTo>
                  <a:cubicBezTo>
                    <a:pt x="82" y="78"/>
                    <a:pt x="82" y="78"/>
                    <a:pt x="82" y="78"/>
                  </a:cubicBezTo>
                  <a:cubicBezTo>
                    <a:pt x="82" y="78"/>
                    <a:pt x="80" y="78"/>
                    <a:pt x="77" y="77"/>
                  </a:cubicBezTo>
                  <a:cubicBezTo>
                    <a:pt x="75" y="77"/>
                    <a:pt x="73" y="77"/>
                    <a:pt x="70" y="77"/>
                  </a:cubicBezTo>
                  <a:cubicBezTo>
                    <a:pt x="68" y="77"/>
                    <a:pt x="66" y="76"/>
                    <a:pt x="63" y="75"/>
                  </a:cubicBezTo>
                  <a:cubicBezTo>
                    <a:pt x="61" y="75"/>
                    <a:pt x="60" y="75"/>
                    <a:pt x="58" y="74"/>
                  </a:cubicBezTo>
                  <a:cubicBezTo>
                    <a:pt x="57" y="74"/>
                    <a:pt x="55" y="73"/>
                    <a:pt x="54" y="73"/>
                  </a:cubicBezTo>
                  <a:cubicBezTo>
                    <a:pt x="51" y="71"/>
                    <a:pt x="48" y="70"/>
                    <a:pt x="44" y="68"/>
                  </a:cubicBezTo>
                  <a:cubicBezTo>
                    <a:pt x="41" y="66"/>
                    <a:pt x="38" y="65"/>
                    <a:pt x="35" y="62"/>
                  </a:cubicBezTo>
                  <a:cubicBezTo>
                    <a:pt x="34" y="61"/>
                    <a:pt x="32" y="60"/>
                    <a:pt x="31" y="59"/>
                  </a:cubicBezTo>
                  <a:cubicBezTo>
                    <a:pt x="26" y="55"/>
                    <a:pt x="26" y="55"/>
                    <a:pt x="26" y="55"/>
                  </a:cubicBezTo>
                  <a:cubicBezTo>
                    <a:pt x="24" y="52"/>
                    <a:pt x="21" y="49"/>
                    <a:pt x="19" y="46"/>
                  </a:cubicBezTo>
                  <a:cubicBezTo>
                    <a:pt x="17" y="43"/>
                    <a:pt x="15" y="40"/>
                    <a:pt x="13" y="37"/>
                  </a:cubicBezTo>
                  <a:cubicBezTo>
                    <a:pt x="11" y="34"/>
                    <a:pt x="9" y="31"/>
                    <a:pt x="8" y="28"/>
                  </a:cubicBezTo>
                  <a:cubicBezTo>
                    <a:pt x="7" y="25"/>
                    <a:pt x="5" y="22"/>
                    <a:pt x="4" y="19"/>
                  </a:cubicBezTo>
                  <a:cubicBezTo>
                    <a:pt x="2" y="14"/>
                    <a:pt x="1" y="9"/>
                    <a:pt x="1" y="6"/>
                  </a:cubicBezTo>
                  <a:cubicBezTo>
                    <a:pt x="0" y="3"/>
                    <a:pt x="0" y="1"/>
                    <a:pt x="0" y="1"/>
                  </a:cubicBezTo>
                  <a:cubicBezTo>
                    <a:pt x="0" y="1"/>
                    <a:pt x="0" y="1"/>
                    <a:pt x="0" y="1"/>
                  </a:cubicBezTo>
                  <a:cubicBezTo>
                    <a:pt x="0" y="0"/>
                    <a:pt x="0" y="0"/>
                    <a:pt x="0" y="0"/>
                  </a:cubicBezTo>
                  <a:lnTo>
                    <a:pt x="1" y="0"/>
                  </a:lnTo>
                  <a:close/>
                </a:path>
              </a:pathLst>
            </a:custGeom>
            <a:solidFill>
              <a:srgbClr val="5C616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îšḷiďê">
              <a:extLst>
                <a:ext uri="{FF2B5EF4-FFF2-40B4-BE49-F238E27FC236}">
                  <a16:creationId xmlns:a16="http://schemas.microsoft.com/office/drawing/2014/main" id="{91F469F7-5A2A-4889-BA71-419201C31E95}"/>
                </a:ext>
              </a:extLst>
            </p:cNvPr>
            <p:cNvSpPr/>
            <p:nvPr/>
          </p:nvSpPr>
          <p:spPr bwMode="auto">
            <a:xfrm>
              <a:off x="4940182" y="2679509"/>
              <a:ext cx="33554" cy="83212"/>
            </a:xfrm>
            <a:custGeom>
              <a:avLst/>
              <a:gdLst>
                <a:gd name="T0" fmla="*/ 12 w 12"/>
                <a:gd name="T1" fmla="*/ 1 h 30"/>
                <a:gd name="T2" fmla="*/ 11 w 12"/>
                <a:gd name="T3" fmla="*/ 2 h 30"/>
                <a:gd name="T4" fmla="*/ 9 w 12"/>
                <a:gd name="T5" fmla="*/ 5 h 30"/>
                <a:gd name="T6" fmla="*/ 8 w 12"/>
                <a:gd name="T7" fmla="*/ 7 h 30"/>
                <a:gd name="T8" fmla="*/ 6 w 12"/>
                <a:gd name="T9" fmla="*/ 9 h 30"/>
                <a:gd name="T10" fmla="*/ 5 w 12"/>
                <a:gd name="T11" fmla="*/ 12 h 30"/>
                <a:gd name="T12" fmla="*/ 4 w 12"/>
                <a:gd name="T13" fmla="*/ 14 h 30"/>
                <a:gd name="T14" fmla="*/ 3 w 12"/>
                <a:gd name="T15" fmla="*/ 17 h 30"/>
                <a:gd name="T16" fmla="*/ 2 w 12"/>
                <a:gd name="T17" fmla="*/ 20 h 30"/>
                <a:gd name="T18" fmla="*/ 2 w 12"/>
                <a:gd name="T19" fmla="*/ 22 h 30"/>
                <a:gd name="T20" fmla="*/ 1 w 12"/>
                <a:gd name="T21" fmla="*/ 25 h 30"/>
                <a:gd name="T22" fmla="*/ 1 w 12"/>
                <a:gd name="T23" fmla="*/ 29 h 30"/>
                <a:gd name="T24" fmla="*/ 1 w 12"/>
                <a:gd name="T25" fmla="*/ 29 h 30"/>
                <a:gd name="T26" fmla="*/ 0 w 12"/>
                <a:gd name="T27" fmla="*/ 30 h 30"/>
                <a:gd name="T28" fmla="*/ 0 w 12"/>
                <a:gd name="T29" fmla="*/ 29 h 30"/>
                <a:gd name="T30" fmla="*/ 0 w 12"/>
                <a:gd name="T31" fmla="*/ 24 h 30"/>
                <a:gd name="T32" fmla="*/ 0 w 12"/>
                <a:gd name="T33" fmla="*/ 22 h 30"/>
                <a:gd name="T34" fmla="*/ 1 w 12"/>
                <a:gd name="T35" fmla="*/ 19 h 30"/>
                <a:gd name="T36" fmla="*/ 1 w 12"/>
                <a:gd name="T37" fmla="*/ 16 h 30"/>
                <a:gd name="T38" fmla="*/ 2 w 12"/>
                <a:gd name="T39" fmla="*/ 14 h 30"/>
                <a:gd name="T40" fmla="*/ 3 w 12"/>
                <a:gd name="T41" fmla="*/ 11 h 30"/>
                <a:gd name="T42" fmla="*/ 5 w 12"/>
                <a:gd name="T43" fmla="*/ 8 h 30"/>
                <a:gd name="T44" fmla="*/ 6 w 12"/>
                <a:gd name="T45" fmla="*/ 6 h 30"/>
                <a:gd name="T46" fmla="*/ 8 w 12"/>
                <a:gd name="T47" fmla="*/ 4 h 30"/>
                <a:gd name="T48" fmla="*/ 11 w 12"/>
                <a:gd name="T49" fmla="*/ 0 h 30"/>
                <a:gd name="T50" fmla="*/ 11 w 12"/>
                <a:gd name="T51" fmla="*/ 0 h 30"/>
                <a:gd name="T52" fmla="*/ 12 w 12"/>
                <a:gd name="T53" fmla="*/ 0 h 30"/>
                <a:gd name="T54" fmla="*/ 12 w 12"/>
                <a:gd name="T55"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 h="30">
                  <a:moveTo>
                    <a:pt x="12" y="1"/>
                  </a:moveTo>
                  <a:cubicBezTo>
                    <a:pt x="12" y="1"/>
                    <a:pt x="11" y="2"/>
                    <a:pt x="11" y="2"/>
                  </a:cubicBezTo>
                  <a:cubicBezTo>
                    <a:pt x="10" y="3"/>
                    <a:pt x="10" y="4"/>
                    <a:pt x="9" y="5"/>
                  </a:cubicBezTo>
                  <a:cubicBezTo>
                    <a:pt x="8" y="6"/>
                    <a:pt x="8" y="6"/>
                    <a:pt x="8" y="7"/>
                  </a:cubicBezTo>
                  <a:cubicBezTo>
                    <a:pt x="7" y="8"/>
                    <a:pt x="7" y="8"/>
                    <a:pt x="6" y="9"/>
                  </a:cubicBezTo>
                  <a:cubicBezTo>
                    <a:pt x="6" y="10"/>
                    <a:pt x="6" y="11"/>
                    <a:pt x="5" y="12"/>
                  </a:cubicBezTo>
                  <a:cubicBezTo>
                    <a:pt x="5" y="13"/>
                    <a:pt x="4" y="13"/>
                    <a:pt x="4" y="14"/>
                  </a:cubicBezTo>
                  <a:cubicBezTo>
                    <a:pt x="4" y="15"/>
                    <a:pt x="3" y="16"/>
                    <a:pt x="3" y="17"/>
                  </a:cubicBezTo>
                  <a:cubicBezTo>
                    <a:pt x="3" y="18"/>
                    <a:pt x="3" y="19"/>
                    <a:pt x="2" y="20"/>
                  </a:cubicBezTo>
                  <a:cubicBezTo>
                    <a:pt x="2" y="21"/>
                    <a:pt x="2" y="21"/>
                    <a:pt x="2" y="22"/>
                  </a:cubicBezTo>
                  <a:cubicBezTo>
                    <a:pt x="1" y="23"/>
                    <a:pt x="1" y="24"/>
                    <a:pt x="1" y="25"/>
                  </a:cubicBezTo>
                  <a:cubicBezTo>
                    <a:pt x="1" y="27"/>
                    <a:pt x="1" y="29"/>
                    <a:pt x="1" y="29"/>
                  </a:cubicBezTo>
                  <a:cubicBezTo>
                    <a:pt x="1" y="29"/>
                    <a:pt x="1" y="29"/>
                    <a:pt x="1" y="29"/>
                  </a:cubicBezTo>
                  <a:cubicBezTo>
                    <a:pt x="0" y="30"/>
                    <a:pt x="0" y="30"/>
                    <a:pt x="0" y="30"/>
                  </a:cubicBezTo>
                  <a:cubicBezTo>
                    <a:pt x="0" y="29"/>
                    <a:pt x="0" y="29"/>
                    <a:pt x="0" y="29"/>
                  </a:cubicBezTo>
                  <a:cubicBezTo>
                    <a:pt x="0" y="29"/>
                    <a:pt x="0" y="27"/>
                    <a:pt x="0" y="24"/>
                  </a:cubicBezTo>
                  <a:cubicBezTo>
                    <a:pt x="0" y="24"/>
                    <a:pt x="0" y="23"/>
                    <a:pt x="0" y="22"/>
                  </a:cubicBezTo>
                  <a:cubicBezTo>
                    <a:pt x="0" y="21"/>
                    <a:pt x="0" y="20"/>
                    <a:pt x="1" y="19"/>
                  </a:cubicBezTo>
                  <a:cubicBezTo>
                    <a:pt x="1" y="18"/>
                    <a:pt x="1" y="17"/>
                    <a:pt x="1" y="16"/>
                  </a:cubicBezTo>
                  <a:cubicBezTo>
                    <a:pt x="2" y="16"/>
                    <a:pt x="2" y="15"/>
                    <a:pt x="2" y="14"/>
                  </a:cubicBezTo>
                  <a:cubicBezTo>
                    <a:pt x="3" y="13"/>
                    <a:pt x="3" y="12"/>
                    <a:pt x="3" y="11"/>
                  </a:cubicBezTo>
                  <a:cubicBezTo>
                    <a:pt x="4" y="10"/>
                    <a:pt x="4" y="9"/>
                    <a:pt x="5" y="8"/>
                  </a:cubicBezTo>
                  <a:cubicBezTo>
                    <a:pt x="5" y="7"/>
                    <a:pt x="6" y="7"/>
                    <a:pt x="6" y="6"/>
                  </a:cubicBezTo>
                  <a:cubicBezTo>
                    <a:pt x="7" y="5"/>
                    <a:pt x="7" y="5"/>
                    <a:pt x="8" y="4"/>
                  </a:cubicBezTo>
                  <a:cubicBezTo>
                    <a:pt x="10" y="2"/>
                    <a:pt x="11" y="0"/>
                    <a:pt x="11" y="0"/>
                  </a:cubicBezTo>
                  <a:cubicBezTo>
                    <a:pt x="11" y="0"/>
                    <a:pt x="11" y="0"/>
                    <a:pt x="11" y="0"/>
                  </a:cubicBezTo>
                  <a:cubicBezTo>
                    <a:pt x="12" y="0"/>
                    <a:pt x="12" y="0"/>
                    <a:pt x="12" y="0"/>
                  </a:cubicBezTo>
                  <a:lnTo>
                    <a:pt x="12" y="1"/>
                  </a:lnTo>
                  <a:close/>
                </a:path>
              </a:pathLst>
            </a:custGeom>
            <a:solidFill>
              <a:srgbClr val="D8B09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iṩļîdè">
              <a:extLst>
                <a:ext uri="{FF2B5EF4-FFF2-40B4-BE49-F238E27FC236}">
                  <a16:creationId xmlns:a16="http://schemas.microsoft.com/office/drawing/2014/main" id="{2DF7AB59-AA1E-42C7-A412-CD7A784CD67F}"/>
                </a:ext>
              </a:extLst>
            </p:cNvPr>
            <p:cNvSpPr/>
            <p:nvPr/>
          </p:nvSpPr>
          <p:spPr bwMode="auto">
            <a:xfrm>
              <a:off x="5781702" y="3055307"/>
              <a:ext cx="162399" cy="46975"/>
            </a:xfrm>
            <a:custGeom>
              <a:avLst/>
              <a:gdLst>
                <a:gd name="T0" fmla="*/ 1 w 58"/>
                <a:gd name="T1" fmla="*/ 1 h 17"/>
                <a:gd name="T2" fmla="*/ 2 w 58"/>
                <a:gd name="T3" fmla="*/ 3 h 17"/>
                <a:gd name="T4" fmla="*/ 8 w 58"/>
                <a:gd name="T5" fmla="*/ 8 h 17"/>
                <a:gd name="T6" fmla="*/ 18 w 58"/>
                <a:gd name="T7" fmla="*/ 12 h 17"/>
                <a:gd name="T8" fmla="*/ 23 w 58"/>
                <a:gd name="T9" fmla="*/ 13 h 17"/>
                <a:gd name="T10" fmla="*/ 29 w 58"/>
                <a:gd name="T11" fmla="*/ 13 h 17"/>
                <a:gd name="T12" fmla="*/ 35 w 58"/>
                <a:gd name="T13" fmla="*/ 13 h 17"/>
                <a:gd name="T14" fmla="*/ 41 w 58"/>
                <a:gd name="T15" fmla="*/ 11 h 17"/>
                <a:gd name="T16" fmla="*/ 50 w 58"/>
                <a:gd name="T17" fmla="*/ 7 h 17"/>
                <a:gd name="T18" fmla="*/ 55 w 58"/>
                <a:gd name="T19" fmla="*/ 2 h 17"/>
                <a:gd name="T20" fmla="*/ 57 w 58"/>
                <a:gd name="T21" fmla="*/ 0 h 17"/>
                <a:gd name="T22" fmla="*/ 58 w 58"/>
                <a:gd name="T23" fmla="*/ 0 h 17"/>
                <a:gd name="T24" fmla="*/ 58 w 58"/>
                <a:gd name="T25" fmla="*/ 0 h 17"/>
                <a:gd name="T26" fmla="*/ 51 w 58"/>
                <a:gd name="T27" fmla="*/ 9 h 17"/>
                <a:gd name="T28" fmla="*/ 42 w 58"/>
                <a:gd name="T29" fmla="*/ 15 h 17"/>
                <a:gd name="T30" fmla="*/ 36 w 58"/>
                <a:gd name="T31" fmla="*/ 17 h 17"/>
                <a:gd name="T32" fmla="*/ 29 w 58"/>
                <a:gd name="T33" fmla="*/ 17 h 17"/>
                <a:gd name="T34" fmla="*/ 23 w 58"/>
                <a:gd name="T35" fmla="*/ 17 h 17"/>
                <a:gd name="T36" fmla="*/ 16 w 58"/>
                <a:gd name="T37" fmla="*/ 15 h 17"/>
                <a:gd name="T38" fmla="*/ 7 w 58"/>
                <a:gd name="T39" fmla="*/ 10 h 17"/>
                <a:gd name="T40" fmla="*/ 1 w 58"/>
                <a:gd name="T41" fmla="*/ 4 h 17"/>
                <a:gd name="T42" fmla="*/ 0 w 58"/>
                <a:gd name="T43" fmla="*/ 1 h 17"/>
                <a:gd name="T44" fmla="*/ 0 w 58"/>
                <a:gd name="T45" fmla="*/ 1 h 17"/>
                <a:gd name="T46" fmla="*/ 1 w 58"/>
                <a:gd name="T47"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17">
                  <a:moveTo>
                    <a:pt x="1" y="1"/>
                  </a:moveTo>
                  <a:cubicBezTo>
                    <a:pt x="1" y="1"/>
                    <a:pt x="1" y="2"/>
                    <a:pt x="2" y="3"/>
                  </a:cubicBezTo>
                  <a:cubicBezTo>
                    <a:pt x="4" y="4"/>
                    <a:pt x="6" y="6"/>
                    <a:pt x="8" y="8"/>
                  </a:cubicBezTo>
                  <a:cubicBezTo>
                    <a:pt x="11" y="9"/>
                    <a:pt x="14" y="11"/>
                    <a:pt x="18" y="12"/>
                  </a:cubicBezTo>
                  <a:cubicBezTo>
                    <a:pt x="19" y="13"/>
                    <a:pt x="21" y="13"/>
                    <a:pt x="23" y="13"/>
                  </a:cubicBezTo>
                  <a:cubicBezTo>
                    <a:pt x="25" y="13"/>
                    <a:pt x="27" y="13"/>
                    <a:pt x="29" y="13"/>
                  </a:cubicBezTo>
                  <a:cubicBezTo>
                    <a:pt x="31" y="13"/>
                    <a:pt x="33" y="13"/>
                    <a:pt x="35" y="13"/>
                  </a:cubicBezTo>
                  <a:cubicBezTo>
                    <a:pt x="37" y="12"/>
                    <a:pt x="39" y="12"/>
                    <a:pt x="41" y="11"/>
                  </a:cubicBezTo>
                  <a:cubicBezTo>
                    <a:pt x="44" y="10"/>
                    <a:pt x="47" y="9"/>
                    <a:pt x="50" y="7"/>
                  </a:cubicBezTo>
                  <a:cubicBezTo>
                    <a:pt x="52" y="5"/>
                    <a:pt x="54" y="3"/>
                    <a:pt x="55" y="2"/>
                  </a:cubicBezTo>
                  <a:cubicBezTo>
                    <a:pt x="57" y="1"/>
                    <a:pt x="57" y="0"/>
                    <a:pt x="57" y="0"/>
                  </a:cubicBezTo>
                  <a:cubicBezTo>
                    <a:pt x="58" y="0"/>
                    <a:pt x="58" y="0"/>
                    <a:pt x="58" y="0"/>
                  </a:cubicBezTo>
                  <a:cubicBezTo>
                    <a:pt x="58" y="0"/>
                    <a:pt x="58" y="0"/>
                    <a:pt x="58" y="0"/>
                  </a:cubicBezTo>
                  <a:cubicBezTo>
                    <a:pt x="58" y="0"/>
                    <a:pt x="56" y="4"/>
                    <a:pt x="51" y="9"/>
                  </a:cubicBezTo>
                  <a:cubicBezTo>
                    <a:pt x="49" y="11"/>
                    <a:pt x="46" y="13"/>
                    <a:pt x="42" y="15"/>
                  </a:cubicBezTo>
                  <a:cubicBezTo>
                    <a:pt x="40" y="16"/>
                    <a:pt x="38" y="16"/>
                    <a:pt x="36" y="17"/>
                  </a:cubicBezTo>
                  <a:cubicBezTo>
                    <a:pt x="33" y="17"/>
                    <a:pt x="31" y="17"/>
                    <a:pt x="29" y="17"/>
                  </a:cubicBezTo>
                  <a:cubicBezTo>
                    <a:pt x="27" y="17"/>
                    <a:pt x="25" y="17"/>
                    <a:pt x="23" y="17"/>
                  </a:cubicBezTo>
                  <a:cubicBezTo>
                    <a:pt x="20" y="17"/>
                    <a:pt x="18" y="16"/>
                    <a:pt x="16" y="15"/>
                  </a:cubicBezTo>
                  <a:cubicBezTo>
                    <a:pt x="12" y="14"/>
                    <a:pt x="9" y="12"/>
                    <a:pt x="7" y="10"/>
                  </a:cubicBezTo>
                  <a:cubicBezTo>
                    <a:pt x="4" y="8"/>
                    <a:pt x="3" y="5"/>
                    <a:pt x="1" y="4"/>
                  </a:cubicBezTo>
                  <a:cubicBezTo>
                    <a:pt x="0" y="2"/>
                    <a:pt x="0" y="1"/>
                    <a:pt x="0" y="1"/>
                  </a:cubicBezTo>
                  <a:cubicBezTo>
                    <a:pt x="0" y="1"/>
                    <a:pt x="0" y="1"/>
                    <a:pt x="0" y="1"/>
                  </a:cubicBezTo>
                  <a:lnTo>
                    <a:pt x="1" y="1"/>
                  </a:lnTo>
                  <a:close/>
                </a:path>
              </a:pathLst>
            </a:custGeom>
            <a:solidFill>
              <a:srgbClr val="F4AD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íṧ1îďê">
              <a:extLst>
                <a:ext uri="{FF2B5EF4-FFF2-40B4-BE49-F238E27FC236}">
                  <a16:creationId xmlns:a16="http://schemas.microsoft.com/office/drawing/2014/main" id="{965C6D78-1BF9-42C0-826E-B47FA683C03A}"/>
                </a:ext>
              </a:extLst>
            </p:cNvPr>
            <p:cNvSpPr/>
            <p:nvPr/>
          </p:nvSpPr>
          <p:spPr bwMode="auto">
            <a:xfrm>
              <a:off x="6211185" y="2578849"/>
              <a:ext cx="73818" cy="41607"/>
            </a:xfrm>
            <a:custGeom>
              <a:avLst/>
              <a:gdLst>
                <a:gd name="T0" fmla="*/ 25 w 26"/>
                <a:gd name="T1" fmla="*/ 3 h 15"/>
                <a:gd name="T2" fmla="*/ 21 w 26"/>
                <a:gd name="T3" fmla="*/ 2 h 15"/>
                <a:gd name="T4" fmla="*/ 19 w 26"/>
                <a:gd name="T5" fmla="*/ 2 h 15"/>
                <a:gd name="T6" fmla="*/ 16 w 26"/>
                <a:gd name="T7" fmla="*/ 2 h 15"/>
                <a:gd name="T8" fmla="*/ 14 w 26"/>
                <a:gd name="T9" fmla="*/ 3 h 15"/>
                <a:gd name="T10" fmla="*/ 11 w 26"/>
                <a:gd name="T11" fmla="*/ 4 h 15"/>
                <a:gd name="T12" fmla="*/ 9 w 26"/>
                <a:gd name="T13" fmla="*/ 5 h 15"/>
                <a:gd name="T14" fmla="*/ 7 w 26"/>
                <a:gd name="T15" fmla="*/ 7 h 15"/>
                <a:gd name="T16" fmla="*/ 5 w 26"/>
                <a:gd name="T17" fmla="*/ 8 h 15"/>
                <a:gd name="T18" fmla="*/ 4 w 26"/>
                <a:gd name="T19" fmla="*/ 10 h 15"/>
                <a:gd name="T20" fmla="*/ 2 w 26"/>
                <a:gd name="T21" fmla="*/ 13 h 15"/>
                <a:gd name="T22" fmla="*/ 1 w 26"/>
                <a:gd name="T23" fmla="*/ 14 h 15"/>
                <a:gd name="T24" fmla="*/ 1 w 26"/>
                <a:gd name="T25" fmla="*/ 14 h 15"/>
                <a:gd name="T26" fmla="*/ 0 w 26"/>
                <a:gd name="T27" fmla="*/ 15 h 15"/>
                <a:gd name="T28" fmla="*/ 0 w 26"/>
                <a:gd name="T29" fmla="*/ 14 h 15"/>
                <a:gd name="T30" fmla="*/ 0 w 26"/>
                <a:gd name="T31" fmla="*/ 12 h 15"/>
                <a:gd name="T32" fmla="*/ 2 w 26"/>
                <a:gd name="T33" fmla="*/ 9 h 15"/>
                <a:gd name="T34" fmla="*/ 5 w 26"/>
                <a:gd name="T35" fmla="*/ 5 h 15"/>
                <a:gd name="T36" fmla="*/ 7 w 26"/>
                <a:gd name="T37" fmla="*/ 3 h 15"/>
                <a:gd name="T38" fmla="*/ 10 w 26"/>
                <a:gd name="T39" fmla="*/ 1 h 15"/>
                <a:gd name="T40" fmla="*/ 16 w 26"/>
                <a:gd name="T41" fmla="*/ 0 h 15"/>
                <a:gd name="T42" fmla="*/ 21 w 26"/>
                <a:gd name="T43" fmla="*/ 0 h 15"/>
                <a:gd name="T44" fmla="*/ 26 w 26"/>
                <a:gd name="T45" fmla="*/ 2 h 15"/>
                <a:gd name="T46" fmla="*/ 26 w 26"/>
                <a:gd name="T47" fmla="*/ 2 h 15"/>
                <a:gd name="T48" fmla="*/ 26 w 26"/>
                <a:gd name="T49" fmla="*/ 3 h 15"/>
                <a:gd name="T50" fmla="*/ 25 w 26"/>
                <a:gd name="T5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15">
                  <a:moveTo>
                    <a:pt x="25" y="3"/>
                  </a:moveTo>
                  <a:cubicBezTo>
                    <a:pt x="25" y="3"/>
                    <a:pt x="23" y="3"/>
                    <a:pt x="21" y="2"/>
                  </a:cubicBezTo>
                  <a:cubicBezTo>
                    <a:pt x="20" y="2"/>
                    <a:pt x="19" y="2"/>
                    <a:pt x="19" y="2"/>
                  </a:cubicBezTo>
                  <a:cubicBezTo>
                    <a:pt x="18" y="2"/>
                    <a:pt x="17" y="2"/>
                    <a:pt x="16" y="2"/>
                  </a:cubicBezTo>
                  <a:cubicBezTo>
                    <a:pt x="15" y="3"/>
                    <a:pt x="14" y="3"/>
                    <a:pt x="14" y="3"/>
                  </a:cubicBezTo>
                  <a:cubicBezTo>
                    <a:pt x="13" y="3"/>
                    <a:pt x="12" y="3"/>
                    <a:pt x="11" y="4"/>
                  </a:cubicBezTo>
                  <a:cubicBezTo>
                    <a:pt x="10" y="4"/>
                    <a:pt x="10" y="5"/>
                    <a:pt x="9" y="5"/>
                  </a:cubicBezTo>
                  <a:cubicBezTo>
                    <a:pt x="8" y="6"/>
                    <a:pt x="8" y="6"/>
                    <a:pt x="7" y="7"/>
                  </a:cubicBezTo>
                  <a:cubicBezTo>
                    <a:pt x="6" y="7"/>
                    <a:pt x="6" y="8"/>
                    <a:pt x="5" y="8"/>
                  </a:cubicBezTo>
                  <a:cubicBezTo>
                    <a:pt x="5" y="9"/>
                    <a:pt x="4" y="10"/>
                    <a:pt x="4" y="10"/>
                  </a:cubicBezTo>
                  <a:cubicBezTo>
                    <a:pt x="3" y="11"/>
                    <a:pt x="2" y="12"/>
                    <a:pt x="2" y="13"/>
                  </a:cubicBezTo>
                  <a:cubicBezTo>
                    <a:pt x="2" y="14"/>
                    <a:pt x="1" y="14"/>
                    <a:pt x="1" y="14"/>
                  </a:cubicBezTo>
                  <a:cubicBezTo>
                    <a:pt x="1" y="14"/>
                    <a:pt x="1" y="14"/>
                    <a:pt x="1" y="14"/>
                  </a:cubicBezTo>
                  <a:cubicBezTo>
                    <a:pt x="1" y="15"/>
                    <a:pt x="1" y="15"/>
                    <a:pt x="0" y="15"/>
                  </a:cubicBezTo>
                  <a:cubicBezTo>
                    <a:pt x="0" y="14"/>
                    <a:pt x="0" y="14"/>
                    <a:pt x="0" y="14"/>
                  </a:cubicBezTo>
                  <a:cubicBezTo>
                    <a:pt x="0" y="14"/>
                    <a:pt x="0" y="13"/>
                    <a:pt x="0" y="12"/>
                  </a:cubicBezTo>
                  <a:cubicBezTo>
                    <a:pt x="1" y="12"/>
                    <a:pt x="1" y="10"/>
                    <a:pt x="2" y="9"/>
                  </a:cubicBezTo>
                  <a:cubicBezTo>
                    <a:pt x="3" y="8"/>
                    <a:pt x="4" y="6"/>
                    <a:pt x="5" y="5"/>
                  </a:cubicBezTo>
                  <a:cubicBezTo>
                    <a:pt x="6" y="4"/>
                    <a:pt x="6" y="3"/>
                    <a:pt x="7" y="3"/>
                  </a:cubicBezTo>
                  <a:cubicBezTo>
                    <a:pt x="8" y="2"/>
                    <a:pt x="9" y="2"/>
                    <a:pt x="10" y="1"/>
                  </a:cubicBezTo>
                  <a:cubicBezTo>
                    <a:pt x="12" y="0"/>
                    <a:pt x="14" y="0"/>
                    <a:pt x="16" y="0"/>
                  </a:cubicBezTo>
                  <a:cubicBezTo>
                    <a:pt x="18" y="0"/>
                    <a:pt x="20" y="0"/>
                    <a:pt x="21" y="0"/>
                  </a:cubicBezTo>
                  <a:cubicBezTo>
                    <a:pt x="24" y="1"/>
                    <a:pt x="26" y="2"/>
                    <a:pt x="26" y="2"/>
                  </a:cubicBezTo>
                  <a:cubicBezTo>
                    <a:pt x="26" y="2"/>
                    <a:pt x="26" y="2"/>
                    <a:pt x="26" y="2"/>
                  </a:cubicBezTo>
                  <a:cubicBezTo>
                    <a:pt x="26" y="2"/>
                    <a:pt x="26" y="3"/>
                    <a:pt x="26" y="3"/>
                  </a:cubicBezTo>
                  <a:lnTo>
                    <a:pt x="25" y="3"/>
                  </a:lnTo>
                  <a:close/>
                </a:path>
              </a:pathLst>
            </a:custGeom>
            <a:solidFill>
              <a:srgbClr val="D19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1" name="ïSļïḍè">
              <a:extLst>
                <a:ext uri="{FF2B5EF4-FFF2-40B4-BE49-F238E27FC236}">
                  <a16:creationId xmlns:a16="http://schemas.microsoft.com/office/drawing/2014/main" id="{423F0D89-A058-48AD-AB91-CDB6BD355FC5}"/>
                </a:ext>
              </a:extLst>
            </p:cNvPr>
            <p:cNvSpPr/>
            <p:nvPr/>
          </p:nvSpPr>
          <p:spPr bwMode="auto">
            <a:xfrm>
              <a:off x="6102472" y="2172182"/>
              <a:ext cx="190583" cy="173136"/>
            </a:xfrm>
            <a:custGeom>
              <a:avLst/>
              <a:gdLst>
                <a:gd name="T0" fmla="*/ 45 w 68"/>
                <a:gd name="T1" fmla="*/ 0 h 62"/>
                <a:gd name="T2" fmla="*/ 40 w 68"/>
                <a:gd name="T3" fmla="*/ 25 h 62"/>
                <a:gd name="T4" fmla="*/ 39 w 68"/>
                <a:gd name="T5" fmla="*/ 25 h 62"/>
                <a:gd name="T6" fmla="*/ 24 w 68"/>
                <a:gd name="T7" fmla="*/ 16 h 62"/>
                <a:gd name="T8" fmla="*/ 10 w 68"/>
                <a:gd name="T9" fmla="*/ 7 h 62"/>
                <a:gd name="T10" fmla="*/ 3 w 68"/>
                <a:gd name="T11" fmla="*/ 12 h 62"/>
                <a:gd name="T12" fmla="*/ 20 w 68"/>
                <a:gd name="T13" fmla="*/ 62 h 62"/>
                <a:gd name="T14" fmla="*/ 21 w 68"/>
                <a:gd name="T15" fmla="*/ 62 h 62"/>
                <a:gd name="T16" fmla="*/ 21 w 68"/>
                <a:gd name="T17" fmla="*/ 48 h 62"/>
                <a:gd name="T18" fmla="*/ 21 w 68"/>
                <a:gd name="T19" fmla="*/ 34 h 62"/>
                <a:gd name="T20" fmla="*/ 21 w 68"/>
                <a:gd name="T21" fmla="*/ 34 h 62"/>
                <a:gd name="T22" fmla="*/ 60 w 68"/>
                <a:gd name="T23" fmla="*/ 61 h 62"/>
                <a:gd name="T24" fmla="*/ 61 w 68"/>
                <a:gd name="T25" fmla="*/ 61 h 62"/>
                <a:gd name="T26" fmla="*/ 45 w 68"/>
                <a:gd name="T27" fmla="*/ 0 h 62"/>
                <a:gd name="T28" fmla="*/ 45 w 68"/>
                <a:gd name="T2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2">
                  <a:moveTo>
                    <a:pt x="45" y="0"/>
                  </a:moveTo>
                  <a:cubicBezTo>
                    <a:pt x="38" y="0"/>
                    <a:pt x="44" y="24"/>
                    <a:pt x="40" y="25"/>
                  </a:cubicBezTo>
                  <a:cubicBezTo>
                    <a:pt x="40" y="25"/>
                    <a:pt x="39" y="25"/>
                    <a:pt x="39" y="25"/>
                  </a:cubicBezTo>
                  <a:cubicBezTo>
                    <a:pt x="34" y="25"/>
                    <a:pt x="29" y="21"/>
                    <a:pt x="24" y="16"/>
                  </a:cubicBezTo>
                  <a:cubicBezTo>
                    <a:pt x="19" y="11"/>
                    <a:pt x="14" y="7"/>
                    <a:pt x="10" y="7"/>
                  </a:cubicBezTo>
                  <a:cubicBezTo>
                    <a:pt x="7" y="7"/>
                    <a:pt x="5" y="8"/>
                    <a:pt x="3" y="12"/>
                  </a:cubicBezTo>
                  <a:cubicBezTo>
                    <a:pt x="0" y="16"/>
                    <a:pt x="13" y="61"/>
                    <a:pt x="20" y="62"/>
                  </a:cubicBezTo>
                  <a:cubicBezTo>
                    <a:pt x="21" y="62"/>
                    <a:pt x="21" y="62"/>
                    <a:pt x="21" y="62"/>
                  </a:cubicBezTo>
                  <a:cubicBezTo>
                    <a:pt x="24" y="62"/>
                    <a:pt x="23" y="55"/>
                    <a:pt x="21" y="48"/>
                  </a:cubicBezTo>
                  <a:cubicBezTo>
                    <a:pt x="20" y="41"/>
                    <a:pt x="18" y="34"/>
                    <a:pt x="21" y="34"/>
                  </a:cubicBezTo>
                  <a:cubicBezTo>
                    <a:pt x="21" y="34"/>
                    <a:pt x="21" y="34"/>
                    <a:pt x="21" y="34"/>
                  </a:cubicBezTo>
                  <a:cubicBezTo>
                    <a:pt x="26" y="35"/>
                    <a:pt x="51" y="61"/>
                    <a:pt x="60" y="61"/>
                  </a:cubicBezTo>
                  <a:cubicBezTo>
                    <a:pt x="60" y="61"/>
                    <a:pt x="61" y="61"/>
                    <a:pt x="61" y="61"/>
                  </a:cubicBezTo>
                  <a:cubicBezTo>
                    <a:pt x="68" y="58"/>
                    <a:pt x="53" y="1"/>
                    <a:pt x="45" y="0"/>
                  </a:cubicBezTo>
                  <a:cubicBezTo>
                    <a:pt x="45" y="0"/>
                    <a:pt x="45" y="0"/>
                    <a:pt x="45" y="0"/>
                  </a:cubicBezTo>
                </a:path>
              </a:pathLst>
            </a:custGeom>
            <a:solidFill>
              <a:srgbClr val="7D59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2" name="iṣḷidé">
              <a:extLst>
                <a:ext uri="{FF2B5EF4-FFF2-40B4-BE49-F238E27FC236}">
                  <a16:creationId xmlns:a16="http://schemas.microsoft.com/office/drawing/2014/main" id="{9B8F65FC-7CFD-4CD4-9228-5FEEDEDB9DDB}"/>
                </a:ext>
              </a:extLst>
            </p:cNvPr>
            <p:cNvSpPr/>
            <p:nvPr/>
          </p:nvSpPr>
          <p:spPr bwMode="auto">
            <a:xfrm>
              <a:off x="5510590" y="2036626"/>
              <a:ext cx="413378" cy="236216"/>
            </a:xfrm>
            <a:custGeom>
              <a:avLst/>
              <a:gdLst>
                <a:gd name="T0" fmla="*/ 57 w 148"/>
                <a:gd name="T1" fmla="*/ 0 h 85"/>
                <a:gd name="T2" fmla="*/ 55 w 148"/>
                <a:gd name="T3" fmla="*/ 0 h 85"/>
                <a:gd name="T4" fmla="*/ 3 w 148"/>
                <a:gd name="T5" fmla="*/ 57 h 85"/>
                <a:gd name="T6" fmla="*/ 12 w 148"/>
                <a:gd name="T7" fmla="*/ 61 h 85"/>
                <a:gd name="T8" fmla="*/ 41 w 148"/>
                <a:gd name="T9" fmla="*/ 55 h 85"/>
                <a:gd name="T10" fmla="*/ 64 w 148"/>
                <a:gd name="T11" fmla="*/ 49 h 85"/>
                <a:gd name="T12" fmla="*/ 65 w 148"/>
                <a:gd name="T13" fmla="*/ 50 h 85"/>
                <a:gd name="T14" fmla="*/ 60 w 148"/>
                <a:gd name="T15" fmla="*/ 82 h 85"/>
                <a:gd name="T16" fmla="*/ 70 w 148"/>
                <a:gd name="T17" fmla="*/ 85 h 85"/>
                <a:gd name="T18" fmla="*/ 145 w 148"/>
                <a:gd name="T19" fmla="*/ 38 h 85"/>
                <a:gd name="T20" fmla="*/ 143 w 148"/>
                <a:gd name="T21" fmla="*/ 37 h 85"/>
                <a:gd name="T22" fmla="*/ 122 w 148"/>
                <a:gd name="T23" fmla="*/ 44 h 85"/>
                <a:gd name="T24" fmla="*/ 102 w 148"/>
                <a:gd name="T25" fmla="*/ 52 h 85"/>
                <a:gd name="T26" fmla="*/ 100 w 148"/>
                <a:gd name="T27" fmla="*/ 52 h 85"/>
                <a:gd name="T28" fmla="*/ 97 w 148"/>
                <a:gd name="T29" fmla="*/ 17 h 85"/>
                <a:gd name="T30" fmla="*/ 91 w 148"/>
                <a:gd name="T31" fmla="*/ 16 h 85"/>
                <a:gd name="T32" fmla="*/ 69 w 148"/>
                <a:gd name="T33" fmla="*/ 24 h 85"/>
                <a:gd name="T34" fmla="*/ 51 w 148"/>
                <a:gd name="T35" fmla="*/ 33 h 85"/>
                <a:gd name="T36" fmla="*/ 50 w 148"/>
                <a:gd name="T37" fmla="*/ 32 h 85"/>
                <a:gd name="T38" fmla="*/ 57 w 148"/>
                <a:gd name="T3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85">
                  <a:moveTo>
                    <a:pt x="57" y="0"/>
                  </a:moveTo>
                  <a:cubicBezTo>
                    <a:pt x="56" y="0"/>
                    <a:pt x="55" y="0"/>
                    <a:pt x="55" y="0"/>
                  </a:cubicBezTo>
                  <a:cubicBezTo>
                    <a:pt x="37" y="2"/>
                    <a:pt x="0" y="42"/>
                    <a:pt x="3" y="57"/>
                  </a:cubicBezTo>
                  <a:cubicBezTo>
                    <a:pt x="4" y="60"/>
                    <a:pt x="7" y="61"/>
                    <a:pt x="12" y="61"/>
                  </a:cubicBezTo>
                  <a:cubicBezTo>
                    <a:pt x="20" y="61"/>
                    <a:pt x="31" y="58"/>
                    <a:pt x="41" y="55"/>
                  </a:cubicBezTo>
                  <a:cubicBezTo>
                    <a:pt x="51" y="52"/>
                    <a:pt x="61" y="49"/>
                    <a:pt x="64" y="49"/>
                  </a:cubicBezTo>
                  <a:cubicBezTo>
                    <a:pt x="65" y="49"/>
                    <a:pt x="65" y="49"/>
                    <a:pt x="65" y="50"/>
                  </a:cubicBezTo>
                  <a:cubicBezTo>
                    <a:pt x="74" y="54"/>
                    <a:pt x="49" y="72"/>
                    <a:pt x="60" y="82"/>
                  </a:cubicBezTo>
                  <a:cubicBezTo>
                    <a:pt x="63" y="84"/>
                    <a:pt x="66" y="85"/>
                    <a:pt x="70" y="85"/>
                  </a:cubicBezTo>
                  <a:cubicBezTo>
                    <a:pt x="96" y="85"/>
                    <a:pt x="148" y="44"/>
                    <a:pt x="145" y="38"/>
                  </a:cubicBezTo>
                  <a:cubicBezTo>
                    <a:pt x="145" y="37"/>
                    <a:pt x="144" y="37"/>
                    <a:pt x="143" y="37"/>
                  </a:cubicBezTo>
                  <a:cubicBezTo>
                    <a:pt x="139" y="37"/>
                    <a:pt x="130" y="41"/>
                    <a:pt x="122" y="44"/>
                  </a:cubicBezTo>
                  <a:cubicBezTo>
                    <a:pt x="114" y="48"/>
                    <a:pt x="106" y="52"/>
                    <a:pt x="102" y="52"/>
                  </a:cubicBezTo>
                  <a:cubicBezTo>
                    <a:pt x="101" y="52"/>
                    <a:pt x="100" y="52"/>
                    <a:pt x="100" y="52"/>
                  </a:cubicBezTo>
                  <a:cubicBezTo>
                    <a:pt x="94" y="47"/>
                    <a:pt x="106" y="26"/>
                    <a:pt x="97" y="17"/>
                  </a:cubicBezTo>
                  <a:cubicBezTo>
                    <a:pt x="95" y="16"/>
                    <a:pt x="93" y="16"/>
                    <a:pt x="91" y="16"/>
                  </a:cubicBezTo>
                  <a:cubicBezTo>
                    <a:pt x="85" y="16"/>
                    <a:pt x="77" y="20"/>
                    <a:pt x="69" y="24"/>
                  </a:cubicBezTo>
                  <a:cubicBezTo>
                    <a:pt x="61" y="29"/>
                    <a:pt x="54" y="33"/>
                    <a:pt x="51" y="33"/>
                  </a:cubicBezTo>
                  <a:cubicBezTo>
                    <a:pt x="51" y="33"/>
                    <a:pt x="50" y="33"/>
                    <a:pt x="50" y="32"/>
                  </a:cubicBezTo>
                  <a:cubicBezTo>
                    <a:pt x="46" y="28"/>
                    <a:pt x="70" y="0"/>
                    <a:pt x="57" y="0"/>
                  </a:cubicBezTo>
                </a:path>
              </a:pathLst>
            </a:custGeom>
            <a:solidFill>
              <a:srgbClr val="7D593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iśḻiḋé">
              <a:extLst>
                <a:ext uri="{FF2B5EF4-FFF2-40B4-BE49-F238E27FC236}">
                  <a16:creationId xmlns:a16="http://schemas.microsoft.com/office/drawing/2014/main" id="{4F5EF906-480C-450D-BF64-524AD257FB27}"/>
                </a:ext>
              </a:extLst>
            </p:cNvPr>
            <p:cNvSpPr/>
            <p:nvPr/>
          </p:nvSpPr>
          <p:spPr bwMode="auto">
            <a:xfrm>
              <a:off x="5921284" y="2309080"/>
              <a:ext cx="198636" cy="106029"/>
            </a:xfrm>
            <a:custGeom>
              <a:avLst/>
              <a:gdLst>
                <a:gd name="T0" fmla="*/ 3 w 71"/>
                <a:gd name="T1" fmla="*/ 2 h 38"/>
                <a:gd name="T2" fmla="*/ 2 w 71"/>
                <a:gd name="T3" fmla="*/ 16 h 38"/>
                <a:gd name="T4" fmla="*/ 45 w 71"/>
                <a:gd name="T5" fmla="*/ 23 h 38"/>
                <a:gd name="T6" fmla="*/ 69 w 71"/>
                <a:gd name="T7" fmla="*/ 37 h 38"/>
                <a:gd name="T8" fmla="*/ 53 w 71"/>
                <a:gd name="T9" fmla="*/ 12 h 38"/>
                <a:gd name="T10" fmla="*/ 3 w 71"/>
                <a:gd name="T11" fmla="*/ 2 h 38"/>
              </a:gdLst>
              <a:ahLst/>
              <a:cxnLst>
                <a:cxn ang="0">
                  <a:pos x="T0" y="T1"/>
                </a:cxn>
                <a:cxn ang="0">
                  <a:pos x="T2" y="T3"/>
                </a:cxn>
                <a:cxn ang="0">
                  <a:pos x="T4" y="T5"/>
                </a:cxn>
                <a:cxn ang="0">
                  <a:pos x="T6" y="T7"/>
                </a:cxn>
                <a:cxn ang="0">
                  <a:pos x="T8" y="T9"/>
                </a:cxn>
                <a:cxn ang="0">
                  <a:pos x="T10" y="T11"/>
                </a:cxn>
              </a:cxnLst>
              <a:rect l="0" t="0" r="r" b="b"/>
              <a:pathLst>
                <a:path w="71" h="38">
                  <a:moveTo>
                    <a:pt x="3" y="2"/>
                  </a:moveTo>
                  <a:cubicBezTo>
                    <a:pt x="2" y="2"/>
                    <a:pt x="0" y="15"/>
                    <a:pt x="2" y="16"/>
                  </a:cubicBezTo>
                  <a:cubicBezTo>
                    <a:pt x="4" y="16"/>
                    <a:pt x="38" y="21"/>
                    <a:pt x="45" y="23"/>
                  </a:cubicBezTo>
                  <a:cubicBezTo>
                    <a:pt x="53" y="26"/>
                    <a:pt x="67" y="38"/>
                    <a:pt x="69" y="37"/>
                  </a:cubicBezTo>
                  <a:cubicBezTo>
                    <a:pt x="71" y="36"/>
                    <a:pt x="60" y="17"/>
                    <a:pt x="53" y="12"/>
                  </a:cubicBezTo>
                  <a:cubicBezTo>
                    <a:pt x="47" y="7"/>
                    <a:pt x="7" y="0"/>
                    <a:pt x="3" y="2"/>
                  </a:cubicBezTo>
                  <a:close/>
                </a:path>
              </a:pathLst>
            </a:custGeom>
            <a:solidFill>
              <a:srgbClr val="462F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iŝlíde">
              <a:extLst>
                <a:ext uri="{FF2B5EF4-FFF2-40B4-BE49-F238E27FC236}">
                  <a16:creationId xmlns:a16="http://schemas.microsoft.com/office/drawing/2014/main" id="{370AA2BA-1423-4CC4-9E27-39A213806AF9}"/>
                </a:ext>
              </a:extLst>
            </p:cNvPr>
            <p:cNvSpPr/>
            <p:nvPr/>
          </p:nvSpPr>
          <p:spPr bwMode="auto">
            <a:xfrm>
              <a:off x="5557565" y="2303711"/>
              <a:ext cx="198636" cy="99318"/>
            </a:xfrm>
            <a:custGeom>
              <a:avLst/>
              <a:gdLst>
                <a:gd name="T0" fmla="*/ 67 w 71"/>
                <a:gd name="T1" fmla="*/ 2 h 36"/>
                <a:gd name="T2" fmla="*/ 69 w 71"/>
                <a:gd name="T3" fmla="*/ 16 h 36"/>
                <a:gd name="T4" fmla="*/ 25 w 71"/>
                <a:gd name="T5" fmla="*/ 25 h 36"/>
                <a:gd name="T6" fmla="*/ 2 w 71"/>
                <a:gd name="T7" fmla="*/ 35 h 36"/>
                <a:gd name="T8" fmla="*/ 17 w 71"/>
                <a:gd name="T9" fmla="*/ 14 h 36"/>
                <a:gd name="T10" fmla="*/ 67 w 71"/>
                <a:gd name="T11" fmla="*/ 2 h 36"/>
              </a:gdLst>
              <a:ahLst/>
              <a:cxnLst>
                <a:cxn ang="0">
                  <a:pos x="T0" y="T1"/>
                </a:cxn>
                <a:cxn ang="0">
                  <a:pos x="T2" y="T3"/>
                </a:cxn>
                <a:cxn ang="0">
                  <a:pos x="T4" y="T5"/>
                </a:cxn>
                <a:cxn ang="0">
                  <a:pos x="T6" y="T7"/>
                </a:cxn>
                <a:cxn ang="0">
                  <a:pos x="T8" y="T9"/>
                </a:cxn>
                <a:cxn ang="0">
                  <a:pos x="T10" y="T11"/>
                </a:cxn>
              </a:cxnLst>
              <a:rect l="0" t="0" r="r" b="b"/>
              <a:pathLst>
                <a:path w="71" h="36">
                  <a:moveTo>
                    <a:pt x="67" y="2"/>
                  </a:moveTo>
                  <a:cubicBezTo>
                    <a:pt x="68" y="2"/>
                    <a:pt x="71" y="15"/>
                    <a:pt x="69" y="16"/>
                  </a:cubicBezTo>
                  <a:cubicBezTo>
                    <a:pt x="67" y="16"/>
                    <a:pt x="38" y="20"/>
                    <a:pt x="25" y="25"/>
                  </a:cubicBezTo>
                  <a:cubicBezTo>
                    <a:pt x="18" y="28"/>
                    <a:pt x="4" y="36"/>
                    <a:pt x="2" y="35"/>
                  </a:cubicBezTo>
                  <a:cubicBezTo>
                    <a:pt x="0" y="34"/>
                    <a:pt x="12" y="18"/>
                    <a:pt x="17" y="14"/>
                  </a:cubicBezTo>
                  <a:cubicBezTo>
                    <a:pt x="23" y="8"/>
                    <a:pt x="62" y="0"/>
                    <a:pt x="67" y="2"/>
                  </a:cubicBezTo>
                  <a:close/>
                </a:path>
              </a:pathLst>
            </a:custGeom>
            <a:solidFill>
              <a:srgbClr val="462F1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îṣļïďé">
              <a:extLst>
                <a:ext uri="{FF2B5EF4-FFF2-40B4-BE49-F238E27FC236}">
                  <a16:creationId xmlns:a16="http://schemas.microsoft.com/office/drawing/2014/main" id="{07528F01-8A07-4C42-9C87-2A9D4076AF5F}"/>
                </a:ext>
              </a:extLst>
            </p:cNvPr>
            <p:cNvSpPr/>
            <p:nvPr/>
          </p:nvSpPr>
          <p:spPr bwMode="auto">
            <a:xfrm>
              <a:off x="5686410" y="2668772"/>
              <a:ext cx="315402" cy="122135"/>
            </a:xfrm>
            <a:custGeom>
              <a:avLst/>
              <a:gdLst>
                <a:gd name="T0" fmla="*/ 57 w 113"/>
                <a:gd name="T1" fmla="*/ 13 h 44"/>
                <a:gd name="T2" fmla="*/ 113 w 113"/>
                <a:gd name="T3" fmla="*/ 0 h 44"/>
                <a:gd name="T4" fmla="*/ 89 w 113"/>
                <a:gd name="T5" fmla="*/ 40 h 44"/>
                <a:gd name="T6" fmla="*/ 89 w 113"/>
                <a:gd name="T7" fmla="*/ 39 h 44"/>
                <a:gd name="T8" fmla="*/ 37 w 113"/>
                <a:gd name="T9" fmla="*/ 44 h 44"/>
                <a:gd name="T10" fmla="*/ 37 w 113"/>
                <a:gd name="T11" fmla="*/ 44 h 44"/>
                <a:gd name="T12" fmla="*/ 31 w 113"/>
                <a:gd name="T13" fmla="*/ 41 h 44"/>
                <a:gd name="T14" fmla="*/ 0 w 113"/>
                <a:gd name="T15" fmla="*/ 4 h 44"/>
                <a:gd name="T16" fmla="*/ 7 w 113"/>
                <a:gd name="T17" fmla="*/ 6 h 44"/>
                <a:gd name="T18" fmla="*/ 57 w 113"/>
                <a:gd name="T19"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44">
                  <a:moveTo>
                    <a:pt x="57" y="13"/>
                  </a:moveTo>
                  <a:cubicBezTo>
                    <a:pt x="94" y="11"/>
                    <a:pt x="109" y="3"/>
                    <a:pt x="113" y="0"/>
                  </a:cubicBezTo>
                  <a:cubicBezTo>
                    <a:pt x="104" y="26"/>
                    <a:pt x="94" y="35"/>
                    <a:pt x="89" y="40"/>
                  </a:cubicBezTo>
                  <a:cubicBezTo>
                    <a:pt x="89" y="39"/>
                    <a:pt x="89" y="39"/>
                    <a:pt x="89" y="39"/>
                  </a:cubicBezTo>
                  <a:cubicBezTo>
                    <a:pt x="58" y="32"/>
                    <a:pt x="37" y="44"/>
                    <a:pt x="37" y="44"/>
                  </a:cubicBezTo>
                  <a:cubicBezTo>
                    <a:pt x="37" y="44"/>
                    <a:pt x="37" y="44"/>
                    <a:pt x="37" y="44"/>
                  </a:cubicBezTo>
                  <a:cubicBezTo>
                    <a:pt x="35" y="43"/>
                    <a:pt x="33" y="42"/>
                    <a:pt x="31" y="41"/>
                  </a:cubicBezTo>
                  <a:cubicBezTo>
                    <a:pt x="20" y="33"/>
                    <a:pt x="7" y="18"/>
                    <a:pt x="0" y="4"/>
                  </a:cubicBezTo>
                  <a:cubicBezTo>
                    <a:pt x="7" y="6"/>
                    <a:pt x="7" y="6"/>
                    <a:pt x="7" y="6"/>
                  </a:cubicBezTo>
                  <a:cubicBezTo>
                    <a:pt x="9" y="7"/>
                    <a:pt x="33" y="14"/>
                    <a:pt x="57" y="13"/>
                  </a:cubicBezTo>
                  <a:close/>
                </a:path>
              </a:pathLst>
            </a:custGeom>
            <a:solidFill>
              <a:srgbClr val="1E120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iśḻiḋè">
              <a:extLst>
                <a:ext uri="{FF2B5EF4-FFF2-40B4-BE49-F238E27FC236}">
                  <a16:creationId xmlns:a16="http://schemas.microsoft.com/office/drawing/2014/main" id="{7F0FDD39-1975-4F67-BC15-67CDDB240F7B}"/>
                </a:ext>
              </a:extLst>
            </p:cNvPr>
            <p:cNvSpPr/>
            <p:nvPr/>
          </p:nvSpPr>
          <p:spPr bwMode="auto">
            <a:xfrm>
              <a:off x="5699831" y="2671457"/>
              <a:ext cx="296612" cy="63081"/>
            </a:xfrm>
            <a:custGeom>
              <a:avLst/>
              <a:gdLst>
                <a:gd name="T0" fmla="*/ 86 w 106"/>
                <a:gd name="T1" fmla="*/ 7 h 23"/>
                <a:gd name="T2" fmla="*/ 105 w 106"/>
                <a:gd name="T3" fmla="*/ 0 h 23"/>
                <a:gd name="T4" fmla="*/ 106 w 106"/>
                <a:gd name="T5" fmla="*/ 1 h 23"/>
                <a:gd name="T6" fmla="*/ 97 w 106"/>
                <a:gd name="T7" fmla="*/ 13 h 23"/>
                <a:gd name="T8" fmla="*/ 52 w 106"/>
                <a:gd name="T9" fmla="*/ 23 h 23"/>
                <a:gd name="T10" fmla="*/ 5 w 106"/>
                <a:gd name="T11" fmla="*/ 13 h 23"/>
                <a:gd name="T12" fmla="*/ 0 w 106"/>
                <a:gd name="T13" fmla="*/ 4 h 23"/>
                <a:gd name="T14" fmla="*/ 18 w 106"/>
                <a:gd name="T15" fmla="*/ 9 h 23"/>
                <a:gd name="T16" fmla="*/ 52 w 106"/>
                <a:gd name="T17" fmla="*/ 11 h 23"/>
                <a:gd name="T18" fmla="*/ 86 w 106"/>
                <a:gd name="T1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23">
                  <a:moveTo>
                    <a:pt x="86" y="7"/>
                  </a:moveTo>
                  <a:cubicBezTo>
                    <a:pt x="95" y="5"/>
                    <a:pt x="101" y="2"/>
                    <a:pt x="105" y="0"/>
                  </a:cubicBezTo>
                  <a:cubicBezTo>
                    <a:pt x="106" y="1"/>
                    <a:pt x="106" y="1"/>
                    <a:pt x="106" y="1"/>
                  </a:cubicBezTo>
                  <a:cubicBezTo>
                    <a:pt x="106" y="1"/>
                    <a:pt x="100" y="11"/>
                    <a:pt x="97" y="13"/>
                  </a:cubicBezTo>
                  <a:cubicBezTo>
                    <a:pt x="93" y="15"/>
                    <a:pt x="77" y="22"/>
                    <a:pt x="52" y="23"/>
                  </a:cubicBezTo>
                  <a:cubicBezTo>
                    <a:pt x="28" y="23"/>
                    <a:pt x="6" y="15"/>
                    <a:pt x="5" y="13"/>
                  </a:cubicBezTo>
                  <a:cubicBezTo>
                    <a:pt x="3" y="10"/>
                    <a:pt x="0" y="4"/>
                    <a:pt x="0" y="4"/>
                  </a:cubicBezTo>
                  <a:cubicBezTo>
                    <a:pt x="6" y="6"/>
                    <a:pt x="9" y="7"/>
                    <a:pt x="18" y="9"/>
                  </a:cubicBezTo>
                  <a:cubicBezTo>
                    <a:pt x="28" y="10"/>
                    <a:pt x="40" y="12"/>
                    <a:pt x="52" y="11"/>
                  </a:cubicBezTo>
                  <a:cubicBezTo>
                    <a:pt x="66" y="11"/>
                    <a:pt x="77" y="9"/>
                    <a:pt x="8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iṧľíḓè">
              <a:extLst>
                <a:ext uri="{FF2B5EF4-FFF2-40B4-BE49-F238E27FC236}">
                  <a16:creationId xmlns:a16="http://schemas.microsoft.com/office/drawing/2014/main" id="{B4D55D2D-18E0-4413-BE54-24AC62E62421}"/>
                </a:ext>
              </a:extLst>
            </p:cNvPr>
            <p:cNvSpPr/>
            <p:nvPr/>
          </p:nvSpPr>
          <p:spPr bwMode="auto">
            <a:xfrm>
              <a:off x="5773649" y="2773459"/>
              <a:ext cx="166425" cy="56370"/>
            </a:xfrm>
            <a:custGeom>
              <a:avLst/>
              <a:gdLst>
                <a:gd name="T0" fmla="*/ 60 w 60"/>
                <a:gd name="T1" fmla="*/ 0 h 20"/>
                <a:gd name="T2" fmla="*/ 60 w 60"/>
                <a:gd name="T3" fmla="*/ 0 h 20"/>
                <a:gd name="T4" fmla="*/ 30 w 60"/>
                <a:gd name="T5" fmla="*/ 19 h 20"/>
                <a:gd name="T6" fmla="*/ 0 w 60"/>
                <a:gd name="T7" fmla="*/ 3 h 20"/>
                <a:gd name="T8" fmla="*/ 0 w 60"/>
                <a:gd name="T9" fmla="*/ 3 h 20"/>
                <a:gd name="T10" fmla="*/ 6 w 60"/>
                <a:gd name="T11" fmla="*/ 6 h 20"/>
                <a:gd name="T12" fmla="*/ 29 w 60"/>
                <a:gd name="T13" fmla="*/ 12 h 20"/>
                <a:gd name="T14" fmla="*/ 58 w 60"/>
                <a:gd name="T15" fmla="*/ 2 h 20"/>
                <a:gd name="T16" fmla="*/ 60 w 6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20">
                  <a:moveTo>
                    <a:pt x="60" y="0"/>
                  </a:moveTo>
                  <a:cubicBezTo>
                    <a:pt x="60" y="0"/>
                    <a:pt x="60" y="0"/>
                    <a:pt x="60" y="0"/>
                  </a:cubicBezTo>
                  <a:cubicBezTo>
                    <a:pt x="59" y="2"/>
                    <a:pt x="52" y="19"/>
                    <a:pt x="30" y="19"/>
                  </a:cubicBezTo>
                  <a:cubicBezTo>
                    <a:pt x="11" y="20"/>
                    <a:pt x="0" y="3"/>
                    <a:pt x="0" y="3"/>
                  </a:cubicBezTo>
                  <a:cubicBezTo>
                    <a:pt x="0" y="3"/>
                    <a:pt x="0" y="3"/>
                    <a:pt x="0" y="3"/>
                  </a:cubicBezTo>
                  <a:cubicBezTo>
                    <a:pt x="2" y="4"/>
                    <a:pt x="4" y="5"/>
                    <a:pt x="6" y="6"/>
                  </a:cubicBezTo>
                  <a:cubicBezTo>
                    <a:pt x="13" y="10"/>
                    <a:pt x="20" y="12"/>
                    <a:pt x="29" y="12"/>
                  </a:cubicBezTo>
                  <a:cubicBezTo>
                    <a:pt x="42" y="12"/>
                    <a:pt x="51" y="8"/>
                    <a:pt x="58" y="2"/>
                  </a:cubicBezTo>
                  <a:cubicBezTo>
                    <a:pt x="59" y="1"/>
                    <a:pt x="59" y="1"/>
                    <a:pt x="60" y="0"/>
                  </a:cubicBezTo>
                  <a:close/>
                </a:path>
              </a:pathLst>
            </a:custGeom>
            <a:solidFill>
              <a:srgbClr val="E190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isľïḍê">
              <a:extLst>
                <a:ext uri="{FF2B5EF4-FFF2-40B4-BE49-F238E27FC236}">
                  <a16:creationId xmlns:a16="http://schemas.microsoft.com/office/drawing/2014/main" id="{9DFCD747-6501-4D06-B55E-D743ED186B70}"/>
                </a:ext>
              </a:extLst>
            </p:cNvPr>
            <p:cNvSpPr/>
            <p:nvPr/>
          </p:nvSpPr>
          <p:spPr bwMode="auto">
            <a:xfrm>
              <a:off x="5789755" y="2765406"/>
              <a:ext cx="147635" cy="41607"/>
            </a:xfrm>
            <a:custGeom>
              <a:avLst/>
              <a:gdLst>
                <a:gd name="T0" fmla="*/ 53 w 53"/>
                <a:gd name="T1" fmla="*/ 4 h 15"/>
                <a:gd name="T2" fmla="*/ 23 w 53"/>
                <a:gd name="T3" fmla="*/ 15 h 15"/>
                <a:gd name="T4" fmla="*/ 0 w 53"/>
                <a:gd name="T5" fmla="*/ 9 h 15"/>
                <a:gd name="T6" fmla="*/ 0 w 53"/>
                <a:gd name="T7" fmla="*/ 9 h 15"/>
                <a:gd name="T8" fmla="*/ 25 w 53"/>
                <a:gd name="T9" fmla="*/ 1 h 15"/>
                <a:gd name="T10" fmla="*/ 53 w 53"/>
                <a:gd name="T11" fmla="*/ 4 h 15"/>
              </a:gdLst>
              <a:ahLst/>
              <a:cxnLst>
                <a:cxn ang="0">
                  <a:pos x="T0" y="T1"/>
                </a:cxn>
                <a:cxn ang="0">
                  <a:pos x="T2" y="T3"/>
                </a:cxn>
                <a:cxn ang="0">
                  <a:pos x="T4" y="T5"/>
                </a:cxn>
                <a:cxn ang="0">
                  <a:pos x="T6" y="T7"/>
                </a:cxn>
                <a:cxn ang="0">
                  <a:pos x="T8" y="T9"/>
                </a:cxn>
                <a:cxn ang="0">
                  <a:pos x="T10" y="T11"/>
                </a:cxn>
              </a:cxnLst>
              <a:rect l="0" t="0" r="r" b="b"/>
              <a:pathLst>
                <a:path w="53" h="15">
                  <a:moveTo>
                    <a:pt x="53" y="4"/>
                  </a:moveTo>
                  <a:cubicBezTo>
                    <a:pt x="46" y="11"/>
                    <a:pt x="36" y="15"/>
                    <a:pt x="23" y="15"/>
                  </a:cubicBezTo>
                  <a:cubicBezTo>
                    <a:pt x="14" y="15"/>
                    <a:pt x="7" y="13"/>
                    <a:pt x="0" y="9"/>
                  </a:cubicBezTo>
                  <a:cubicBezTo>
                    <a:pt x="0" y="9"/>
                    <a:pt x="0" y="9"/>
                    <a:pt x="0" y="9"/>
                  </a:cubicBezTo>
                  <a:cubicBezTo>
                    <a:pt x="0" y="9"/>
                    <a:pt x="11" y="2"/>
                    <a:pt x="25" y="1"/>
                  </a:cubicBezTo>
                  <a:cubicBezTo>
                    <a:pt x="39" y="0"/>
                    <a:pt x="53" y="4"/>
                    <a:pt x="53" y="4"/>
                  </a:cubicBezTo>
                  <a:close/>
                </a:path>
              </a:pathLst>
            </a:custGeom>
            <a:solidFill>
              <a:srgbClr val="F3BE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íśľíḍe">
              <a:extLst>
                <a:ext uri="{FF2B5EF4-FFF2-40B4-BE49-F238E27FC236}">
                  <a16:creationId xmlns:a16="http://schemas.microsoft.com/office/drawing/2014/main" id="{487258C8-1AFC-4EAB-9C63-B0CB8F3D4962}"/>
                </a:ext>
              </a:extLst>
            </p:cNvPr>
            <p:cNvSpPr/>
            <p:nvPr/>
          </p:nvSpPr>
          <p:spPr bwMode="auto">
            <a:xfrm>
              <a:off x="5750832" y="2674141"/>
              <a:ext cx="189242" cy="30870"/>
            </a:xfrm>
            <a:custGeom>
              <a:avLst/>
              <a:gdLst>
                <a:gd name="T0" fmla="*/ 34 w 68"/>
                <a:gd name="T1" fmla="*/ 1 h 11"/>
                <a:gd name="T2" fmla="*/ 68 w 68"/>
                <a:gd name="T3" fmla="*/ 6 h 11"/>
                <a:gd name="T4" fmla="*/ 34 w 68"/>
                <a:gd name="T5" fmla="*/ 10 h 11"/>
                <a:gd name="T6" fmla="*/ 0 w 68"/>
                <a:gd name="T7" fmla="*/ 8 h 11"/>
                <a:gd name="T8" fmla="*/ 0 w 68"/>
                <a:gd name="T9" fmla="*/ 7 h 11"/>
                <a:gd name="T10" fmla="*/ 34 w 68"/>
                <a:gd name="T11" fmla="*/ 1 h 11"/>
              </a:gdLst>
              <a:ahLst/>
              <a:cxnLst>
                <a:cxn ang="0">
                  <a:pos x="T0" y="T1"/>
                </a:cxn>
                <a:cxn ang="0">
                  <a:pos x="T2" y="T3"/>
                </a:cxn>
                <a:cxn ang="0">
                  <a:pos x="T4" y="T5"/>
                </a:cxn>
                <a:cxn ang="0">
                  <a:pos x="T6" y="T7"/>
                </a:cxn>
                <a:cxn ang="0">
                  <a:pos x="T8" y="T9"/>
                </a:cxn>
                <a:cxn ang="0">
                  <a:pos x="T10" y="T11"/>
                </a:cxn>
              </a:cxnLst>
              <a:rect l="0" t="0" r="r" b="b"/>
              <a:pathLst>
                <a:path w="68" h="11">
                  <a:moveTo>
                    <a:pt x="34" y="1"/>
                  </a:moveTo>
                  <a:cubicBezTo>
                    <a:pt x="49" y="1"/>
                    <a:pt x="65" y="5"/>
                    <a:pt x="68" y="6"/>
                  </a:cubicBezTo>
                  <a:cubicBezTo>
                    <a:pt x="59" y="8"/>
                    <a:pt x="48" y="10"/>
                    <a:pt x="34" y="10"/>
                  </a:cubicBezTo>
                  <a:cubicBezTo>
                    <a:pt x="22" y="11"/>
                    <a:pt x="10" y="9"/>
                    <a:pt x="0" y="8"/>
                  </a:cubicBezTo>
                  <a:cubicBezTo>
                    <a:pt x="0" y="7"/>
                    <a:pt x="0" y="7"/>
                    <a:pt x="0" y="7"/>
                  </a:cubicBezTo>
                  <a:cubicBezTo>
                    <a:pt x="0" y="7"/>
                    <a:pt x="17" y="0"/>
                    <a:pt x="34" y="1"/>
                  </a:cubicBezTo>
                  <a:close/>
                </a:path>
              </a:pathLst>
            </a:custGeom>
            <a:solidFill>
              <a:srgbClr val="E190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ṣḻíḋê">
              <a:extLst>
                <a:ext uri="{FF2B5EF4-FFF2-40B4-BE49-F238E27FC236}">
                  <a16:creationId xmlns:a16="http://schemas.microsoft.com/office/drawing/2014/main" id="{A12480A1-4509-439C-B3AD-4D0838397982}"/>
                </a:ext>
              </a:extLst>
            </p:cNvPr>
            <p:cNvSpPr/>
            <p:nvPr/>
          </p:nvSpPr>
          <p:spPr bwMode="auto">
            <a:xfrm>
              <a:off x="5660910" y="2654008"/>
              <a:ext cx="355666" cy="51001"/>
            </a:xfrm>
            <a:custGeom>
              <a:avLst/>
              <a:gdLst>
                <a:gd name="T0" fmla="*/ 0 w 127"/>
                <a:gd name="T1" fmla="*/ 5 h 18"/>
                <a:gd name="T2" fmla="*/ 1 w 127"/>
                <a:gd name="T3" fmla="*/ 5 h 18"/>
                <a:gd name="T4" fmla="*/ 1 w 127"/>
                <a:gd name="T5" fmla="*/ 5 h 18"/>
                <a:gd name="T6" fmla="*/ 16 w 127"/>
                <a:gd name="T7" fmla="*/ 10 h 18"/>
                <a:gd name="T8" fmla="*/ 32 w 127"/>
                <a:gd name="T9" fmla="*/ 14 h 18"/>
                <a:gd name="T10" fmla="*/ 48 w 127"/>
                <a:gd name="T11" fmla="*/ 16 h 18"/>
                <a:gd name="T12" fmla="*/ 57 w 127"/>
                <a:gd name="T13" fmla="*/ 16 h 18"/>
                <a:gd name="T14" fmla="*/ 65 w 127"/>
                <a:gd name="T15" fmla="*/ 16 h 18"/>
                <a:gd name="T16" fmla="*/ 73 w 127"/>
                <a:gd name="T17" fmla="*/ 16 h 18"/>
                <a:gd name="T18" fmla="*/ 81 w 127"/>
                <a:gd name="T19" fmla="*/ 16 h 18"/>
                <a:gd name="T20" fmla="*/ 89 w 127"/>
                <a:gd name="T21" fmla="*/ 15 h 18"/>
                <a:gd name="T22" fmla="*/ 97 w 127"/>
                <a:gd name="T23" fmla="*/ 14 h 18"/>
                <a:gd name="T24" fmla="*/ 105 w 127"/>
                <a:gd name="T25" fmla="*/ 12 h 18"/>
                <a:gd name="T26" fmla="*/ 113 w 127"/>
                <a:gd name="T27" fmla="*/ 9 h 18"/>
                <a:gd name="T28" fmla="*/ 120 w 127"/>
                <a:gd name="T29" fmla="*/ 5 h 18"/>
                <a:gd name="T30" fmla="*/ 126 w 127"/>
                <a:gd name="T31" fmla="*/ 0 h 18"/>
                <a:gd name="T32" fmla="*/ 127 w 127"/>
                <a:gd name="T33" fmla="*/ 0 h 18"/>
                <a:gd name="T34" fmla="*/ 127 w 127"/>
                <a:gd name="T35" fmla="*/ 0 h 18"/>
                <a:gd name="T36" fmla="*/ 127 w 127"/>
                <a:gd name="T37" fmla="*/ 1 h 18"/>
                <a:gd name="T38" fmla="*/ 121 w 127"/>
                <a:gd name="T39" fmla="*/ 7 h 18"/>
                <a:gd name="T40" fmla="*/ 114 w 127"/>
                <a:gd name="T41" fmla="*/ 10 h 18"/>
                <a:gd name="T42" fmla="*/ 106 w 127"/>
                <a:gd name="T43" fmla="*/ 13 h 18"/>
                <a:gd name="T44" fmla="*/ 98 w 127"/>
                <a:gd name="T45" fmla="*/ 15 h 18"/>
                <a:gd name="T46" fmla="*/ 90 w 127"/>
                <a:gd name="T47" fmla="*/ 17 h 18"/>
                <a:gd name="T48" fmla="*/ 81 w 127"/>
                <a:gd name="T49" fmla="*/ 18 h 18"/>
                <a:gd name="T50" fmla="*/ 73 w 127"/>
                <a:gd name="T51" fmla="*/ 18 h 18"/>
                <a:gd name="T52" fmla="*/ 65 w 127"/>
                <a:gd name="T53" fmla="*/ 18 h 18"/>
                <a:gd name="T54" fmla="*/ 56 w 127"/>
                <a:gd name="T55" fmla="*/ 18 h 18"/>
                <a:gd name="T56" fmla="*/ 48 w 127"/>
                <a:gd name="T57" fmla="*/ 17 h 18"/>
                <a:gd name="T58" fmla="*/ 32 w 127"/>
                <a:gd name="T59" fmla="*/ 15 h 18"/>
                <a:gd name="T60" fmla="*/ 0 w 127"/>
                <a:gd name="T61" fmla="*/ 6 h 18"/>
                <a:gd name="T62" fmla="*/ 0 w 127"/>
                <a:gd name="T63" fmla="*/ 6 h 18"/>
                <a:gd name="T64" fmla="*/ 0 w 127"/>
                <a:gd name="T65" fmla="*/ 6 h 18"/>
                <a:gd name="T66" fmla="*/ 0 w 127"/>
                <a:gd name="T6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7" h="18">
                  <a:moveTo>
                    <a:pt x="0" y="5"/>
                  </a:moveTo>
                  <a:cubicBezTo>
                    <a:pt x="1" y="5"/>
                    <a:pt x="1" y="5"/>
                    <a:pt x="1" y="5"/>
                  </a:cubicBezTo>
                  <a:cubicBezTo>
                    <a:pt x="1" y="5"/>
                    <a:pt x="1" y="5"/>
                    <a:pt x="1" y="5"/>
                  </a:cubicBezTo>
                  <a:cubicBezTo>
                    <a:pt x="6" y="7"/>
                    <a:pt x="11" y="9"/>
                    <a:pt x="16" y="10"/>
                  </a:cubicBezTo>
                  <a:cubicBezTo>
                    <a:pt x="21" y="12"/>
                    <a:pt x="27" y="13"/>
                    <a:pt x="32" y="14"/>
                  </a:cubicBezTo>
                  <a:cubicBezTo>
                    <a:pt x="38" y="15"/>
                    <a:pt x="43" y="15"/>
                    <a:pt x="48" y="16"/>
                  </a:cubicBezTo>
                  <a:cubicBezTo>
                    <a:pt x="51" y="16"/>
                    <a:pt x="54" y="16"/>
                    <a:pt x="57" y="16"/>
                  </a:cubicBezTo>
                  <a:cubicBezTo>
                    <a:pt x="59" y="16"/>
                    <a:pt x="62" y="16"/>
                    <a:pt x="65" y="16"/>
                  </a:cubicBezTo>
                  <a:cubicBezTo>
                    <a:pt x="67" y="16"/>
                    <a:pt x="70" y="16"/>
                    <a:pt x="73" y="16"/>
                  </a:cubicBezTo>
                  <a:cubicBezTo>
                    <a:pt x="76" y="16"/>
                    <a:pt x="78" y="16"/>
                    <a:pt x="81" y="16"/>
                  </a:cubicBezTo>
                  <a:cubicBezTo>
                    <a:pt x="84" y="16"/>
                    <a:pt x="87" y="15"/>
                    <a:pt x="89" y="15"/>
                  </a:cubicBezTo>
                  <a:cubicBezTo>
                    <a:pt x="92" y="15"/>
                    <a:pt x="95" y="14"/>
                    <a:pt x="97" y="14"/>
                  </a:cubicBezTo>
                  <a:cubicBezTo>
                    <a:pt x="100" y="13"/>
                    <a:pt x="103" y="13"/>
                    <a:pt x="105" y="12"/>
                  </a:cubicBezTo>
                  <a:cubicBezTo>
                    <a:pt x="108" y="11"/>
                    <a:pt x="111" y="10"/>
                    <a:pt x="113" y="9"/>
                  </a:cubicBezTo>
                  <a:cubicBezTo>
                    <a:pt x="116" y="8"/>
                    <a:pt x="118" y="7"/>
                    <a:pt x="120" y="5"/>
                  </a:cubicBezTo>
                  <a:cubicBezTo>
                    <a:pt x="123" y="4"/>
                    <a:pt x="125" y="2"/>
                    <a:pt x="126" y="0"/>
                  </a:cubicBezTo>
                  <a:cubicBezTo>
                    <a:pt x="127" y="0"/>
                    <a:pt x="127" y="0"/>
                    <a:pt x="127" y="0"/>
                  </a:cubicBezTo>
                  <a:cubicBezTo>
                    <a:pt x="127" y="0"/>
                    <a:pt x="127" y="0"/>
                    <a:pt x="127" y="0"/>
                  </a:cubicBezTo>
                  <a:cubicBezTo>
                    <a:pt x="127" y="1"/>
                    <a:pt x="127" y="1"/>
                    <a:pt x="127" y="1"/>
                  </a:cubicBezTo>
                  <a:cubicBezTo>
                    <a:pt x="126" y="3"/>
                    <a:pt x="123" y="5"/>
                    <a:pt x="121" y="7"/>
                  </a:cubicBezTo>
                  <a:cubicBezTo>
                    <a:pt x="119" y="8"/>
                    <a:pt x="116" y="9"/>
                    <a:pt x="114" y="10"/>
                  </a:cubicBezTo>
                  <a:cubicBezTo>
                    <a:pt x="111" y="12"/>
                    <a:pt x="108" y="12"/>
                    <a:pt x="106" y="13"/>
                  </a:cubicBezTo>
                  <a:cubicBezTo>
                    <a:pt x="103" y="14"/>
                    <a:pt x="100" y="15"/>
                    <a:pt x="98" y="15"/>
                  </a:cubicBezTo>
                  <a:cubicBezTo>
                    <a:pt x="95" y="16"/>
                    <a:pt x="92" y="16"/>
                    <a:pt x="90" y="17"/>
                  </a:cubicBezTo>
                  <a:cubicBezTo>
                    <a:pt x="87" y="17"/>
                    <a:pt x="84" y="17"/>
                    <a:pt x="81" y="18"/>
                  </a:cubicBezTo>
                  <a:cubicBezTo>
                    <a:pt x="79" y="18"/>
                    <a:pt x="76" y="18"/>
                    <a:pt x="73" y="18"/>
                  </a:cubicBezTo>
                  <a:cubicBezTo>
                    <a:pt x="70" y="18"/>
                    <a:pt x="68" y="18"/>
                    <a:pt x="65" y="18"/>
                  </a:cubicBezTo>
                  <a:cubicBezTo>
                    <a:pt x="62" y="18"/>
                    <a:pt x="59" y="18"/>
                    <a:pt x="56" y="18"/>
                  </a:cubicBezTo>
                  <a:cubicBezTo>
                    <a:pt x="54" y="18"/>
                    <a:pt x="51" y="18"/>
                    <a:pt x="48" y="17"/>
                  </a:cubicBezTo>
                  <a:cubicBezTo>
                    <a:pt x="43" y="17"/>
                    <a:pt x="37" y="16"/>
                    <a:pt x="32" y="15"/>
                  </a:cubicBezTo>
                  <a:cubicBezTo>
                    <a:pt x="21" y="13"/>
                    <a:pt x="10" y="11"/>
                    <a:pt x="0" y="6"/>
                  </a:cubicBezTo>
                  <a:cubicBezTo>
                    <a:pt x="0" y="6"/>
                    <a:pt x="0" y="6"/>
                    <a:pt x="0" y="6"/>
                  </a:cubicBezTo>
                  <a:cubicBezTo>
                    <a:pt x="0" y="6"/>
                    <a:pt x="0" y="6"/>
                    <a:pt x="0" y="6"/>
                  </a:cubicBezTo>
                  <a:cubicBezTo>
                    <a:pt x="0" y="5"/>
                    <a:pt x="0" y="5"/>
                    <a:pt x="0" y="5"/>
                  </a:cubicBezTo>
                  <a:close/>
                </a:path>
              </a:pathLst>
            </a:custGeom>
            <a:solidFill>
              <a:srgbClr val="604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ïṩḷiďê">
              <a:extLst>
                <a:ext uri="{FF2B5EF4-FFF2-40B4-BE49-F238E27FC236}">
                  <a16:creationId xmlns:a16="http://schemas.microsoft.com/office/drawing/2014/main" id="{A1ACAC6D-94F8-491B-8DF2-31969251EFB3}"/>
                </a:ext>
              </a:extLst>
            </p:cNvPr>
            <p:cNvSpPr/>
            <p:nvPr/>
          </p:nvSpPr>
          <p:spPr bwMode="auto">
            <a:xfrm>
              <a:off x="5652857" y="2656693"/>
              <a:ext cx="13421" cy="25501"/>
            </a:xfrm>
            <a:custGeom>
              <a:avLst/>
              <a:gdLst>
                <a:gd name="T0" fmla="*/ 5 w 5"/>
                <a:gd name="T1" fmla="*/ 1 h 9"/>
                <a:gd name="T2" fmla="*/ 5 w 5"/>
                <a:gd name="T3" fmla="*/ 2 h 9"/>
                <a:gd name="T4" fmla="*/ 5 w 5"/>
                <a:gd name="T5" fmla="*/ 3 h 9"/>
                <a:gd name="T6" fmla="*/ 4 w 5"/>
                <a:gd name="T7" fmla="*/ 5 h 9"/>
                <a:gd name="T8" fmla="*/ 2 w 5"/>
                <a:gd name="T9" fmla="*/ 8 h 9"/>
                <a:gd name="T10" fmla="*/ 2 w 5"/>
                <a:gd name="T11" fmla="*/ 8 h 9"/>
                <a:gd name="T12" fmla="*/ 1 w 5"/>
                <a:gd name="T13" fmla="*/ 9 h 9"/>
                <a:gd name="T14" fmla="*/ 0 w 5"/>
                <a:gd name="T15" fmla="*/ 8 h 9"/>
                <a:gd name="T16" fmla="*/ 1 w 5"/>
                <a:gd name="T17" fmla="*/ 8 h 9"/>
                <a:gd name="T18" fmla="*/ 1 w 5"/>
                <a:gd name="T19" fmla="*/ 8 h 9"/>
                <a:gd name="T20" fmla="*/ 1 w 5"/>
                <a:gd name="T21" fmla="*/ 7 h 9"/>
                <a:gd name="T22" fmla="*/ 2 w 5"/>
                <a:gd name="T23" fmla="*/ 6 h 9"/>
                <a:gd name="T24" fmla="*/ 2 w 5"/>
                <a:gd name="T25" fmla="*/ 4 h 9"/>
                <a:gd name="T26" fmla="*/ 3 w 5"/>
                <a:gd name="T27" fmla="*/ 2 h 9"/>
                <a:gd name="T28" fmla="*/ 4 w 5"/>
                <a:gd name="T29" fmla="*/ 0 h 9"/>
                <a:gd name="T30" fmla="*/ 4 w 5"/>
                <a:gd name="T31" fmla="*/ 0 h 9"/>
                <a:gd name="T32" fmla="*/ 5 w 5"/>
                <a:gd name="T33"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9">
                  <a:moveTo>
                    <a:pt x="5" y="1"/>
                  </a:moveTo>
                  <a:cubicBezTo>
                    <a:pt x="5" y="1"/>
                    <a:pt x="5" y="1"/>
                    <a:pt x="5" y="2"/>
                  </a:cubicBezTo>
                  <a:cubicBezTo>
                    <a:pt x="5" y="2"/>
                    <a:pt x="5" y="3"/>
                    <a:pt x="5" y="3"/>
                  </a:cubicBezTo>
                  <a:cubicBezTo>
                    <a:pt x="4" y="4"/>
                    <a:pt x="4" y="4"/>
                    <a:pt x="4" y="5"/>
                  </a:cubicBezTo>
                  <a:cubicBezTo>
                    <a:pt x="4" y="6"/>
                    <a:pt x="3" y="7"/>
                    <a:pt x="2" y="8"/>
                  </a:cubicBezTo>
                  <a:cubicBezTo>
                    <a:pt x="2" y="8"/>
                    <a:pt x="2" y="8"/>
                    <a:pt x="2" y="8"/>
                  </a:cubicBezTo>
                  <a:cubicBezTo>
                    <a:pt x="1" y="9"/>
                    <a:pt x="1" y="9"/>
                    <a:pt x="1" y="9"/>
                  </a:cubicBezTo>
                  <a:cubicBezTo>
                    <a:pt x="0" y="8"/>
                    <a:pt x="0" y="8"/>
                    <a:pt x="0" y="8"/>
                  </a:cubicBezTo>
                  <a:cubicBezTo>
                    <a:pt x="1" y="8"/>
                    <a:pt x="1" y="8"/>
                    <a:pt x="1" y="8"/>
                  </a:cubicBezTo>
                  <a:cubicBezTo>
                    <a:pt x="1" y="8"/>
                    <a:pt x="1" y="8"/>
                    <a:pt x="1" y="8"/>
                  </a:cubicBezTo>
                  <a:cubicBezTo>
                    <a:pt x="1" y="8"/>
                    <a:pt x="1" y="7"/>
                    <a:pt x="1" y="7"/>
                  </a:cubicBezTo>
                  <a:cubicBezTo>
                    <a:pt x="1" y="6"/>
                    <a:pt x="2" y="6"/>
                    <a:pt x="2" y="6"/>
                  </a:cubicBezTo>
                  <a:cubicBezTo>
                    <a:pt x="2" y="5"/>
                    <a:pt x="2" y="5"/>
                    <a:pt x="2" y="4"/>
                  </a:cubicBezTo>
                  <a:cubicBezTo>
                    <a:pt x="3" y="3"/>
                    <a:pt x="3" y="2"/>
                    <a:pt x="3" y="2"/>
                  </a:cubicBezTo>
                  <a:cubicBezTo>
                    <a:pt x="3" y="1"/>
                    <a:pt x="4" y="0"/>
                    <a:pt x="4" y="0"/>
                  </a:cubicBezTo>
                  <a:cubicBezTo>
                    <a:pt x="4" y="0"/>
                    <a:pt x="4" y="0"/>
                    <a:pt x="4" y="0"/>
                  </a:cubicBezTo>
                  <a:lnTo>
                    <a:pt x="5" y="1"/>
                  </a:lnTo>
                  <a:close/>
                </a:path>
              </a:pathLst>
            </a:custGeom>
            <a:solidFill>
              <a:srgbClr val="604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îS1îďé">
              <a:extLst>
                <a:ext uri="{FF2B5EF4-FFF2-40B4-BE49-F238E27FC236}">
                  <a16:creationId xmlns:a16="http://schemas.microsoft.com/office/drawing/2014/main" id="{9E19727A-DCF5-4531-9E61-F873CAF523A5}"/>
                </a:ext>
              </a:extLst>
            </p:cNvPr>
            <p:cNvSpPr/>
            <p:nvPr/>
          </p:nvSpPr>
          <p:spPr bwMode="auto">
            <a:xfrm>
              <a:off x="6007181" y="2645956"/>
              <a:ext cx="20132" cy="16106"/>
            </a:xfrm>
            <a:custGeom>
              <a:avLst/>
              <a:gdLst>
                <a:gd name="T0" fmla="*/ 0 w 7"/>
                <a:gd name="T1" fmla="*/ 0 h 6"/>
                <a:gd name="T2" fmla="*/ 1 w 7"/>
                <a:gd name="T3" fmla="*/ 1 h 6"/>
                <a:gd name="T4" fmla="*/ 4 w 7"/>
                <a:gd name="T5" fmla="*/ 3 h 6"/>
                <a:gd name="T6" fmla="*/ 6 w 7"/>
                <a:gd name="T7" fmla="*/ 4 h 6"/>
                <a:gd name="T8" fmla="*/ 7 w 7"/>
                <a:gd name="T9" fmla="*/ 5 h 6"/>
                <a:gd name="T10" fmla="*/ 7 w 7"/>
                <a:gd name="T11" fmla="*/ 5 h 6"/>
                <a:gd name="T12" fmla="*/ 7 w 7"/>
                <a:gd name="T13" fmla="*/ 6 h 6"/>
                <a:gd name="T14" fmla="*/ 6 w 7"/>
                <a:gd name="T15" fmla="*/ 6 h 6"/>
                <a:gd name="T16" fmla="*/ 5 w 7"/>
                <a:gd name="T17" fmla="*/ 6 h 6"/>
                <a:gd name="T18" fmla="*/ 4 w 7"/>
                <a:gd name="T19" fmla="*/ 5 h 6"/>
                <a:gd name="T20" fmla="*/ 2 w 7"/>
                <a:gd name="T21" fmla="*/ 4 h 6"/>
                <a:gd name="T22" fmla="*/ 0 w 7"/>
                <a:gd name="T23" fmla="*/ 2 h 6"/>
                <a:gd name="T24" fmla="*/ 0 w 7"/>
                <a:gd name="T25" fmla="*/ 1 h 6"/>
                <a:gd name="T26" fmla="*/ 0 w 7"/>
                <a:gd name="T27" fmla="*/ 1 h 6"/>
                <a:gd name="T28" fmla="*/ 0 w 7"/>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6">
                  <a:moveTo>
                    <a:pt x="0" y="0"/>
                  </a:moveTo>
                  <a:cubicBezTo>
                    <a:pt x="0" y="0"/>
                    <a:pt x="1" y="1"/>
                    <a:pt x="1" y="1"/>
                  </a:cubicBezTo>
                  <a:cubicBezTo>
                    <a:pt x="2" y="1"/>
                    <a:pt x="3" y="2"/>
                    <a:pt x="4" y="3"/>
                  </a:cubicBezTo>
                  <a:cubicBezTo>
                    <a:pt x="4" y="3"/>
                    <a:pt x="5" y="4"/>
                    <a:pt x="6" y="4"/>
                  </a:cubicBezTo>
                  <a:cubicBezTo>
                    <a:pt x="6" y="5"/>
                    <a:pt x="7" y="5"/>
                    <a:pt x="7" y="5"/>
                  </a:cubicBezTo>
                  <a:cubicBezTo>
                    <a:pt x="7" y="5"/>
                    <a:pt x="7" y="5"/>
                    <a:pt x="7" y="5"/>
                  </a:cubicBezTo>
                  <a:cubicBezTo>
                    <a:pt x="7" y="6"/>
                    <a:pt x="7" y="6"/>
                    <a:pt x="7" y="6"/>
                  </a:cubicBezTo>
                  <a:cubicBezTo>
                    <a:pt x="6" y="6"/>
                    <a:pt x="6" y="6"/>
                    <a:pt x="6" y="6"/>
                  </a:cubicBezTo>
                  <a:cubicBezTo>
                    <a:pt x="6" y="6"/>
                    <a:pt x="6" y="6"/>
                    <a:pt x="5" y="6"/>
                  </a:cubicBezTo>
                  <a:cubicBezTo>
                    <a:pt x="4" y="6"/>
                    <a:pt x="4" y="5"/>
                    <a:pt x="4" y="5"/>
                  </a:cubicBezTo>
                  <a:cubicBezTo>
                    <a:pt x="3" y="5"/>
                    <a:pt x="3" y="5"/>
                    <a:pt x="2" y="4"/>
                  </a:cubicBezTo>
                  <a:cubicBezTo>
                    <a:pt x="1" y="4"/>
                    <a:pt x="1" y="3"/>
                    <a:pt x="0" y="2"/>
                  </a:cubicBezTo>
                  <a:cubicBezTo>
                    <a:pt x="0" y="1"/>
                    <a:pt x="0" y="1"/>
                    <a:pt x="0" y="1"/>
                  </a:cubicBezTo>
                  <a:cubicBezTo>
                    <a:pt x="0" y="1"/>
                    <a:pt x="0" y="1"/>
                    <a:pt x="0" y="1"/>
                  </a:cubicBezTo>
                  <a:cubicBezTo>
                    <a:pt x="0" y="0"/>
                    <a:pt x="0" y="0"/>
                    <a:pt x="0" y="0"/>
                  </a:cubicBezTo>
                  <a:close/>
                </a:path>
              </a:pathLst>
            </a:custGeom>
            <a:solidFill>
              <a:srgbClr val="60432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íŝḻïdê">
              <a:extLst>
                <a:ext uri="{FF2B5EF4-FFF2-40B4-BE49-F238E27FC236}">
                  <a16:creationId xmlns:a16="http://schemas.microsoft.com/office/drawing/2014/main" id="{CF4976C1-5FB3-4BFC-9518-DD39986A2FCC}"/>
                </a:ext>
              </a:extLst>
            </p:cNvPr>
            <p:cNvSpPr/>
            <p:nvPr/>
          </p:nvSpPr>
          <p:spPr bwMode="auto">
            <a:xfrm>
              <a:off x="6035365" y="2593613"/>
              <a:ext cx="41607" cy="44291"/>
            </a:xfrm>
            <a:custGeom>
              <a:avLst/>
              <a:gdLst>
                <a:gd name="T0" fmla="*/ 9 w 15"/>
                <a:gd name="T1" fmla="*/ 2 h 16"/>
                <a:gd name="T2" fmla="*/ 5 w 15"/>
                <a:gd name="T3" fmla="*/ 8 h 16"/>
                <a:gd name="T4" fmla="*/ 1 w 15"/>
                <a:gd name="T5" fmla="*/ 14 h 16"/>
                <a:gd name="T6" fmla="*/ 3 w 15"/>
                <a:gd name="T7" fmla="*/ 15 h 16"/>
                <a:gd name="T8" fmla="*/ 7 w 15"/>
                <a:gd name="T9" fmla="*/ 12 h 16"/>
                <a:gd name="T10" fmla="*/ 13 w 15"/>
                <a:gd name="T11" fmla="*/ 6 h 16"/>
                <a:gd name="T12" fmla="*/ 9 w 15"/>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9" y="2"/>
                  </a:moveTo>
                  <a:cubicBezTo>
                    <a:pt x="8" y="4"/>
                    <a:pt x="6" y="6"/>
                    <a:pt x="5" y="8"/>
                  </a:cubicBezTo>
                  <a:cubicBezTo>
                    <a:pt x="3" y="10"/>
                    <a:pt x="2" y="11"/>
                    <a:pt x="1" y="14"/>
                  </a:cubicBezTo>
                  <a:cubicBezTo>
                    <a:pt x="0" y="15"/>
                    <a:pt x="1" y="16"/>
                    <a:pt x="3" y="15"/>
                  </a:cubicBezTo>
                  <a:cubicBezTo>
                    <a:pt x="4" y="15"/>
                    <a:pt x="6" y="13"/>
                    <a:pt x="7" y="12"/>
                  </a:cubicBezTo>
                  <a:cubicBezTo>
                    <a:pt x="9" y="10"/>
                    <a:pt x="11" y="8"/>
                    <a:pt x="13" y="6"/>
                  </a:cubicBezTo>
                  <a:cubicBezTo>
                    <a:pt x="15" y="4"/>
                    <a:pt x="11" y="0"/>
                    <a:pt x="9" y="2"/>
                  </a:cubicBezTo>
                  <a:close/>
                </a:path>
              </a:pathLst>
            </a:custGeom>
            <a:solidFill>
              <a:srgbClr val="F3BE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ïṧlïḍé">
              <a:extLst>
                <a:ext uri="{FF2B5EF4-FFF2-40B4-BE49-F238E27FC236}">
                  <a16:creationId xmlns:a16="http://schemas.microsoft.com/office/drawing/2014/main" id="{549681E1-CC9B-41F7-B142-7D2A1CFD2BE1}"/>
                </a:ext>
              </a:extLst>
            </p:cNvPr>
            <p:cNvSpPr/>
            <p:nvPr/>
          </p:nvSpPr>
          <p:spPr bwMode="auto">
            <a:xfrm>
              <a:off x="6068919" y="2586902"/>
              <a:ext cx="48317" cy="59054"/>
            </a:xfrm>
            <a:custGeom>
              <a:avLst/>
              <a:gdLst>
                <a:gd name="T0" fmla="*/ 9 w 17"/>
                <a:gd name="T1" fmla="*/ 4 h 21"/>
                <a:gd name="T2" fmla="*/ 0 w 17"/>
                <a:gd name="T3" fmla="*/ 20 h 21"/>
                <a:gd name="T4" fmla="*/ 2 w 17"/>
                <a:gd name="T5" fmla="*/ 20 h 21"/>
                <a:gd name="T6" fmla="*/ 14 w 17"/>
                <a:gd name="T7" fmla="*/ 8 h 21"/>
                <a:gd name="T8" fmla="*/ 9 w 17"/>
                <a:gd name="T9" fmla="*/ 4 h 21"/>
              </a:gdLst>
              <a:ahLst/>
              <a:cxnLst>
                <a:cxn ang="0">
                  <a:pos x="T0" y="T1"/>
                </a:cxn>
                <a:cxn ang="0">
                  <a:pos x="T2" y="T3"/>
                </a:cxn>
                <a:cxn ang="0">
                  <a:pos x="T4" y="T5"/>
                </a:cxn>
                <a:cxn ang="0">
                  <a:pos x="T6" y="T7"/>
                </a:cxn>
                <a:cxn ang="0">
                  <a:pos x="T8" y="T9"/>
                </a:cxn>
              </a:cxnLst>
              <a:rect l="0" t="0" r="r" b="b"/>
              <a:pathLst>
                <a:path w="17" h="21">
                  <a:moveTo>
                    <a:pt x="9" y="4"/>
                  </a:moveTo>
                  <a:cubicBezTo>
                    <a:pt x="5" y="8"/>
                    <a:pt x="1" y="14"/>
                    <a:pt x="0" y="20"/>
                  </a:cubicBezTo>
                  <a:cubicBezTo>
                    <a:pt x="0" y="20"/>
                    <a:pt x="1" y="21"/>
                    <a:pt x="2" y="20"/>
                  </a:cubicBezTo>
                  <a:cubicBezTo>
                    <a:pt x="6" y="17"/>
                    <a:pt x="11" y="12"/>
                    <a:pt x="14" y="8"/>
                  </a:cubicBezTo>
                  <a:cubicBezTo>
                    <a:pt x="17" y="4"/>
                    <a:pt x="12" y="0"/>
                    <a:pt x="9" y="4"/>
                  </a:cubicBezTo>
                  <a:close/>
                </a:path>
              </a:pathLst>
            </a:custGeom>
            <a:solidFill>
              <a:srgbClr val="F3BE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íṧḻïḑé">
              <a:extLst>
                <a:ext uri="{FF2B5EF4-FFF2-40B4-BE49-F238E27FC236}">
                  <a16:creationId xmlns:a16="http://schemas.microsoft.com/office/drawing/2014/main" id="{C126923C-7DC0-4440-AE21-22B64EEAC225}"/>
                </a:ext>
              </a:extLst>
            </p:cNvPr>
            <p:cNvSpPr/>
            <p:nvPr/>
          </p:nvSpPr>
          <p:spPr bwMode="auto">
            <a:xfrm>
              <a:off x="6107841" y="2601665"/>
              <a:ext cx="33554" cy="44291"/>
            </a:xfrm>
            <a:custGeom>
              <a:avLst/>
              <a:gdLst>
                <a:gd name="T0" fmla="*/ 4 w 12"/>
                <a:gd name="T1" fmla="*/ 3 h 16"/>
                <a:gd name="T2" fmla="*/ 0 w 12"/>
                <a:gd name="T3" fmla="*/ 13 h 16"/>
                <a:gd name="T4" fmla="*/ 3 w 12"/>
                <a:gd name="T5" fmla="*/ 15 h 16"/>
                <a:gd name="T6" fmla="*/ 10 w 12"/>
                <a:gd name="T7" fmla="*/ 8 h 16"/>
                <a:gd name="T8" fmla="*/ 4 w 12"/>
                <a:gd name="T9" fmla="*/ 3 h 16"/>
              </a:gdLst>
              <a:ahLst/>
              <a:cxnLst>
                <a:cxn ang="0">
                  <a:pos x="T0" y="T1"/>
                </a:cxn>
                <a:cxn ang="0">
                  <a:pos x="T2" y="T3"/>
                </a:cxn>
                <a:cxn ang="0">
                  <a:pos x="T4" y="T5"/>
                </a:cxn>
                <a:cxn ang="0">
                  <a:pos x="T6" y="T7"/>
                </a:cxn>
                <a:cxn ang="0">
                  <a:pos x="T8" y="T9"/>
                </a:cxn>
              </a:cxnLst>
              <a:rect l="0" t="0" r="r" b="b"/>
              <a:pathLst>
                <a:path w="12" h="16">
                  <a:moveTo>
                    <a:pt x="4" y="3"/>
                  </a:moveTo>
                  <a:cubicBezTo>
                    <a:pt x="2" y="6"/>
                    <a:pt x="0" y="10"/>
                    <a:pt x="0" y="13"/>
                  </a:cubicBezTo>
                  <a:cubicBezTo>
                    <a:pt x="0" y="15"/>
                    <a:pt x="2" y="16"/>
                    <a:pt x="3" y="15"/>
                  </a:cubicBezTo>
                  <a:cubicBezTo>
                    <a:pt x="6" y="14"/>
                    <a:pt x="9" y="11"/>
                    <a:pt x="10" y="8"/>
                  </a:cubicBezTo>
                  <a:cubicBezTo>
                    <a:pt x="12" y="4"/>
                    <a:pt x="7" y="0"/>
                    <a:pt x="4" y="3"/>
                  </a:cubicBezTo>
                  <a:close/>
                </a:path>
              </a:pathLst>
            </a:custGeom>
            <a:solidFill>
              <a:srgbClr val="F3BE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íšľîḓè">
              <a:extLst>
                <a:ext uri="{FF2B5EF4-FFF2-40B4-BE49-F238E27FC236}">
                  <a16:creationId xmlns:a16="http://schemas.microsoft.com/office/drawing/2014/main" id="{23BB83D2-2F47-48DE-A728-07F3FB3D8956}"/>
                </a:ext>
              </a:extLst>
            </p:cNvPr>
            <p:cNvSpPr/>
            <p:nvPr/>
          </p:nvSpPr>
          <p:spPr bwMode="auto">
            <a:xfrm>
              <a:off x="5552196" y="2601665"/>
              <a:ext cx="36238" cy="46975"/>
            </a:xfrm>
            <a:custGeom>
              <a:avLst/>
              <a:gdLst>
                <a:gd name="T0" fmla="*/ 5 w 13"/>
                <a:gd name="T1" fmla="*/ 3 h 17"/>
                <a:gd name="T2" fmla="*/ 1 w 13"/>
                <a:gd name="T3" fmla="*/ 9 h 17"/>
                <a:gd name="T4" fmla="*/ 1 w 13"/>
                <a:gd name="T5" fmla="*/ 15 h 17"/>
                <a:gd name="T6" fmla="*/ 2 w 13"/>
                <a:gd name="T7" fmla="*/ 17 h 17"/>
                <a:gd name="T8" fmla="*/ 6 w 13"/>
                <a:gd name="T9" fmla="*/ 13 h 17"/>
                <a:gd name="T10" fmla="*/ 11 w 13"/>
                <a:gd name="T11" fmla="*/ 8 h 17"/>
                <a:gd name="T12" fmla="*/ 5 w 13"/>
                <a:gd name="T13" fmla="*/ 3 h 17"/>
              </a:gdLst>
              <a:ahLst/>
              <a:cxnLst>
                <a:cxn ang="0">
                  <a:pos x="T0" y="T1"/>
                </a:cxn>
                <a:cxn ang="0">
                  <a:pos x="T2" y="T3"/>
                </a:cxn>
                <a:cxn ang="0">
                  <a:pos x="T4" y="T5"/>
                </a:cxn>
                <a:cxn ang="0">
                  <a:pos x="T6" y="T7"/>
                </a:cxn>
                <a:cxn ang="0">
                  <a:pos x="T8" y="T9"/>
                </a:cxn>
                <a:cxn ang="0">
                  <a:pos x="T10" y="T11"/>
                </a:cxn>
                <a:cxn ang="0">
                  <a:pos x="T12" y="T13"/>
                </a:cxn>
              </a:cxnLst>
              <a:rect l="0" t="0" r="r" b="b"/>
              <a:pathLst>
                <a:path w="13" h="17">
                  <a:moveTo>
                    <a:pt x="5" y="3"/>
                  </a:moveTo>
                  <a:cubicBezTo>
                    <a:pt x="3" y="5"/>
                    <a:pt x="2" y="7"/>
                    <a:pt x="1" y="9"/>
                  </a:cubicBezTo>
                  <a:cubicBezTo>
                    <a:pt x="0" y="11"/>
                    <a:pt x="0" y="13"/>
                    <a:pt x="1" y="15"/>
                  </a:cubicBezTo>
                  <a:cubicBezTo>
                    <a:pt x="1" y="16"/>
                    <a:pt x="1" y="17"/>
                    <a:pt x="2" y="17"/>
                  </a:cubicBezTo>
                  <a:cubicBezTo>
                    <a:pt x="4" y="16"/>
                    <a:pt x="5" y="15"/>
                    <a:pt x="6" y="13"/>
                  </a:cubicBezTo>
                  <a:cubicBezTo>
                    <a:pt x="8" y="11"/>
                    <a:pt x="10" y="10"/>
                    <a:pt x="11" y="8"/>
                  </a:cubicBezTo>
                  <a:cubicBezTo>
                    <a:pt x="13" y="4"/>
                    <a:pt x="8" y="0"/>
                    <a:pt x="5" y="3"/>
                  </a:cubicBezTo>
                  <a:close/>
                </a:path>
              </a:pathLst>
            </a:custGeom>
            <a:solidFill>
              <a:srgbClr val="F3BE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slîdè">
              <a:extLst>
                <a:ext uri="{FF2B5EF4-FFF2-40B4-BE49-F238E27FC236}">
                  <a16:creationId xmlns:a16="http://schemas.microsoft.com/office/drawing/2014/main" id="{C97EA782-621F-4333-BD03-DC7E7E7B106D}"/>
                </a:ext>
              </a:extLst>
            </p:cNvPr>
            <p:cNvSpPr/>
            <p:nvPr/>
          </p:nvSpPr>
          <p:spPr bwMode="auto">
            <a:xfrm>
              <a:off x="5575013" y="2604350"/>
              <a:ext cx="49659" cy="64423"/>
            </a:xfrm>
            <a:custGeom>
              <a:avLst/>
              <a:gdLst>
                <a:gd name="T0" fmla="*/ 10 w 18"/>
                <a:gd name="T1" fmla="*/ 3 h 23"/>
                <a:gd name="T2" fmla="*/ 1 w 18"/>
                <a:gd name="T3" fmla="*/ 19 h 23"/>
                <a:gd name="T4" fmla="*/ 4 w 18"/>
                <a:gd name="T5" fmla="*/ 21 h 23"/>
                <a:gd name="T6" fmla="*/ 16 w 18"/>
                <a:gd name="T7" fmla="*/ 6 h 23"/>
                <a:gd name="T8" fmla="*/ 10 w 18"/>
                <a:gd name="T9" fmla="*/ 3 h 23"/>
              </a:gdLst>
              <a:ahLst/>
              <a:cxnLst>
                <a:cxn ang="0">
                  <a:pos x="T0" y="T1"/>
                </a:cxn>
                <a:cxn ang="0">
                  <a:pos x="T2" y="T3"/>
                </a:cxn>
                <a:cxn ang="0">
                  <a:pos x="T4" y="T5"/>
                </a:cxn>
                <a:cxn ang="0">
                  <a:pos x="T6" y="T7"/>
                </a:cxn>
                <a:cxn ang="0">
                  <a:pos x="T8" y="T9"/>
                </a:cxn>
              </a:cxnLst>
              <a:rect l="0" t="0" r="r" b="b"/>
              <a:pathLst>
                <a:path w="18" h="23">
                  <a:moveTo>
                    <a:pt x="10" y="3"/>
                  </a:moveTo>
                  <a:cubicBezTo>
                    <a:pt x="7" y="8"/>
                    <a:pt x="3" y="13"/>
                    <a:pt x="1" y="19"/>
                  </a:cubicBezTo>
                  <a:cubicBezTo>
                    <a:pt x="0" y="21"/>
                    <a:pt x="3" y="23"/>
                    <a:pt x="4" y="21"/>
                  </a:cubicBezTo>
                  <a:cubicBezTo>
                    <a:pt x="8" y="17"/>
                    <a:pt x="14" y="12"/>
                    <a:pt x="16" y="6"/>
                  </a:cubicBezTo>
                  <a:cubicBezTo>
                    <a:pt x="18" y="2"/>
                    <a:pt x="13" y="0"/>
                    <a:pt x="10" y="3"/>
                  </a:cubicBezTo>
                  <a:close/>
                </a:path>
              </a:pathLst>
            </a:custGeom>
            <a:solidFill>
              <a:srgbClr val="F3BE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îṧľïdé">
              <a:extLst>
                <a:ext uri="{FF2B5EF4-FFF2-40B4-BE49-F238E27FC236}">
                  <a16:creationId xmlns:a16="http://schemas.microsoft.com/office/drawing/2014/main" id="{3386C0A8-6B29-4ACE-99F7-C7C20228F991}"/>
                </a:ext>
              </a:extLst>
            </p:cNvPr>
            <p:cNvSpPr/>
            <p:nvPr/>
          </p:nvSpPr>
          <p:spPr bwMode="auto">
            <a:xfrm>
              <a:off x="5624672" y="2617771"/>
              <a:ext cx="36238" cy="38922"/>
            </a:xfrm>
            <a:custGeom>
              <a:avLst/>
              <a:gdLst>
                <a:gd name="T0" fmla="*/ 6 w 13"/>
                <a:gd name="T1" fmla="*/ 3 h 14"/>
                <a:gd name="T2" fmla="*/ 1 w 13"/>
                <a:gd name="T3" fmla="*/ 10 h 14"/>
                <a:gd name="T4" fmla="*/ 5 w 13"/>
                <a:gd name="T5" fmla="*/ 12 h 14"/>
                <a:gd name="T6" fmla="*/ 9 w 13"/>
                <a:gd name="T7" fmla="*/ 8 h 14"/>
                <a:gd name="T8" fmla="*/ 6 w 13"/>
                <a:gd name="T9" fmla="*/ 3 h 14"/>
              </a:gdLst>
              <a:ahLst/>
              <a:cxnLst>
                <a:cxn ang="0">
                  <a:pos x="T0" y="T1"/>
                </a:cxn>
                <a:cxn ang="0">
                  <a:pos x="T2" y="T3"/>
                </a:cxn>
                <a:cxn ang="0">
                  <a:pos x="T4" y="T5"/>
                </a:cxn>
                <a:cxn ang="0">
                  <a:pos x="T6" y="T7"/>
                </a:cxn>
                <a:cxn ang="0">
                  <a:pos x="T8" y="T9"/>
                </a:cxn>
              </a:cxnLst>
              <a:rect l="0" t="0" r="r" b="b"/>
              <a:pathLst>
                <a:path w="13" h="14">
                  <a:moveTo>
                    <a:pt x="6" y="3"/>
                  </a:moveTo>
                  <a:cubicBezTo>
                    <a:pt x="4" y="5"/>
                    <a:pt x="2" y="7"/>
                    <a:pt x="1" y="10"/>
                  </a:cubicBezTo>
                  <a:cubicBezTo>
                    <a:pt x="0" y="12"/>
                    <a:pt x="3" y="14"/>
                    <a:pt x="5" y="12"/>
                  </a:cubicBezTo>
                  <a:cubicBezTo>
                    <a:pt x="6" y="11"/>
                    <a:pt x="8" y="9"/>
                    <a:pt x="9" y="8"/>
                  </a:cubicBezTo>
                  <a:cubicBezTo>
                    <a:pt x="13" y="5"/>
                    <a:pt x="9" y="0"/>
                    <a:pt x="6" y="3"/>
                  </a:cubicBezTo>
                  <a:close/>
                </a:path>
              </a:pathLst>
            </a:custGeom>
            <a:solidFill>
              <a:srgbClr val="F3BE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iŝľiḑé">
              <a:extLst>
                <a:ext uri="{FF2B5EF4-FFF2-40B4-BE49-F238E27FC236}">
                  <a16:creationId xmlns:a16="http://schemas.microsoft.com/office/drawing/2014/main" id="{1436D2CB-D9A1-4966-85D8-712A9142DB55}"/>
                </a:ext>
              </a:extLst>
            </p:cNvPr>
            <p:cNvSpPr/>
            <p:nvPr/>
          </p:nvSpPr>
          <p:spPr bwMode="auto">
            <a:xfrm>
              <a:off x="5809886" y="2475505"/>
              <a:ext cx="10737" cy="81871"/>
            </a:xfrm>
            <a:custGeom>
              <a:avLst/>
              <a:gdLst>
                <a:gd name="T0" fmla="*/ 2 w 4"/>
                <a:gd name="T1" fmla="*/ 0 h 29"/>
                <a:gd name="T2" fmla="*/ 3 w 4"/>
                <a:gd name="T3" fmla="*/ 5 h 29"/>
                <a:gd name="T4" fmla="*/ 4 w 4"/>
                <a:gd name="T5" fmla="*/ 14 h 29"/>
                <a:gd name="T6" fmla="*/ 4 w 4"/>
                <a:gd name="T7" fmla="*/ 24 h 29"/>
                <a:gd name="T8" fmla="*/ 4 w 4"/>
                <a:gd name="T9" fmla="*/ 27 h 29"/>
                <a:gd name="T10" fmla="*/ 3 w 4"/>
                <a:gd name="T11" fmla="*/ 28 h 29"/>
                <a:gd name="T12" fmla="*/ 3 w 4"/>
                <a:gd name="T13" fmla="*/ 29 h 29"/>
                <a:gd name="T14" fmla="*/ 2 w 4"/>
                <a:gd name="T15" fmla="*/ 28 h 29"/>
                <a:gd name="T16" fmla="*/ 2 w 4"/>
                <a:gd name="T17" fmla="*/ 28 h 29"/>
                <a:gd name="T18" fmla="*/ 2 w 4"/>
                <a:gd name="T19" fmla="*/ 27 h 29"/>
                <a:gd name="T20" fmla="*/ 2 w 4"/>
                <a:gd name="T21" fmla="*/ 24 h 29"/>
                <a:gd name="T22" fmla="*/ 1 w 4"/>
                <a:gd name="T23" fmla="*/ 14 h 29"/>
                <a:gd name="T24" fmla="*/ 0 w 4"/>
                <a:gd name="T25" fmla="*/ 5 h 29"/>
                <a:gd name="T26" fmla="*/ 0 w 4"/>
                <a:gd name="T27" fmla="*/ 0 h 29"/>
                <a:gd name="T28" fmla="*/ 1 w 4"/>
                <a:gd name="T29" fmla="*/ 0 h 29"/>
                <a:gd name="T30" fmla="*/ 2 w 4"/>
                <a:gd name="T3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9">
                  <a:moveTo>
                    <a:pt x="2" y="0"/>
                  </a:moveTo>
                  <a:cubicBezTo>
                    <a:pt x="2" y="0"/>
                    <a:pt x="2" y="2"/>
                    <a:pt x="3" y="5"/>
                  </a:cubicBezTo>
                  <a:cubicBezTo>
                    <a:pt x="3" y="7"/>
                    <a:pt x="3" y="11"/>
                    <a:pt x="4" y="14"/>
                  </a:cubicBezTo>
                  <a:cubicBezTo>
                    <a:pt x="4" y="18"/>
                    <a:pt x="4" y="21"/>
                    <a:pt x="4" y="24"/>
                  </a:cubicBezTo>
                  <a:cubicBezTo>
                    <a:pt x="4" y="25"/>
                    <a:pt x="4" y="26"/>
                    <a:pt x="4" y="27"/>
                  </a:cubicBezTo>
                  <a:cubicBezTo>
                    <a:pt x="4" y="28"/>
                    <a:pt x="3" y="28"/>
                    <a:pt x="3" y="28"/>
                  </a:cubicBezTo>
                  <a:cubicBezTo>
                    <a:pt x="3" y="29"/>
                    <a:pt x="3" y="29"/>
                    <a:pt x="3" y="29"/>
                  </a:cubicBezTo>
                  <a:cubicBezTo>
                    <a:pt x="2" y="28"/>
                    <a:pt x="2" y="28"/>
                    <a:pt x="2" y="28"/>
                  </a:cubicBezTo>
                  <a:cubicBezTo>
                    <a:pt x="2" y="28"/>
                    <a:pt x="2" y="28"/>
                    <a:pt x="2" y="28"/>
                  </a:cubicBezTo>
                  <a:cubicBezTo>
                    <a:pt x="2" y="28"/>
                    <a:pt x="2" y="28"/>
                    <a:pt x="2" y="27"/>
                  </a:cubicBezTo>
                  <a:cubicBezTo>
                    <a:pt x="2" y="26"/>
                    <a:pt x="2" y="25"/>
                    <a:pt x="2" y="24"/>
                  </a:cubicBezTo>
                  <a:cubicBezTo>
                    <a:pt x="1" y="21"/>
                    <a:pt x="1" y="18"/>
                    <a:pt x="1" y="14"/>
                  </a:cubicBezTo>
                  <a:cubicBezTo>
                    <a:pt x="1" y="11"/>
                    <a:pt x="0" y="7"/>
                    <a:pt x="0" y="5"/>
                  </a:cubicBezTo>
                  <a:cubicBezTo>
                    <a:pt x="0" y="2"/>
                    <a:pt x="0" y="0"/>
                    <a:pt x="0" y="0"/>
                  </a:cubicBezTo>
                  <a:cubicBezTo>
                    <a:pt x="0" y="0"/>
                    <a:pt x="1" y="0"/>
                    <a:pt x="1" y="0"/>
                  </a:cubicBezTo>
                  <a:cubicBezTo>
                    <a:pt x="1" y="0"/>
                    <a:pt x="2" y="0"/>
                    <a:pt x="2" y="0"/>
                  </a:cubicBezTo>
                  <a:close/>
                </a:path>
              </a:pathLst>
            </a:custGeom>
            <a:solidFill>
              <a:srgbClr val="D19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ş1iḓe">
              <a:extLst>
                <a:ext uri="{FF2B5EF4-FFF2-40B4-BE49-F238E27FC236}">
                  <a16:creationId xmlns:a16="http://schemas.microsoft.com/office/drawing/2014/main" id="{12AC02C9-8106-455D-AE46-F431B0F75F9E}"/>
                </a:ext>
              </a:extLst>
            </p:cNvPr>
            <p:cNvSpPr/>
            <p:nvPr/>
          </p:nvSpPr>
          <p:spPr bwMode="auto">
            <a:xfrm>
              <a:off x="5764254" y="2565427"/>
              <a:ext cx="53685" cy="64423"/>
            </a:xfrm>
            <a:custGeom>
              <a:avLst/>
              <a:gdLst>
                <a:gd name="T0" fmla="*/ 18 w 19"/>
                <a:gd name="T1" fmla="*/ 2 h 23"/>
                <a:gd name="T2" fmla="*/ 12 w 19"/>
                <a:gd name="T3" fmla="*/ 3 h 23"/>
                <a:gd name="T4" fmla="*/ 6 w 19"/>
                <a:gd name="T5" fmla="*/ 4 h 23"/>
                <a:gd name="T6" fmla="*/ 3 w 19"/>
                <a:gd name="T7" fmla="*/ 5 h 23"/>
                <a:gd name="T8" fmla="*/ 3 w 19"/>
                <a:gd name="T9" fmla="*/ 5 h 23"/>
                <a:gd name="T10" fmla="*/ 3 w 19"/>
                <a:gd name="T11" fmla="*/ 5 h 23"/>
                <a:gd name="T12" fmla="*/ 3 w 19"/>
                <a:gd name="T13" fmla="*/ 6 h 23"/>
                <a:gd name="T14" fmla="*/ 3 w 19"/>
                <a:gd name="T15" fmla="*/ 7 h 23"/>
                <a:gd name="T16" fmla="*/ 5 w 19"/>
                <a:gd name="T17" fmla="*/ 12 h 23"/>
                <a:gd name="T18" fmla="*/ 8 w 19"/>
                <a:gd name="T19" fmla="*/ 17 h 23"/>
                <a:gd name="T20" fmla="*/ 12 w 19"/>
                <a:gd name="T21" fmla="*/ 21 h 23"/>
                <a:gd name="T22" fmla="*/ 12 w 19"/>
                <a:gd name="T23" fmla="*/ 23 h 23"/>
                <a:gd name="T24" fmla="*/ 11 w 19"/>
                <a:gd name="T25" fmla="*/ 23 h 23"/>
                <a:gd name="T26" fmla="*/ 11 w 19"/>
                <a:gd name="T27" fmla="*/ 23 h 23"/>
                <a:gd name="T28" fmla="*/ 6 w 19"/>
                <a:gd name="T29" fmla="*/ 19 h 23"/>
                <a:gd name="T30" fmla="*/ 2 w 19"/>
                <a:gd name="T31" fmla="*/ 14 h 23"/>
                <a:gd name="T32" fmla="*/ 0 w 19"/>
                <a:gd name="T33" fmla="*/ 6 h 23"/>
                <a:gd name="T34" fmla="*/ 0 w 19"/>
                <a:gd name="T35" fmla="*/ 5 h 23"/>
                <a:gd name="T36" fmla="*/ 0 w 19"/>
                <a:gd name="T37" fmla="*/ 4 h 23"/>
                <a:gd name="T38" fmla="*/ 1 w 19"/>
                <a:gd name="T39" fmla="*/ 3 h 23"/>
                <a:gd name="T40" fmla="*/ 2 w 19"/>
                <a:gd name="T41" fmla="*/ 2 h 23"/>
                <a:gd name="T42" fmla="*/ 6 w 19"/>
                <a:gd name="T43" fmla="*/ 1 h 23"/>
                <a:gd name="T44" fmla="*/ 12 w 19"/>
                <a:gd name="T45" fmla="*/ 0 h 23"/>
                <a:gd name="T46" fmla="*/ 18 w 19"/>
                <a:gd name="T47" fmla="*/ 0 h 23"/>
                <a:gd name="T48" fmla="*/ 19 w 19"/>
                <a:gd name="T49" fmla="*/ 1 h 23"/>
                <a:gd name="T50" fmla="*/ 18 w 19"/>
                <a:gd name="T5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3">
                  <a:moveTo>
                    <a:pt x="18" y="2"/>
                  </a:moveTo>
                  <a:cubicBezTo>
                    <a:pt x="18" y="2"/>
                    <a:pt x="16" y="2"/>
                    <a:pt x="12" y="3"/>
                  </a:cubicBezTo>
                  <a:cubicBezTo>
                    <a:pt x="10" y="3"/>
                    <a:pt x="8" y="3"/>
                    <a:pt x="6" y="4"/>
                  </a:cubicBezTo>
                  <a:cubicBezTo>
                    <a:pt x="5" y="4"/>
                    <a:pt x="4" y="4"/>
                    <a:pt x="3" y="5"/>
                  </a:cubicBezTo>
                  <a:cubicBezTo>
                    <a:pt x="3" y="5"/>
                    <a:pt x="3" y="5"/>
                    <a:pt x="3" y="5"/>
                  </a:cubicBezTo>
                  <a:cubicBezTo>
                    <a:pt x="3" y="5"/>
                    <a:pt x="3" y="5"/>
                    <a:pt x="3" y="5"/>
                  </a:cubicBezTo>
                  <a:cubicBezTo>
                    <a:pt x="3" y="6"/>
                    <a:pt x="3" y="6"/>
                    <a:pt x="3" y="6"/>
                  </a:cubicBezTo>
                  <a:cubicBezTo>
                    <a:pt x="3" y="7"/>
                    <a:pt x="3" y="7"/>
                    <a:pt x="3" y="7"/>
                  </a:cubicBezTo>
                  <a:cubicBezTo>
                    <a:pt x="2" y="8"/>
                    <a:pt x="3" y="10"/>
                    <a:pt x="5" y="12"/>
                  </a:cubicBezTo>
                  <a:cubicBezTo>
                    <a:pt x="6" y="14"/>
                    <a:pt x="7" y="16"/>
                    <a:pt x="8" y="17"/>
                  </a:cubicBezTo>
                  <a:cubicBezTo>
                    <a:pt x="10" y="20"/>
                    <a:pt x="12" y="21"/>
                    <a:pt x="12" y="21"/>
                  </a:cubicBezTo>
                  <a:cubicBezTo>
                    <a:pt x="12" y="23"/>
                    <a:pt x="12" y="23"/>
                    <a:pt x="12" y="23"/>
                  </a:cubicBezTo>
                  <a:cubicBezTo>
                    <a:pt x="11" y="23"/>
                    <a:pt x="11" y="23"/>
                    <a:pt x="11" y="23"/>
                  </a:cubicBezTo>
                  <a:cubicBezTo>
                    <a:pt x="11" y="23"/>
                    <a:pt x="11" y="23"/>
                    <a:pt x="11" y="23"/>
                  </a:cubicBezTo>
                  <a:cubicBezTo>
                    <a:pt x="11" y="23"/>
                    <a:pt x="9" y="21"/>
                    <a:pt x="6" y="19"/>
                  </a:cubicBezTo>
                  <a:cubicBezTo>
                    <a:pt x="5" y="17"/>
                    <a:pt x="3" y="16"/>
                    <a:pt x="2" y="14"/>
                  </a:cubicBezTo>
                  <a:cubicBezTo>
                    <a:pt x="1" y="12"/>
                    <a:pt x="0" y="9"/>
                    <a:pt x="0" y="6"/>
                  </a:cubicBezTo>
                  <a:cubicBezTo>
                    <a:pt x="0" y="6"/>
                    <a:pt x="0" y="5"/>
                    <a:pt x="0" y="5"/>
                  </a:cubicBezTo>
                  <a:cubicBezTo>
                    <a:pt x="0" y="4"/>
                    <a:pt x="0" y="4"/>
                    <a:pt x="0" y="4"/>
                  </a:cubicBezTo>
                  <a:cubicBezTo>
                    <a:pt x="0" y="4"/>
                    <a:pt x="1" y="3"/>
                    <a:pt x="1" y="3"/>
                  </a:cubicBezTo>
                  <a:cubicBezTo>
                    <a:pt x="2" y="2"/>
                    <a:pt x="2" y="2"/>
                    <a:pt x="2" y="2"/>
                  </a:cubicBezTo>
                  <a:cubicBezTo>
                    <a:pt x="3" y="2"/>
                    <a:pt x="5" y="1"/>
                    <a:pt x="6" y="1"/>
                  </a:cubicBezTo>
                  <a:cubicBezTo>
                    <a:pt x="8" y="0"/>
                    <a:pt x="10" y="0"/>
                    <a:pt x="12" y="0"/>
                  </a:cubicBezTo>
                  <a:cubicBezTo>
                    <a:pt x="16" y="0"/>
                    <a:pt x="18" y="0"/>
                    <a:pt x="18" y="0"/>
                  </a:cubicBezTo>
                  <a:cubicBezTo>
                    <a:pt x="19" y="0"/>
                    <a:pt x="19" y="1"/>
                    <a:pt x="19" y="1"/>
                  </a:cubicBezTo>
                  <a:cubicBezTo>
                    <a:pt x="19" y="2"/>
                    <a:pt x="19" y="2"/>
                    <a:pt x="18" y="2"/>
                  </a:cubicBezTo>
                  <a:close/>
                </a:path>
              </a:pathLst>
            </a:custGeom>
            <a:solidFill>
              <a:srgbClr val="D1979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ïšľíḋe">
              <a:extLst>
                <a:ext uri="{FF2B5EF4-FFF2-40B4-BE49-F238E27FC236}">
                  <a16:creationId xmlns:a16="http://schemas.microsoft.com/office/drawing/2014/main" id="{241FE8D3-9662-4CB8-8EAA-6C144253BAC1}"/>
                </a:ext>
              </a:extLst>
            </p:cNvPr>
            <p:cNvSpPr/>
            <p:nvPr/>
          </p:nvSpPr>
          <p:spPr bwMode="auto">
            <a:xfrm>
              <a:off x="5636751" y="2482215"/>
              <a:ext cx="55028" cy="96634"/>
            </a:xfrm>
            <a:custGeom>
              <a:avLst/>
              <a:gdLst>
                <a:gd name="T0" fmla="*/ 19 w 20"/>
                <a:gd name="T1" fmla="*/ 17 h 35"/>
                <a:gd name="T2" fmla="*/ 11 w 20"/>
                <a:gd name="T3" fmla="*/ 34 h 35"/>
                <a:gd name="T4" fmla="*/ 0 w 20"/>
                <a:gd name="T5" fmla="*/ 18 h 35"/>
                <a:gd name="T6" fmla="*/ 9 w 20"/>
                <a:gd name="T7" fmla="*/ 1 h 35"/>
                <a:gd name="T8" fmla="*/ 19 w 20"/>
                <a:gd name="T9" fmla="*/ 17 h 35"/>
              </a:gdLst>
              <a:ahLst/>
              <a:cxnLst>
                <a:cxn ang="0">
                  <a:pos x="T0" y="T1"/>
                </a:cxn>
                <a:cxn ang="0">
                  <a:pos x="T2" y="T3"/>
                </a:cxn>
                <a:cxn ang="0">
                  <a:pos x="T4" y="T5"/>
                </a:cxn>
                <a:cxn ang="0">
                  <a:pos x="T6" y="T7"/>
                </a:cxn>
                <a:cxn ang="0">
                  <a:pos x="T8" y="T9"/>
                </a:cxn>
              </a:cxnLst>
              <a:rect l="0" t="0" r="r" b="b"/>
              <a:pathLst>
                <a:path w="20" h="35">
                  <a:moveTo>
                    <a:pt x="19" y="17"/>
                  </a:moveTo>
                  <a:cubicBezTo>
                    <a:pt x="20" y="26"/>
                    <a:pt x="16" y="34"/>
                    <a:pt x="11" y="34"/>
                  </a:cubicBezTo>
                  <a:cubicBezTo>
                    <a:pt x="6" y="35"/>
                    <a:pt x="1" y="27"/>
                    <a:pt x="0" y="18"/>
                  </a:cubicBezTo>
                  <a:cubicBezTo>
                    <a:pt x="0" y="9"/>
                    <a:pt x="3" y="1"/>
                    <a:pt x="9" y="1"/>
                  </a:cubicBezTo>
                  <a:cubicBezTo>
                    <a:pt x="14" y="0"/>
                    <a:pt x="19" y="7"/>
                    <a:pt x="19" y="17"/>
                  </a:cubicBezTo>
                  <a:close/>
                </a:path>
              </a:pathLst>
            </a:custGeom>
            <a:solidFill>
              <a:srgbClr val="1E120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iŝ1îḍe">
              <a:extLst>
                <a:ext uri="{FF2B5EF4-FFF2-40B4-BE49-F238E27FC236}">
                  <a16:creationId xmlns:a16="http://schemas.microsoft.com/office/drawing/2014/main" id="{12E3ACF8-BE82-4A26-B037-887E4185EB07}"/>
                </a:ext>
              </a:extLst>
            </p:cNvPr>
            <p:cNvSpPr/>
            <p:nvPr/>
          </p:nvSpPr>
          <p:spPr bwMode="auto">
            <a:xfrm>
              <a:off x="5608566" y="2467452"/>
              <a:ext cx="64423" cy="38922"/>
            </a:xfrm>
            <a:custGeom>
              <a:avLst/>
              <a:gdLst>
                <a:gd name="T0" fmla="*/ 4 w 23"/>
                <a:gd name="T1" fmla="*/ 1 h 14"/>
                <a:gd name="T2" fmla="*/ 5 w 23"/>
                <a:gd name="T3" fmla="*/ 1 h 14"/>
                <a:gd name="T4" fmla="*/ 7 w 23"/>
                <a:gd name="T5" fmla="*/ 3 h 14"/>
                <a:gd name="T6" fmla="*/ 9 w 23"/>
                <a:gd name="T7" fmla="*/ 5 h 14"/>
                <a:gd name="T8" fmla="*/ 10 w 23"/>
                <a:gd name="T9" fmla="*/ 5 h 14"/>
                <a:gd name="T10" fmla="*/ 10 w 23"/>
                <a:gd name="T11" fmla="*/ 6 h 14"/>
                <a:gd name="T12" fmla="*/ 11 w 23"/>
                <a:gd name="T13" fmla="*/ 6 h 14"/>
                <a:gd name="T14" fmla="*/ 17 w 23"/>
                <a:gd name="T15" fmla="*/ 7 h 14"/>
                <a:gd name="T16" fmla="*/ 20 w 23"/>
                <a:gd name="T17" fmla="*/ 8 h 14"/>
                <a:gd name="T18" fmla="*/ 21 w 23"/>
                <a:gd name="T19" fmla="*/ 8 h 14"/>
                <a:gd name="T20" fmla="*/ 21 w 23"/>
                <a:gd name="T21" fmla="*/ 8 h 14"/>
                <a:gd name="T22" fmla="*/ 22 w 23"/>
                <a:gd name="T23" fmla="*/ 8 h 14"/>
                <a:gd name="T24" fmla="*/ 22 w 23"/>
                <a:gd name="T25" fmla="*/ 8 h 14"/>
                <a:gd name="T26" fmla="*/ 23 w 23"/>
                <a:gd name="T27" fmla="*/ 9 h 14"/>
                <a:gd name="T28" fmla="*/ 22 w 23"/>
                <a:gd name="T29" fmla="*/ 10 h 14"/>
                <a:gd name="T30" fmla="*/ 22 w 23"/>
                <a:gd name="T31" fmla="*/ 10 h 14"/>
                <a:gd name="T32" fmla="*/ 21 w 23"/>
                <a:gd name="T33" fmla="*/ 10 h 14"/>
                <a:gd name="T34" fmla="*/ 21 w 23"/>
                <a:gd name="T35" fmla="*/ 8 h 14"/>
                <a:gd name="T36" fmla="*/ 21 w 23"/>
                <a:gd name="T37" fmla="*/ 9 h 14"/>
                <a:gd name="T38" fmla="*/ 20 w 23"/>
                <a:gd name="T39" fmla="*/ 9 h 14"/>
                <a:gd name="T40" fmla="*/ 21 w 23"/>
                <a:gd name="T41" fmla="*/ 10 h 14"/>
                <a:gd name="T42" fmla="*/ 21 w 23"/>
                <a:gd name="T43" fmla="*/ 10 h 14"/>
                <a:gd name="T44" fmla="*/ 22 w 23"/>
                <a:gd name="T45" fmla="*/ 10 h 14"/>
                <a:gd name="T46" fmla="*/ 22 w 23"/>
                <a:gd name="T47" fmla="*/ 10 h 14"/>
                <a:gd name="T48" fmla="*/ 21 w 23"/>
                <a:gd name="T49" fmla="*/ 11 h 14"/>
                <a:gd name="T50" fmla="*/ 18 w 23"/>
                <a:gd name="T51" fmla="*/ 13 h 14"/>
                <a:gd name="T52" fmla="*/ 14 w 23"/>
                <a:gd name="T53" fmla="*/ 14 h 14"/>
                <a:gd name="T54" fmla="*/ 8 w 23"/>
                <a:gd name="T55" fmla="*/ 14 h 14"/>
                <a:gd name="T56" fmla="*/ 7 w 23"/>
                <a:gd name="T57" fmla="*/ 13 h 14"/>
                <a:gd name="T58" fmla="*/ 5 w 23"/>
                <a:gd name="T59" fmla="*/ 12 h 14"/>
                <a:gd name="T60" fmla="*/ 3 w 23"/>
                <a:gd name="T61" fmla="*/ 10 h 14"/>
                <a:gd name="T62" fmla="*/ 1 w 23"/>
                <a:gd name="T63" fmla="*/ 6 h 14"/>
                <a:gd name="T64" fmla="*/ 1 w 23"/>
                <a:gd name="T65" fmla="*/ 1 h 14"/>
                <a:gd name="T66" fmla="*/ 3 w 23"/>
                <a:gd name="T67" fmla="*/ 0 h 14"/>
                <a:gd name="T68" fmla="*/ 4 w 23"/>
                <a:gd name="T69" fmla="*/ 0 h 14"/>
                <a:gd name="T70" fmla="*/ 4 w 23"/>
                <a:gd name="T71"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 h="14">
                  <a:moveTo>
                    <a:pt x="4" y="1"/>
                  </a:moveTo>
                  <a:cubicBezTo>
                    <a:pt x="4" y="1"/>
                    <a:pt x="4" y="1"/>
                    <a:pt x="5" y="1"/>
                  </a:cubicBezTo>
                  <a:cubicBezTo>
                    <a:pt x="5" y="2"/>
                    <a:pt x="6" y="2"/>
                    <a:pt x="7" y="3"/>
                  </a:cubicBezTo>
                  <a:cubicBezTo>
                    <a:pt x="7" y="3"/>
                    <a:pt x="8" y="4"/>
                    <a:pt x="9" y="5"/>
                  </a:cubicBezTo>
                  <a:cubicBezTo>
                    <a:pt x="9" y="5"/>
                    <a:pt x="9" y="5"/>
                    <a:pt x="10" y="5"/>
                  </a:cubicBezTo>
                  <a:cubicBezTo>
                    <a:pt x="10" y="6"/>
                    <a:pt x="10" y="6"/>
                    <a:pt x="10" y="6"/>
                  </a:cubicBezTo>
                  <a:cubicBezTo>
                    <a:pt x="11" y="6"/>
                    <a:pt x="11" y="6"/>
                    <a:pt x="11" y="6"/>
                  </a:cubicBezTo>
                  <a:cubicBezTo>
                    <a:pt x="13" y="7"/>
                    <a:pt x="15" y="7"/>
                    <a:pt x="17" y="7"/>
                  </a:cubicBezTo>
                  <a:cubicBezTo>
                    <a:pt x="19" y="8"/>
                    <a:pt x="19" y="8"/>
                    <a:pt x="20" y="8"/>
                  </a:cubicBezTo>
                  <a:cubicBezTo>
                    <a:pt x="21" y="8"/>
                    <a:pt x="21" y="8"/>
                    <a:pt x="21" y="8"/>
                  </a:cubicBezTo>
                  <a:cubicBezTo>
                    <a:pt x="21" y="8"/>
                    <a:pt x="21" y="8"/>
                    <a:pt x="21" y="8"/>
                  </a:cubicBezTo>
                  <a:cubicBezTo>
                    <a:pt x="22" y="8"/>
                    <a:pt x="22" y="8"/>
                    <a:pt x="22" y="8"/>
                  </a:cubicBezTo>
                  <a:cubicBezTo>
                    <a:pt x="22" y="8"/>
                    <a:pt x="22" y="8"/>
                    <a:pt x="22" y="8"/>
                  </a:cubicBezTo>
                  <a:cubicBezTo>
                    <a:pt x="22" y="8"/>
                    <a:pt x="22" y="9"/>
                    <a:pt x="23" y="9"/>
                  </a:cubicBezTo>
                  <a:cubicBezTo>
                    <a:pt x="23" y="10"/>
                    <a:pt x="22" y="10"/>
                    <a:pt x="22" y="10"/>
                  </a:cubicBezTo>
                  <a:cubicBezTo>
                    <a:pt x="22" y="10"/>
                    <a:pt x="22" y="10"/>
                    <a:pt x="22" y="10"/>
                  </a:cubicBezTo>
                  <a:cubicBezTo>
                    <a:pt x="21" y="10"/>
                    <a:pt x="21" y="10"/>
                    <a:pt x="21" y="10"/>
                  </a:cubicBezTo>
                  <a:cubicBezTo>
                    <a:pt x="20" y="9"/>
                    <a:pt x="20" y="9"/>
                    <a:pt x="21" y="8"/>
                  </a:cubicBezTo>
                  <a:cubicBezTo>
                    <a:pt x="21" y="9"/>
                    <a:pt x="21" y="9"/>
                    <a:pt x="21" y="9"/>
                  </a:cubicBezTo>
                  <a:cubicBezTo>
                    <a:pt x="21" y="9"/>
                    <a:pt x="20" y="9"/>
                    <a:pt x="20" y="9"/>
                  </a:cubicBezTo>
                  <a:cubicBezTo>
                    <a:pt x="20" y="10"/>
                    <a:pt x="21" y="10"/>
                    <a:pt x="21" y="10"/>
                  </a:cubicBezTo>
                  <a:cubicBezTo>
                    <a:pt x="21" y="10"/>
                    <a:pt x="21" y="10"/>
                    <a:pt x="21" y="10"/>
                  </a:cubicBezTo>
                  <a:cubicBezTo>
                    <a:pt x="22" y="10"/>
                    <a:pt x="22" y="10"/>
                    <a:pt x="22" y="10"/>
                  </a:cubicBezTo>
                  <a:cubicBezTo>
                    <a:pt x="22" y="10"/>
                    <a:pt x="22" y="10"/>
                    <a:pt x="22" y="10"/>
                  </a:cubicBezTo>
                  <a:cubicBezTo>
                    <a:pt x="21" y="11"/>
                    <a:pt x="21" y="11"/>
                    <a:pt x="21" y="11"/>
                  </a:cubicBezTo>
                  <a:cubicBezTo>
                    <a:pt x="20" y="11"/>
                    <a:pt x="19" y="12"/>
                    <a:pt x="18" y="13"/>
                  </a:cubicBezTo>
                  <a:cubicBezTo>
                    <a:pt x="17" y="13"/>
                    <a:pt x="16" y="14"/>
                    <a:pt x="14" y="14"/>
                  </a:cubicBezTo>
                  <a:cubicBezTo>
                    <a:pt x="12" y="14"/>
                    <a:pt x="10" y="14"/>
                    <a:pt x="8" y="14"/>
                  </a:cubicBezTo>
                  <a:cubicBezTo>
                    <a:pt x="8" y="13"/>
                    <a:pt x="7" y="13"/>
                    <a:pt x="7" y="13"/>
                  </a:cubicBezTo>
                  <a:cubicBezTo>
                    <a:pt x="6" y="13"/>
                    <a:pt x="6" y="13"/>
                    <a:pt x="5" y="12"/>
                  </a:cubicBezTo>
                  <a:cubicBezTo>
                    <a:pt x="5" y="12"/>
                    <a:pt x="4" y="11"/>
                    <a:pt x="3" y="10"/>
                  </a:cubicBezTo>
                  <a:cubicBezTo>
                    <a:pt x="2" y="9"/>
                    <a:pt x="1" y="7"/>
                    <a:pt x="1" y="6"/>
                  </a:cubicBezTo>
                  <a:cubicBezTo>
                    <a:pt x="0" y="3"/>
                    <a:pt x="1" y="1"/>
                    <a:pt x="1" y="1"/>
                  </a:cubicBezTo>
                  <a:cubicBezTo>
                    <a:pt x="2" y="0"/>
                    <a:pt x="3" y="0"/>
                    <a:pt x="3" y="0"/>
                  </a:cubicBezTo>
                  <a:cubicBezTo>
                    <a:pt x="4" y="0"/>
                    <a:pt x="4" y="0"/>
                    <a:pt x="4" y="0"/>
                  </a:cubicBezTo>
                  <a:lnTo>
                    <a:pt x="4" y="1"/>
                  </a:lnTo>
                  <a:close/>
                </a:path>
              </a:pathLst>
            </a:custGeom>
            <a:solidFill>
              <a:srgbClr val="1E120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îśḷîdé">
              <a:extLst>
                <a:ext uri="{FF2B5EF4-FFF2-40B4-BE49-F238E27FC236}">
                  <a16:creationId xmlns:a16="http://schemas.microsoft.com/office/drawing/2014/main" id="{064A2515-6D40-402F-94A8-5EF5D4BAFA28}"/>
                </a:ext>
              </a:extLst>
            </p:cNvPr>
            <p:cNvSpPr/>
            <p:nvPr/>
          </p:nvSpPr>
          <p:spPr bwMode="auto">
            <a:xfrm>
              <a:off x="5952153" y="2472820"/>
              <a:ext cx="55028" cy="95292"/>
            </a:xfrm>
            <a:custGeom>
              <a:avLst/>
              <a:gdLst>
                <a:gd name="T0" fmla="*/ 1 w 20"/>
                <a:gd name="T1" fmla="*/ 18 h 34"/>
                <a:gd name="T2" fmla="*/ 11 w 20"/>
                <a:gd name="T3" fmla="*/ 34 h 34"/>
                <a:gd name="T4" fmla="*/ 20 w 20"/>
                <a:gd name="T5" fmla="*/ 17 h 34"/>
                <a:gd name="T6" fmla="*/ 10 w 20"/>
                <a:gd name="T7" fmla="*/ 0 h 34"/>
                <a:gd name="T8" fmla="*/ 1 w 20"/>
                <a:gd name="T9" fmla="*/ 18 h 34"/>
              </a:gdLst>
              <a:ahLst/>
              <a:cxnLst>
                <a:cxn ang="0">
                  <a:pos x="T0" y="T1"/>
                </a:cxn>
                <a:cxn ang="0">
                  <a:pos x="T2" y="T3"/>
                </a:cxn>
                <a:cxn ang="0">
                  <a:pos x="T4" y="T5"/>
                </a:cxn>
                <a:cxn ang="0">
                  <a:pos x="T6" y="T7"/>
                </a:cxn>
                <a:cxn ang="0">
                  <a:pos x="T8" y="T9"/>
                </a:cxn>
              </a:cxnLst>
              <a:rect l="0" t="0" r="r" b="b"/>
              <a:pathLst>
                <a:path w="20" h="34">
                  <a:moveTo>
                    <a:pt x="1" y="18"/>
                  </a:moveTo>
                  <a:cubicBezTo>
                    <a:pt x="1" y="27"/>
                    <a:pt x="5" y="34"/>
                    <a:pt x="11" y="34"/>
                  </a:cubicBezTo>
                  <a:cubicBezTo>
                    <a:pt x="16" y="34"/>
                    <a:pt x="20" y="26"/>
                    <a:pt x="20" y="17"/>
                  </a:cubicBezTo>
                  <a:cubicBezTo>
                    <a:pt x="19" y="8"/>
                    <a:pt x="15" y="0"/>
                    <a:pt x="10" y="0"/>
                  </a:cubicBezTo>
                  <a:cubicBezTo>
                    <a:pt x="4" y="1"/>
                    <a:pt x="0" y="8"/>
                    <a:pt x="1" y="18"/>
                  </a:cubicBezTo>
                  <a:close/>
                </a:path>
              </a:pathLst>
            </a:custGeom>
            <a:solidFill>
              <a:srgbClr val="1E120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iṡļiḓê">
              <a:extLst>
                <a:ext uri="{FF2B5EF4-FFF2-40B4-BE49-F238E27FC236}">
                  <a16:creationId xmlns:a16="http://schemas.microsoft.com/office/drawing/2014/main" id="{9C0D1F65-733D-4921-99D5-50ACCEE36137}"/>
                </a:ext>
              </a:extLst>
            </p:cNvPr>
            <p:cNvSpPr/>
            <p:nvPr/>
          </p:nvSpPr>
          <p:spPr bwMode="auto">
            <a:xfrm>
              <a:off x="5968258" y="2454030"/>
              <a:ext cx="61738" cy="41607"/>
            </a:xfrm>
            <a:custGeom>
              <a:avLst/>
              <a:gdLst>
                <a:gd name="T0" fmla="*/ 20 w 22"/>
                <a:gd name="T1" fmla="*/ 1 h 15"/>
                <a:gd name="T2" fmla="*/ 21 w 22"/>
                <a:gd name="T3" fmla="*/ 6 h 15"/>
                <a:gd name="T4" fmla="*/ 20 w 22"/>
                <a:gd name="T5" fmla="*/ 11 h 15"/>
                <a:gd name="T6" fmla="*/ 17 w 22"/>
                <a:gd name="T7" fmla="*/ 13 h 15"/>
                <a:gd name="T8" fmla="*/ 16 w 22"/>
                <a:gd name="T9" fmla="*/ 14 h 15"/>
                <a:gd name="T10" fmla="*/ 15 w 22"/>
                <a:gd name="T11" fmla="*/ 14 h 15"/>
                <a:gd name="T12" fmla="*/ 9 w 22"/>
                <a:gd name="T13" fmla="*/ 15 h 15"/>
                <a:gd name="T14" fmla="*/ 5 w 22"/>
                <a:gd name="T15" fmla="*/ 14 h 15"/>
                <a:gd name="T16" fmla="*/ 2 w 22"/>
                <a:gd name="T17" fmla="*/ 13 h 15"/>
                <a:gd name="T18" fmla="*/ 1 w 22"/>
                <a:gd name="T19" fmla="*/ 13 h 15"/>
                <a:gd name="T20" fmla="*/ 1 w 22"/>
                <a:gd name="T21" fmla="*/ 12 h 15"/>
                <a:gd name="T22" fmla="*/ 1 w 22"/>
                <a:gd name="T23" fmla="*/ 12 h 15"/>
                <a:gd name="T24" fmla="*/ 2 w 22"/>
                <a:gd name="T25" fmla="*/ 12 h 15"/>
                <a:gd name="T26" fmla="*/ 2 w 22"/>
                <a:gd name="T27" fmla="*/ 11 h 15"/>
                <a:gd name="T28" fmla="*/ 2 w 22"/>
                <a:gd name="T29" fmla="*/ 11 h 15"/>
                <a:gd name="T30" fmla="*/ 2 w 22"/>
                <a:gd name="T31" fmla="*/ 10 h 15"/>
                <a:gd name="T32" fmla="*/ 2 w 22"/>
                <a:gd name="T33" fmla="*/ 12 h 15"/>
                <a:gd name="T34" fmla="*/ 1 w 22"/>
                <a:gd name="T35" fmla="*/ 12 h 15"/>
                <a:gd name="T36" fmla="*/ 0 w 22"/>
                <a:gd name="T37" fmla="*/ 12 h 15"/>
                <a:gd name="T38" fmla="*/ 0 w 22"/>
                <a:gd name="T39" fmla="*/ 11 h 15"/>
                <a:gd name="T40" fmla="*/ 1 w 22"/>
                <a:gd name="T41" fmla="*/ 11 h 15"/>
                <a:gd name="T42" fmla="*/ 1 w 22"/>
                <a:gd name="T43" fmla="*/ 10 h 15"/>
                <a:gd name="T44" fmla="*/ 1 w 22"/>
                <a:gd name="T45" fmla="*/ 10 h 15"/>
                <a:gd name="T46" fmla="*/ 2 w 22"/>
                <a:gd name="T47" fmla="*/ 10 h 15"/>
                <a:gd name="T48" fmla="*/ 2 w 22"/>
                <a:gd name="T49" fmla="*/ 10 h 15"/>
                <a:gd name="T50" fmla="*/ 5 w 22"/>
                <a:gd name="T51" fmla="*/ 9 h 15"/>
                <a:gd name="T52" fmla="*/ 11 w 22"/>
                <a:gd name="T53" fmla="*/ 7 h 15"/>
                <a:gd name="T54" fmla="*/ 12 w 22"/>
                <a:gd name="T55" fmla="*/ 7 h 15"/>
                <a:gd name="T56" fmla="*/ 12 w 22"/>
                <a:gd name="T57" fmla="*/ 6 h 15"/>
                <a:gd name="T58" fmla="*/ 13 w 22"/>
                <a:gd name="T59" fmla="*/ 5 h 15"/>
                <a:gd name="T60" fmla="*/ 15 w 22"/>
                <a:gd name="T61" fmla="*/ 4 h 15"/>
                <a:gd name="T62" fmla="*/ 17 w 22"/>
                <a:gd name="T63" fmla="*/ 2 h 15"/>
                <a:gd name="T64" fmla="*/ 18 w 22"/>
                <a:gd name="T65" fmla="*/ 1 h 15"/>
                <a:gd name="T66" fmla="*/ 18 w 22"/>
                <a:gd name="T67" fmla="*/ 1 h 15"/>
                <a:gd name="T68" fmla="*/ 20 w 22"/>
                <a:gd name="T69"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 h="15">
                  <a:moveTo>
                    <a:pt x="20" y="1"/>
                  </a:moveTo>
                  <a:cubicBezTo>
                    <a:pt x="20" y="1"/>
                    <a:pt x="22" y="3"/>
                    <a:pt x="21" y="6"/>
                  </a:cubicBezTo>
                  <a:cubicBezTo>
                    <a:pt x="21" y="7"/>
                    <a:pt x="21" y="9"/>
                    <a:pt x="20" y="11"/>
                  </a:cubicBezTo>
                  <a:cubicBezTo>
                    <a:pt x="19" y="11"/>
                    <a:pt x="18" y="12"/>
                    <a:pt x="17" y="13"/>
                  </a:cubicBezTo>
                  <a:cubicBezTo>
                    <a:pt x="17" y="13"/>
                    <a:pt x="17" y="13"/>
                    <a:pt x="16" y="14"/>
                  </a:cubicBezTo>
                  <a:cubicBezTo>
                    <a:pt x="16" y="14"/>
                    <a:pt x="15" y="14"/>
                    <a:pt x="15" y="14"/>
                  </a:cubicBezTo>
                  <a:cubicBezTo>
                    <a:pt x="13" y="15"/>
                    <a:pt x="11" y="15"/>
                    <a:pt x="9" y="15"/>
                  </a:cubicBezTo>
                  <a:cubicBezTo>
                    <a:pt x="7" y="15"/>
                    <a:pt x="6" y="15"/>
                    <a:pt x="5" y="14"/>
                  </a:cubicBezTo>
                  <a:cubicBezTo>
                    <a:pt x="4" y="14"/>
                    <a:pt x="3" y="14"/>
                    <a:pt x="2" y="13"/>
                  </a:cubicBezTo>
                  <a:cubicBezTo>
                    <a:pt x="1" y="13"/>
                    <a:pt x="1" y="13"/>
                    <a:pt x="1" y="13"/>
                  </a:cubicBezTo>
                  <a:cubicBezTo>
                    <a:pt x="1" y="12"/>
                    <a:pt x="1" y="12"/>
                    <a:pt x="1" y="12"/>
                  </a:cubicBezTo>
                  <a:cubicBezTo>
                    <a:pt x="1" y="12"/>
                    <a:pt x="1" y="12"/>
                    <a:pt x="1" y="12"/>
                  </a:cubicBezTo>
                  <a:cubicBezTo>
                    <a:pt x="2" y="12"/>
                    <a:pt x="2" y="12"/>
                    <a:pt x="2" y="12"/>
                  </a:cubicBezTo>
                  <a:cubicBezTo>
                    <a:pt x="2" y="12"/>
                    <a:pt x="2" y="12"/>
                    <a:pt x="2" y="11"/>
                  </a:cubicBezTo>
                  <a:cubicBezTo>
                    <a:pt x="2" y="11"/>
                    <a:pt x="2" y="11"/>
                    <a:pt x="2" y="11"/>
                  </a:cubicBezTo>
                  <a:cubicBezTo>
                    <a:pt x="2" y="10"/>
                    <a:pt x="2" y="10"/>
                    <a:pt x="2" y="10"/>
                  </a:cubicBezTo>
                  <a:cubicBezTo>
                    <a:pt x="2" y="11"/>
                    <a:pt x="2" y="11"/>
                    <a:pt x="2" y="12"/>
                  </a:cubicBezTo>
                  <a:cubicBezTo>
                    <a:pt x="2" y="12"/>
                    <a:pt x="1" y="13"/>
                    <a:pt x="1" y="12"/>
                  </a:cubicBezTo>
                  <a:cubicBezTo>
                    <a:pt x="0" y="12"/>
                    <a:pt x="0" y="12"/>
                    <a:pt x="0" y="12"/>
                  </a:cubicBezTo>
                  <a:cubicBezTo>
                    <a:pt x="0" y="12"/>
                    <a:pt x="0" y="12"/>
                    <a:pt x="0" y="11"/>
                  </a:cubicBezTo>
                  <a:cubicBezTo>
                    <a:pt x="0" y="11"/>
                    <a:pt x="0" y="11"/>
                    <a:pt x="1" y="11"/>
                  </a:cubicBezTo>
                  <a:cubicBezTo>
                    <a:pt x="1" y="10"/>
                    <a:pt x="1" y="10"/>
                    <a:pt x="1" y="10"/>
                  </a:cubicBezTo>
                  <a:cubicBezTo>
                    <a:pt x="1" y="10"/>
                    <a:pt x="1" y="10"/>
                    <a:pt x="1" y="10"/>
                  </a:cubicBezTo>
                  <a:cubicBezTo>
                    <a:pt x="2" y="10"/>
                    <a:pt x="2" y="10"/>
                    <a:pt x="2" y="10"/>
                  </a:cubicBezTo>
                  <a:cubicBezTo>
                    <a:pt x="2" y="10"/>
                    <a:pt x="2" y="10"/>
                    <a:pt x="2" y="10"/>
                  </a:cubicBezTo>
                  <a:cubicBezTo>
                    <a:pt x="3" y="10"/>
                    <a:pt x="4" y="10"/>
                    <a:pt x="5" y="9"/>
                  </a:cubicBezTo>
                  <a:cubicBezTo>
                    <a:pt x="7" y="9"/>
                    <a:pt x="10" y="8"/>
                    <a:pt x="11" y="7"/>
                  </a:cubicBezTo>
                  <a:cubicBezTo>
                    <a:pt x="12" y="7"/>
                    <a:pt x="11" y="7"/>
                    <a:pt x="12" y="7"/>
                  </a:cubicBezTo>
                  <a:cubicBezTo>
                    <a:pt x="12" y="6"/>
                    <a:pt x="12" y="6"/>
                    <a:pt x="12" y="6"/>
                  </a:cubicBezTo>
                  <a:cubicBezTo>
                    <a:pt x="13" y="6"/>
                    <a:pt x="13" y="6"/>
                    <a:pt x="13" y="5"/>
                  </a:cubicBezTo>
                  <a:cubicBezTo>
                    <a:pt x="14" y="5"/>
                    <a:pt x="15" y="4"/>
                    <a:pt x="15" y="4"/>
                  </a:cubicBezTo>
                  <a:cubicBezTo>
                    <a:pt x="16" y="3"/>
                    <a:pt x="17" y="2"/>
                    <a:pt x="17" y="2"/>
                  </a:cubicBezTo>
                  <a:cubicBezTo>
                    <a:pt x="17" y="1"/>
                    <a:pt x="18" y="1"/>
                    <a:pt x="18" y="1"/>
                  </a:cubicBezTo>
                  <a:cubicBezTo>
                    <a:pt x="18" y="1"/>
                    <a:pt x="18" y="1"/>
                    <a:pt x="18" y="1"/>
                  </a:cubicBezTo>
                  <a:cubicBezTo>
                    <a:pt x="19" y="0"/>
                    <a:pt x="20" y="0"/>
                    <a:pt x="20" y="1"/>
                  </a:cubicBezTo>
                  <a:close/>
                </a:path>
              </a:pathLst>
            </a:custGeom>
            <a:solidFill>
              <a:srgbClr val="1E120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4" name="组合 133"/>
          <p:cNvGrpSpPr/>
          <p:nvPr/>
        </p:nvGrpSpPr>
        <p:grpSpPr>
          <a:xfrm>
            <a:off x="3832824" y="3632662"/>
            <a:ext cx="2556425" cy="907751"/>
            <a:chOff x="3666731" y="1984470"/>
            <a:chExt cx="2636520" cy="1447800"/>
          </a:xfrm>
        </p:grpSpPr>
        <p:sp>
          <p:nvSpPr>
            <p:cNvPr id="135" name="任意多边形 134"/>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A1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1" i="0" u="none" strike="noStrike" kern="0" cap="none" spc="0" normalizeH="0" baseline="0" noProof="0">
                <a:ln>
                  <a:noFill/>
                </a:ln>
                <a:solidFill>
                  <a:srgbClr val="D04A6D">
                    <a:lumMod val="7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6" name="文本框 35"/>
            <p:cNvSpPr txBox="1"/>
            <p:nvPr/>
          </p:nvSpPr>
          <p:spPr>
            <a:xfrm>
              <a:off x="3971726" y="2471110"/>
              <a:ext cx="2230360" cy="474519"/>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多个小文本文件</a:t>
              </a:r>
            </a:p>
          </p:txBody>
        </p:sp>
      </p:grpSp>
      <p:grpSp>
        <p:nvGrpSpPr>
          <p:cNvPr id="137" name="组合 136"/>
          <p:cNvGrpSpPr/>
          <p:nvPr/>
        </p:nvGrpSpPr>
        <p:grpSpPr>
          <a:xfrm>
            <a:off x="1696138" y="3632662"/>
            <a:ext cx="2556425" cy="907751"/>
            <a:chOff x="1436370" y="1984470"/>
            <a:chExt cx="2636520" cy="1447800"/>
          </a:xfrm>
        </p:grpSpPr>
        <p:sp>
          <p:nvSpPr>
            <p:cNvPr id="138" name="任意多边形 137"/>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D04A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1" i="0" u="none" strike="noStrike" kern="0" cap="none" spc="0" normalizeH="0" baseline="0" noProof="0">
                <a:ln>
                  <a:noFill/>
                </a:ln>
                <a:solidFill>
                  <a:srgbClr val="D04A6D">
                    <a:lumMod val="7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39" name="文本框 43"/>
            <p:cNvSpPr txBox="1"/>
            <p:nvPr/>
          </p:nvSpPr>
          <p:spPr>
            <a:xfrm>
              <a:off x="1709209" y="2456434"/>
              <a:ext cx="2293960" cy="503871"/>
            </a:xfrm>
            <a:prstGeom prst="rect">
              <a:avLst/>
            </a:prstGeom>
            <a:noFill/>
          </p:spPr>
          <p:txBody>
            <a:bodyPr wrap="square" rtlCol="0" anchor="ct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大的文本文件</a:t>
              </a:r>
            </a:p>
          </p:txBody>
        </p:sp>
      </p:grpSp>
      <p:grpSp>
        <p:nvGrpSpPr>
          <p:cNvPr id="140" name="组合 139"/>
          <p:cNvGrpSpPr/>
          <p:nvPr/>
        </p:nvGrpSpPr>
        <p:grpSpPr>
          <a:xfrm>
            <a:off x="5969510" y="3632662"/>
            <a:ext cx="2556425" cy="907751"/>
            <a:chOff x="5897092" y="1984470"/>
            <a:chExt cx="2636520" cy="1447800"/>
          </a:xfrm>
        </p:grpSpPr>
        <p:sp>
          <p:nvSpPr>
            <p:cNvPr id="141" name="任意多边形 140"/>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D04A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1" i="0" u="none" strike="noStrike" kern="0" cap="none" spc="0" normalizeH="0" baseline="0" noProof="0">
                <a:ln>
                  <a:noFill/>
                </a:ln>
                <a:solidFill>
                  <a:srgbClr val="D04A6D">
                    <a:lumMod val="7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 name="文本框 49"/>
            <p:cNvSpPr txBox="1"/>
            <p:nvPr/>
          </p:nvSpPr>
          <p:spPr>
            <a:xfrm>
              <a:off x="6227711" y="2456439"/>
              <a:ext cx="2205655" cy="503871"/>
            </a:xfrm>
            <a:prstGeom prst="rect">
              <a:avLst/>
            </a:prstGeom>
            <a:noFill/>
          </p:spPr>
          <p:txBody>
            <a:bodyPr wrap="square" rtlCol="0" anchor="ctr">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000" b="1" i="0" u="none" strike="noStrike" kern="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分别统计</a:t>
              </a:r>
            </a:p>
          </p:txBody>
        </p:sp>
      </p:grpSp>
      <p:grpSp>
        <p:nvGrpSpPr>
          <p:cNvPr id="143" name="组合 142"/>
          <p:cNvGrpSpPr/>
          <p:nvPr/>
        </p:nvGrpSpPr>
        <p:grpSpPr>
          <a:xfrm>
            <a:off x="8106196" y="3632662"/>
            <a:ext cx="2556425" cy="907751"/>
            <a:chOff x="3666731" y="1984470"/>
            <a:chExt cx="2636520" cy="1447800"/>
          </a:xfrm>
        </p:grpSpPr>
        <p:sp>
          <p:nvSpPr>
            <p:cNvPr id="144" name="任意多边形 143"/>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A143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90" b="1" i="0" u="none" strike="noStrike" kern="0" cap="none" spc="0" normalizeH="0" baseline="0" noProof="0">
                <a:ln>
                  <a:noFill/>
                </a:ln>
                <a:solidFill>
                  <a:srgbClr val="D04A6D">
                    <a:lumMod val="7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5" name="文本框 35"/>
            <p:cNvSpPr txBox="1"/>
            <p:nvPr/>
          </p:nvSpPr>
          <p:spPr>
            <a:xfrm>
              <a:off x="3971726" y="2471110"/>
              <a:ext cx="2230360" cy="474519"/>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3000" noProof="0" dirty="0">
                  <a:ln>
                    <a:noFill/>
                  </a:ln>
                  <a:solidFill>
                    <a:prstClr val="white">
                      <a:lumMod val="95000"/>
                    </a:prstClr>
                  </a:solidFill>
                  <a:effectLst/>
                  <a:uLnTx/>
                  <a:uFillTx/>
                  <a:latin typeface="Arial" panose="020B0604020202020204" pitchFamily="34" charset="0"/>
                  <a:ea typeface="微软雅黑" panose="020B0503020204020204" pitchFamily="34" charset="-122"/>
                  <a:cs typeface="Arial" panose="020B0604020202020204" pitchFamily="34" charset="0"/>
                </a:rPr>
                <a:t>汇总结果</a:t>
              </a:r>
            </a:p>
          </p:txBody>
        </p:sp>
      </p:grpSp>
      <p:pic>
        <p:nvPicPr>
          <p:cNvPr id="146" name="图片 145" descr="计教中心logo">
            <a:extLst>
              <a:ext uri="{FF2B5EF4-FFF2-40B4-BE49-F238E27FC236}">
                <a16:creationId xmlns:a16="http://schemas.microsoft.com/office/drawing/2014/main" id="{C71AA977-3E22-4718-A0F8-3C411209493C}"/>
              </a:ext>
            </a:extLst>
          </p:cNvPr>
          <p:cNvPicPr>
            <a:picLocks noChangeAspect="1"/>
          </p:cNvPicPr>
          <p:nvPr/>
        </p:nvPicPr>
        <p:blipFill>
          <a:blip r:embed="rId7"/>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776232433"/>
      </p:ext>
    </p:extLst>
  </p:cSld>
  <p:clrMapOvr>
    <a:masterClrMapping/>
  </p:clrMapOvr>
  <mc:AlternateContent xmlns:mc="http://schemas.openxmlformats.org/markup-compatibility/2006" xmlns:p14="http://schemas.microsoft.com/office/powerpoint/2010/main">
    <mc:Choice Requires="p14">
      <p:transition p14:dur="0" advTm="64590"/>
    </mc:Choice>
    <mc:Fallback xmlns="">
      <p:transition advTm="645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7"/>
                                        </p:tgtEl>
                                        <p:attrNameLst>
                                          <p:attrName>style.visibility</p:attrName>
                                        </p:attrNameLst>
                                      </p:cBhvr>
                                      <p:to>
                                        <p:strVal val="visible"/>
                                      </p:to>
                                    </p:set>
                                    <p:anim calcmode="lin" valueType="num">
                                      <p:cBhvr additive="base">
                                        <p:cTn id="13" dur="400" fill="hold"/>
                                        <p:tgtEl>
                                          <p:spTgt spid="137"/>
                                        </p:tgtEl>
                                        <p:attrNameLst>
                                          <p:attrName>ppt_x</p:attrName>
                                        </p:attrNameLst>
                                      </p:cBhvr>
                                      <p:tavLst>
                                        <p:tav tm="0">
                                          <p:val>
                                            <p:strVal val="0-#ppt_w/2"/>
                                          </p:val>
                                        </p:tav>
                                        <p:tav tm="100000">
                                          <p:val>
                                            <p:strVal val="#ppt_x"/>
                                          </p:val>
                                        </p:tav>
                                      </p:tavLst>
                                    </p:anim>
                                    <p:anim calcmode="lin" valueType="num">
                                      <p:cBhvr additive="base">
                                        <p:cTn id="14" dur="400" fill="hold"/>
                                        <p:tgtEl>
                                          <p:spTgt spid="13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34"/>
                                        </p:tgtEl>
                                        <p:attrNameLst>
                                          <p:attrName>style.visibility</p:attrName>
                                        </p:attrNameLst>
                                      </p:cBhvr>
                                      <p:to>
                                        <p:strVal val="visible"/>
                                      </p:to>
                                    </p:set>
                                    <p:anim calcmode="lin" valueType="num">
                                      <p:cBhvr additive="base">
                                        <p:cTn id="19" dur="400"/>
                                        <p:tgtEl>
                                          <p:spTgt spid="134"/>
                                        </p:tgtEl>
                                        <p:attrNameLst>
                                          <p:attrName>ppt_x</p:attrName>
                                        </p:attrNameLst>
                                      </p:cBhvr>
                                      <p:tavLst>
                                        <p:tav tm="0">
                                          <p:val>
                                            <p:strVal val="#ppt_x-#ppt_w*1.125000"/>
                                          </p:val>
                                        </p:tav>
                                        <p:tav tm="100000">
                                          <p:val>
                                            <p:strVal val="#ppt_x"/>
                                          </p:val>
                                        </p:tav>
                                      </p:tavLst>
                                    </p:anim>
                                    <p:animEffect transition="in" filter="wipe(right)">
                                      <p:cBhvr>
                                        <p:cTn id="20" dur="400"/>
                                        <p:tgtEl>
                                          <p:spTgt spid="13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40"/>
                                        </p:tgtEl>
                                        <p:attrNameLst>
                                          <p:attrName>style.visibility</p:attrName>
                                        </p:attrNameLst>
                                      </p:cBhvr>
                                      <p:to>
                                        <p:strVal val="visible"/>
                                      </p:to>
                                    </p:set>
                                    <p:anim calcmode="lin" valueType="num">
                                      <p:cBhvr additive="base">
                                        <p:cTn id="25" dur="400"/>
                                        <p:tgtEl>
                                          <p:spTgt spid="140"/>
                                        </p:tgtEl>
                                        <p:attrNameLst>
                                          <p:attrName>ppt_x</p:attrName>
                                        </p:attrNameLst>
                                      </p:cBhvr>
                                      <p:tavLst>
                                        <p:tav tm="0">
                                          <p:val>
                                            <p:strVal val="#ppt_x-#ppt_w*1.125000"/>
                                          </p:val>
                                        </p:tav>
                                        <p:tav tm="100000">
                                          <p:val>
                                            <p:strVal val="#ppt_x"/>
                                          </p:val>
                                        </p:tav>
                                      </p:tavLst>
                                    </p:anim>
                                    <p:animEffect transition="in" filter="wipe(right)">
                                      <p:cBhvr>
                                        <p:cTn id="26" dur="400"/>
                                        <p:tgtEl>
                                          <p:spTgt spid="140"/>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43"/>
                                        </p:tgtEl>
                                        <p:attrNameLst>
                                          <p:attrName>style.visibility</p:attrName>
                                        </p:attrNameLst>
                                      </p:cBhvr>
                                      <p:to>
                                        <p:strVal val="visible"/>
                                      </p:to>
                                    </p:set>
                                    <p:anim calcmode="lin" valueType="num">
                                      <p:cBhvr additive="base">
                                        <p:cTn id="31" dur="400"/>
                                        <p:tgtEl>
                                          <p:spTgt spid="143"/>
                                        </p:tgtEl>
                                        <p:attrNameLst>
                                          <p:attrName>ppt_x</p:attrName>
                                        </p:attrNameLst>
                                      </p:cBhvr>
                                      <p:tavLst>
                                        <p:tav tm="0">
                                          <p:val>
                                            <p:strVal val="#ppt_x-#ppt_w*1.125000"/>
                                          </p:val>
                                        </p:tav>
                                        <p:tav tm="100000">
                                          <p:val>
                                            <p:strVal val="#ppt_x"/>
                                          </p:val>
                                        </p:tav>
                                      </p:tavLst>
                                    </p:anim>
                                    <p:animEffect transition="in" filter="wipe(right)">
                                      <p:cBhvr>
                                        <p:cTn id="32" dur="4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2941831"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3.4.3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执行过程</a:t>
            </a:r>
          </a:p>
        </p:txBody>
      </p:sp>
      <p:grpSp>
        <p:nvGrpSpPr>
          <p:cNvPr id="11" name="组合 10"/>
          <p:cNvGrpSpPr/>
          <p:nvPr/>
        </p:nvGrpSpPr>
        <p:grpSpPr>
          <a:xfrm>
            <a:off x="1415856" y="747887"/>
            <a:ext cx="3834216" cy="5400831"/>
            <a:chOff x="1261474" y="1403670"/>
            <a:chExt cx="2602842" cy="3621709"/>
          </a:xfrm>
        </p:grpSpPr>
        <p:sp>
          <p:nvSpPr>
            <p:cNvPr id="12" name="îṡľiḑe"/>
            <p:cNvSpPr/>
            <p:nvPr/>
          </p:nvSpPr>
          <p:spPr bwMode="auto">
            <a:xfrm>
              <a:off x="1261474" y="1638519"/>
              <a:ext cx="2602842" cy="3386860"/>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14" name="íşḻíde"/>
            <p:cNvSpPr/>
            <p:nvPr/>
          </p:nvSpPr>
          <p:spPr bwMode="auto">
            <a:xfrm>
              <a:off x="1948873" y="1403670"/>
              <a:ext cx="1330036"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ea typeface="微软雅黑"/>
                </a:rPr>
                <a:t>Map</a:t>
              </a:r>
              <a:r>
                <a:rPr kumimoji="0" lang="zh-CN" altLang="en-US" sz="1800" b="1" i="0" u="none" strike="noStrike" kern="0" cap="none" spc="0" normalizeH="0" baseline="0" noProof="0" dirty="0">
                  <a:ln>
                    <a:noFill/>
                  </a:ln>
                  <a:solidFill>
                    <a:prstClr val="white"/>
                  </a:solidFill>
                  <a:effectLst/>
                  <a:uLnTx/>
                  <a:uFillTx/>
                  <a:latin typeface="Arial"/>
                  <a:ea typeface="微软雅黑"/>
                </a:rPr>
                <a:t>输入</a:t>
              </a:r>
            </a:p>
          </p:txBody>
        </p:sp>
        <p:sp>
          <p:nvSpPr>
            <p:cNvPr id="16" name="TextBox 15">
              <a:extLst>
                <a:ext uri="{FF2B5EF4-FFF2-40B4-BE49-F238E27FC236}">
                  <a16:creationId xmlns:a16="http://schemas.microsoft.com/office/drawing/2014/main" id="{CADC5E60-AA05-496F-A84C-EAEAFB32D521}"/>
                </a:ext>
              </a:extLst>
            </p:cNvPr>
            <p:cNvSpPr txBox="1"/>
            <p:nvPr/>
          </p:nvSpPr>
          <p:spPr>
            <a:xfrm>
              <a:off x="1310691" y="2254912"/>
              <a:ext cx="2489004" cy="2012302"/>
            </a:xfrm>
            <a:prstGeom prst="rect">
              <a:avLst/>
            </a:prstGeom>
            <a:noFill/>
          </p:spPr>
          <p:txBody>
            <a:bodyPr wrap="square" rtlCol="0">
              <a:spAutoFit/>
            </a:bodyPr>
            <a:lstStyle/>
            <a:p>
              <a:pPr algn="just">
                <a:lnSpc>
                  <a:spcPct val="150000"/>
                </a:lnSpc>
              </a:pPr>
              <a:r>
                <a:rPr lang="en-US" altLang="zh-CN" dirty="0">
                  <a:solidFill>
                    <a:prstClr val="black"/>
                  </a:solidFill>
                  <a:latin typeface="微软雅黑"/>
                  <a:ea typeface="微软雅黑"/>
                </a:rPr>
                <a:t>1. </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Hello World Bye World</a:t>
              </a:r>
              <a:r>
                <a:rPr lang="zh-CN" altLang="en-US" dirty="0">
                  <a:solidFill>
                    <a:prstClr val="black"/>
                  </a:solidFill>
                  <a:latin typeface="微软雅黑"/>
                  <a:ea typeface="微软雅黑"/>
                </a:rPr>
                <a:t>”</a:t>
              </a:r>
              <a:endParaRPr lang="en-US" altLang="zh-CN" dirty="0">
                <a:solidFill>
                  <a:prstClr val="black"/>
                </a:solidFill>
                <a:latin typeface="微软雅黑"/>
                <a:ea typeface="微软雅黑"/>
              </a:endParaRPr>
            </a:p>
            <a:p>
              <a:pPr algn="just">
                <a:lnSpc>
                  <a:spcPct val="150000"/>
                </a:lnSpc>
              </a:pPr>
              <a:endParaRPr lang="en-US" altLang="zh-CN" dirty="0">
                <a:solidFill>
                  <a:prstClr val="black"/>
                </a:solidFill>
                <a:latin typeface="微软雅黑"/>
                <a:ea typeface="微软雅黑"/>
              </a:endParaRPr>
            </a:p>
            <a:p>
              <a:pPr algn="just">
                <a:lnSpc>
                  <a:spcPct val="150000"/>
                </a:lnSpc>
              </a:pPr>
              <a:endParaRPr lang="en-US" altLang="zh-CN" dirty="0">
                <a:solidFill>
                  <a:prstClr val="black"/>
                </a:solidFill>
                <a:latin typeface="微软雅黑"/>
                <a:ea typeface="微软雅黑"/>
              </a:endParaRPr>
            </a:p>
            <a:p>
              <a:pPr algn="just">
                <a:lnSpc>
                  <a:spcPct val="150000"/>
                </a:lnSpc>
              </a:pPr>
              <a:r>
                <a:rPr lang="en-US" altLang="zh-CN" dirty="0">
                  <a:solidFill>
                    <a:prstClr val="black"/>
                  </a:solidFill>
                  <a:latin typeface="微软雅黑"/>
                  <a:ea typeface="微软雅黑"/>
                </a:rPr>
                <a:t>2. </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Hello Hadoop Bye Hadoop</a:t>
              </a:r>
              <a:r>
                <a:rPr lang="zh-CN" altLang="en-US" dirty="0">
                  <a:solidFill>
                    <a:prstClr val="black"/>
                  </a:solidFill>
                  <a:latin typeface="微软雅黑"/>
                  <a:ea typeface="微软雅黑"/>
                </a:rPr>
                <a:t>”</a:t>
              </a:r>
              <a:endParaRPr lang="en-US" altLang="zh-CN" dirty="0">
                <a:solidFill>
                  <a:prstClr val="black"/>
                </a:solidFill>
                <a:latin typeface="微软雅黑"/>
                <a:ea typeface="微软雅黑"/>
              </a:endParaRPr>
            </a:p>
            <a:p>
              <a:pPr algn="just">
                <a:lnSpc>
                  <a:spcPct val="150000"/>
                </a:lnSpc>
              </a:pPr>
              <a:endParaRPr lang="en-US" altLang="zh-CN" dirty="0">
                <a:solidFill>
                  <a:prstClr val="black"/>
                </a:solidFill>
                <a:latin typeface="微软雅黑"/>
                <a:ea typeface="微软雅黑"/>
              </a:endParaRPr>
            </a:p>
            <a:p>
              <a:pPr algn="just">
                <a:lnSpc>
                  <a:spcPct val="150000"/>
                </a:lnSpc>
              </a:pPr>
              <a:endParaRPr lang="en-US" altLang="zh-CN" dirty="0">
                <a:solidFill>
                  <a:prstClr val="black"/>
                </a:solidFill>
                <a:latin typeface="微软雅黑"/>
                <a:ea typeface="微软雅黑"/>
              </a:endParaRPr>
            </a:p>
            <a:p>
              <a:pPr algn="just">
                <a:lnSpc>
                  <a:spcPct val="150000"/>
                </a:lnSpc>
              </a:pPr>
              <a:r>
                <a:rPr lang="en-US" altLang="zh-CN" dirty="0">
                  <a:solidFill>
                    <a:prstClr val="black"/>
                  </a:solidFill>
                  <a:latin typeface="微软雅黑"/>
                  <a:ea typeface="微软雅黑"/>
                </a:rPr>
                <a:t>3. </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Bye Hadoop Hello Hadoop</a:t>
              </a:r>
              <a:r>
                <a:rPr lang="zh-CN" altLang="en-US" dirty="0">
                  <a:solidFill>
                    <a:prstClr val="black"/>
                  </a:solidFill>
                  <a:latin typeface="微软雅黑"/>
                  <a:ea typeface="微软雅黑"/>
                </a:rPr>
                <a:t>”</a:t>
              </a:r>
              <a:endParaRPr lang="en-US" altLang="zh-CN" dirty="0">
                <a:solidFill>
                  <a:prstClr val="black"/>
                </a:solidFill>
                <a:latin typeface="微软雅黑"/>
                <a:ea typeface="微软雅黑"/>
              </a:endParaRPr>
            </a:p>
          </p:txBody>
        </p:sp>
      </p:grpSp>
      <p:sp>
        <p:nvSpPr>
          <p:cNvPr id="21" name="右箭头 20"/>
          <p:cNvSpPr/>
          <p:nvPr/>
        </p:nvSpPr>
        <p:spPr>
          <a:xfrm>
            <a:off x="5243891" y="2234849"/>
            <a:ext cx="766618" cy="4248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a:off x="6925197" y="2260833"/>
            <a:ext cx="766618" cy="4248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916945" y="2146598"/>
            <a:ext cx="1107997" cy="646331"/>
          </a:xfrm>
          <a:prstGeom prst="rect">
            <a:avLst/>
          </a:prstGeom>
        </p:spPr>
        <p:txBody>
          <a:bodyPr wrap="none">
            <a:spAutoFit/>
          </a:bodyPr>
          <a:lstStyle/>
          <a:p>
            <a:pPr lvl="0" algn="ctr">
              <a:defRPr/>
            </a:pPr>
            <a:r>
              <a:rPr lang="en-US" altLang="zh-CN" sz="3600" b="1" kern="0" dirty="0">
                <a:latin typeface="Arial"/>
                <a:ea typeface="微软雅黑"/>
              </a:rPr>
              <a:t>Map</a:t>
            </a:r>
            <a:endParaRPr lang="zh-CN" altLang="en-US" sz="3600" b="1" kern="0" dirty="0">
              <a:latin typeface="Arial"/>
              <a:ea typeface="微软雅黑"/>
            </a:endParaRPr>
          </a:p>
        </p:txBody>
      </p:sp>
      <p:sp>
        <p:nvSpPr>
          <p:cNvPr id="24" name="右箭头 23"/>
          <p:cNvSpPr/>
          <p:nvPr/>
        </p:nvSpPr>
        <p:spPr>
          <a:xfrm>
            <a:off x="5243891" y="3450064"/>
            <a:ext cx="766618" cy="4248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5238727" y="4691000"/>
            <a:ext cx="766618" cy="4248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5916945" y="3333283"/>
            <a:ext cx="1107997" cy="646331"/>
          </a:xfrm>
          <a:prstGeom prst="rect">
            <a:avLst/>
          </a:prstGeom>
        </p:spPr>
        <p:txBody>
          <a:bodyPr wrap="none">
            <a:spAutoFit/>
          </a:bodyPr>
          <a:lstStyle/>
          <a:p>
            <a:pPr lvl="0" algn="ctr">
              <a:defRPr/>
            </a:pPr>
            <a:r>
              <a:rPr lang="en-US" altLang="zh-CN" sz="3600" b="1" kern="0" dirty="0">
                <a:latin typeface="Arial"/>
                <a:ea typeface="微软雅黑"/>
              </a:rPr>
              <a:t>Map</a:t>
            </a:r>
            <a:endParaRPr lang="zh-CN" altLang="en-US" sz="3600" b="1" kern="0" dirty="0">
              <a:latin typeface="Arial"/>
              <a:ea typeface="微软雅黑"/>
            </a:endParaRPr>
          </a:p>
        </p:txBody>
      </p:sp>
      <p:sp>
        <p:nvSpPr>
          <p:cNvPr id="28" name="矩形 27"/>
          <p:cNvSpPr/>
          <p:nvPr/>
        </p:nvSpPr>
        <p:spPr>
          <a:xfrm>
            <a:off x="5916944" y="4580270"/>
            <a:ext cx="1107997" cy="646331"/>
          </a:xfrm>
          <a:prstGeom prst="rect">
            <a:avLst/>
          </a:prstGeom>
        </p:spPr>
        <p:txBody>
          <a:bodyPr wrap="none">
            <a:spAutoFit/>
          </a:bodyPr>
          <a:lstStyle/>
          <a:p>
            <a:pPr lvl="0" algn="ctr">
              <a:defRPr/>
            </a:pPr>
            <a:r>
              <a:rPr lang="en-US" altLang="zh-CN" sz="3600" b="1" kern="0" dirty="0">
                <a:latin typeface="Arial"/>
                <a:ea typeface="微软雅黑"/>
              </a:rPr>
              <a:t>Map</a:t>
            </a:r>
            <a:endParaRPr lang="zh-CN" altLang="en-US" sz="3600" b="1" kern="0" dirty="0">
              <a:latin typeface="Arial"/>
              <a:ea typeface="微软雅黑"/>
            </a:endParaRPr>
          </a:p>
        </p:txBody>
      </p:sp>
      <p:sp>
        <p:nvSpPr>
          <p:cNvPr id="29" name="右箭头 28"/>
          <p:cNvSpPr/>
          <p:nvPr/>
        </p:nvSpPr>
        <p:spPr>
          <a:xfrm>
            <a:off x="6925197" y="3438752"/>
            <a:ext cx="766618" cy="4248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6925195" y="4727038"/>
            <a:ext cx="766618" cy="4248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7691813" y="747887"/>
            <a:ext cx="2375826" cy="5400831"/>
            <a:chOff x="1261474" y="1403670"/>
            <a:chExt cx="2602842" cy="3621709"/>
          </a:xfrm>
        </p:grpSpPr>
        <p:sp>
          <p:nvSpPr>
            <p:cNvPr id="32" name="îṡľiḑe"/>
            <p:cNvSpPr/>
            <p:nvPr/>
          </p:nvSpPr>
          <p:spPr bwMode="auto">
            <a:xfrm>
              <a:off x="1261474" y="1638519"/>
              <a:ext cx="2602842" cy="3386860"/>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33" name="íşḻíde"/>
            <p:cNvSpPr/>
            <p:nvPr/>
          </p:nvSpPr>
          <p:spPr bwMode="auto">
            <a:xfrm>
              <a:off x="1948873" y="1403670"/>
              <a:ext cx="1330036"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ea typeface="微软雅黑"/>
                </a:rPr>
                <a:t>Map</a:t>
              </a:r>
              <a:r>
                <a:rPr kumimoji="0" lang="zh-CN" altLang="en-US" sz="1800" b="1" i="0" u="none" strike="noStrike" kern="0" cap="none" spc="0" normalizeH="0" baseline="0" noProof="0" dirty="0">
                  <a:ln>
                    <a:noFill/>
                  </a:ln>
                  <a:solidFill>
                    <a:prstClr val="white"/>
                  </a:solidFill>
                  <a:effectLst/>
                  <a:uLnTx/>
                  <a:uFillTx/>
                  <a:latin typeface="Arial"/>
                  <a:ea typeface="微软雅黑"/>
                </a:rPr>
                <a:t>输出</a:t>
              </a:r>
            </a:p>
          </p:txBody>
        </p:sp>
        <p:sp>
          <p:nvSpPr>
            <p:cNvPr id="34" name="TextBox 15">
              <a:extLst>
                <a:ext uri="{FF2B5EF4-FFF2-40B4-BE49-F238E27FC236}">
                  <a16:creationId xmlns:a16="http://schemas.microsoft.com/office/drawing/2014/main" id="{CADC5E60-AA05-496F-A84C-EAEAFB32D521}"/>
                </a:ext>
              </a:extLst>
            </p:cNvPr>
            <p:cNvSpPr txBox="1"/>
            <p:nvPr/>
          </p:nvSpPr>
          <p:spPr>
            <a:xfrm>
              <a:off x="1318392" y="2035434"/>
              <a:ext cx="2489004" cy="2848181"/>
            </a:xfrm>
            <a:prstGeom prst="rect">
              <a:avLst/>
            </a:prstGeom>
            <a:noFill/>
          </p:spPr>
          <p:txBody>
            <a:bodyPr wrap="square" rtlCol="0">
              <a:spAutoFit/>
            </a:bodyPr>
            <a:lstStyle/>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&lt;World</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&lt;World</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lnSpc>
                  <a:spcPct val="150000"/>
                </a:lnSpc>
              </a:pPr>
              <a:endParaRPr lang="en-US" altLang="zh-CN" dirty="0">
                <a:solidFill>
                  <a:prstClr val="black"/>
                </a:solidFill>
                <a:latin typeface="微软雅黑"/>
                <a:ea typeface="微软雅黑"/>
              </a:endParaRPr>
            </a:p>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&lt;Hadoop</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&lt;Hadoop</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just">
                <a:lnSpc>
                  <a:spcPct val="150000"/>
                </a:lnSpc>
              </a:pPr>
              <a:endParaRPr lang="en-US" altLang="zh-CN" dirty="0">
                <a:solidFill>
                  <a:prstClr val="black"/>
                </a:solidFill>
                <a:latin typeface="微软雅黑"/>
                <a:ea typeface="微软雅黑"/>
              </a:endParaRPr>
            </a:p>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&lt;Hadoop</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&lt;Hadoop</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p:txBody>
        </p:sp>
      </p:grpSp>
      <p:sp>
        <p:nvSpPr>
          <p:cNvPr id="8" name="椭圆形标注 7"/>
          <p:cNvSpPr/>
          <p:nvPr/>
        </p:nvSpPr>
        <p:spPr>
          <a:xfrm>
            <a:off x="7909291" y="1473737"/>
            <a:ext cx="819933" cy="276389"/>
          </a:xfrm>
          <a:prstGeom prst="wedgeEllipseCallout">
            <a:avLst>
              <a:gd name="adj1" fmla="val 20847"/>
              <a:gd name="adj2" fmla="val 89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Key</a:t>
            </a:r>
            <a:endParaRPr lang="zh-CN" altLang="en-US" dirty="0"/>
          </a:p>
        </p:txBody>
      </p:sp>
      <p:sp>
        <p:nvSpPr>
          <p:cNvPr id="35" name="椭圆形标注 34"/>
          <p:cNvSpPr/>
          <p:nvPr/>
        </p:nvSpPr>
        <p:spPr>
          <a:xfrm>
            <a:off x="9196773" y="1473736"/>
            <a:ext cx="1036389" cy="276389"/>
          </a:xfrm>
          <a:prstGeom prst="wedgeEllipseCallout">
            <a:avLst>
              <a:gd name="adj1" fmla="val -39983"/>
              <a:gd name="adj2" fmla="val 89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Value</a:t>
            </a:r>
            <a:endParaRPr lang="zh-CN" altLang="en-US" dirty="0"/>
          </a:p>
        </p:txBody>
      </p:sp>
      <p:pic>
        <p:nvPicPr>
          <p:cNvPr id="36" name="图片 35" descr="计教中心logo">
            <a:extLst>
              <a:ext uri="{FF2B5EF4-FFF2-40B4-BE49-F238E27FC236}">
                <a16:creationId xmlns:a16="http://schemas.microsoft.com/office/drawing/2014/main" id="{0AD789A4-D44E-4972-9A31-D5FC167B6E5F}"/>
              </a:ext>
            </a:extLst>
          </p:cNvPr>
          <p:cNvPicPr>
            <a:picLocks noChangeAspect="1"/>
          </p:cNvPicPr>
          <p:nvPr/>
        </p:nvPicPr>
        <p:blipFill>
          <a:blip r:embed="rId5"/>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1114652849"/>
      </p:ext>
    </p:extLst>
  </p:cSld>
  <p:clrMapOvr>
    <a:masterClrMapping/>
  </p:clrMapOvr>
  <mc:AlternateContent xmlns:mc="http://schemas.openxmlformats.org/markup-compatibility/2006" xmlns:p14="http://schemas.microsoft.com/office/powerpoint/2010/main">
    <mc:Choice Requires="p14">
      <p:transition p14:dur="0" advTm="47731"/>
    </mc:Choice>
    <mc:Fallback xmlns="">
      <p:transition advTm="477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500"/>
                                        <p:tgtEl>
                                          <p:spTgt spid="28"/>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par>
                                <p:cTn id="36" presetID="22" presetClass="entr" presetSubtype="8"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animBg="1"/>
      <p:bldP spid="25" grpId="0" animBg="1"/>
      <p:bldP spid="26" grpId="0"/>
      <p:bldP spid="28" grpId="0"/>
      <p:bldP spid="29" grpId="0" animBg="1"/>
      <p:bldP spid="30" grpId="0" animBg="1"/>
      <p:bldP spid="8" grpId="0" animBg="1"/>
      <p:bldP spid="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2941831"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3.4.3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执行过程</a:t>
            </a:r>
          </a:p>
        </p:txBody>
      </p:sp>
      <p:grpSp>
        <p:nvGrpSpPr>
          <p:cNvPr id="56" name="组合 55"/>
          <p:cNvGrpSpPr/>
          <p:nvPr/>
        </p:nvGrpSpPr>
        <p:grpSpPr>
          <a:xfrm>
            <a:off x="1004686" y="664107"/>
            <a:ext cx="2375826" cy="5400831"/>
            <a:chOff x="1261474" y="1403670"/>
            <a:chExt cx="2602842" cy="3621709"/>
          </a:xfrm>
        </p:grpSpPr>
        <p:sp>
          <p:nvSpPr>
            <p:cNvPr id="57" name="îṡľiḑe"/>
            <p:cNvSpPr/>
            <p:nvPr/>
          </p:nvSpPr>
          <p:spPr bwMode="auto">
            <a:xfrm>
              <a:off x="1261474" y="1638519"/>
              <a:ext cx="2602842" cy="3386860"/>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58" name="íşḻíde"/>
            <p:cNvSpPr/>
            <p:nvPr/>
          </p:nvSpPr>
          <p:spPr bwMode="auto">
            <a:xfrm>
              <a:off x="1897876" y="1403670"/>
              <a:ext cx="1330036"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ea typeface="微软雅黑"/>
                </a:rPr>
                <a:t>Map</a:t>
              </a:r>
              <a:r>
                <a:rPr kumimoji="0" lang="zh-CN" altLang="en-US" sz="1800" b="1" i="0" u="none" strike="noStrike" kern="0" cap="none" spc="0" normalizeH="0" baseline="0" noProof="0" dirty="0">
                  <a:ln>
                    <a:noFill/>
                  </a:ln>
                  <a:solidFill>
                    <a:prstClr val="white"/>
                  </a:solidFill>
                  <a:effectLst/>
                  <a:uLnTx/>
                  <a:uFillTx/>
                  <a:latin typeface="Arial"/>
                  <a:ea typeface="微软雅黑"/>
                </a:rPr>
                <a:t>输出</a:t>
              </a:r>
            </a:p>
          </p:txBody>
        </p:sp>
        <p:sp>
          <p:nvSpPr>
            <p:cNvPr id="59" name="TextBox 15">
              <a:extLst>
                <a:ext uri="{FF2B5EF4-FFF2-40B4-BE49-F238E27FC236}">
                  <a16:creationId xmlns:a16="http://schemas.microsoft.com/office/drawing/2014/main" id="{CADC5E60-AA05-496F-A84C-EAEAFB32D521}"/>
                </a:ext>
              </a:extLst>
            </p:cNvPr>
            <p:cNvSpPr txBox="1"/>
            <p:nvPr/>
          </p:nvSpPr>
          <p:spPr>
            <a:xfrm>
              <a:off x="1318392" y="2035434"/>
              <a:ext cx="2489004" cy="2848181"/>
            </a:xfrm>
            <a:prstGeom prst="rect">
              <a:avLst/>
            </a:prstGeom>
            <a:noFill/>
          </p:spPr>
          <p:txBody>
            <a:bodyPr wrap="square" rtlCol="0">
              <a:spAutoFit/>
            </a:bodyPr>
            <a:lstStyle/>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&lt;World</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&lt;World</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lnSpc>
                  <a:spcPct val="150000"/>
                </a:lnSpc>
              </a:pPr>
              <a:endParaRPr lang="en-US" altLang="zh-CN" dirty="0">
                <a:solidFill>
                  <a:prstClr val="black"/>
                </a:solidFill>
                <a:latin typeface="微软雅黑"/>
                <a:ea typeface="微软雅黑"/>
              </a:endParaRPr>
            </a:p>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&lt;Hadoop</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&lt;Hadoop</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just">
                <a:lnSpc>
                  <a:spcPct val="150000"/>
                </a:lnSpc>
              </a:pPr>
              <a:endParaRPr lang="en-US" altLang="zh-CN" dirty="0">
                <a:solidFill>
                  <a:prstClr val="black"/>
                </a:solidFill>
                <a:latin typeface="微软雅黑"/>
                <a:ea typeface="微软雅黑"/>
              </a:endParaRPr>
            </a:p>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&lt;Hadoop</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&lt;Hadoop</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p:txBody>
        </p:sp>
      </p:grpSp>
      <p:grpSp>
        <p:nvGrpSpPr>
          <p:cNvPr id="60" name="组合 59"/>
          <p:cNvGrpSpPr/>
          <p:nvPr/>
        </p:nvGrpSpPr>
        <p:grpSpPr>
          <a:xfrm>
            <a:off x="4805448" y="672656"/>
            <a:ext cx="2759133" cy="5392282"/>
            <a:chOff x="1261474" y="1409403"/>
            <a:chExt cx="2602842" cy="3615976"/>
          </a:xfrm>
        </p:grpSpPr>
        <p:sp>
          <p:nvSpPr>
            <p:cNvPr id="61" name="îṡľiḑe"/>
            <p:cNvSpPr/>
            <p:nvPr/>
          </p:nvSpPr>
          <p:spPr bwMode="auto">
            <a:xfrm>
              <a:off x="1261474" y="1638519"/>
              <a:ext cx="2602842" cy="3386860"/>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62" name="íşḻíde"/>
            <p:cNvSpPr/>
            <p:nvPr/>
          </p:nvSpPr>
          <p:spPr bwMode="auto">
            <a:xfrm>
              <a:off x="1633632" y="1409403"/>
              <a:ext cx="1858524"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ea typeface="微软雅黑"/>
                </a:rPr>
                <a:t>Shuffle</a:t>
              </a:r>
              <a:r>
                <a:rPr kumimoji="0" lang="zh-CN" altLang="en-US" sz="1800" b="1" i="0" u="none" strike="noStrike" kern="0" cap="none" spc="0" normalizeH="0" baseline="0" noProof="0" dirty="0">
                  <a:ln>
                    <a:noFill/>
                  </a:ln>
                  <a:solidFill>
                    <a:prstClr val="white"/>
                  </a:solidFill>
                  <a:effectLst/>
                  <a:uLnTx/>
                  <a:uFillTx/>
                  <a:latin typeface="Arial"/>
                  <a:ea typeface="微软雅黑"/>
                </a:rPr>
                <a:t>后的结果</a:t>
              </a:r>
            </a:p>
          </p:txBody>
        </p:sp>
        <p:sp>
          <p:nvSpPr>
            <p:cNvPr id="63" name="TextBox 15">
              <a:extLst>
                <a:ext uri="{FF2B5EF4-FFF2-40B4-BE49-F238E27FC236}">
                  <a16:creationId xmlns:a16="http://schemas.microsoft.com/office/drawing/2014/main" id="{CADC5E60-AA05-496F-A84C-EAEAFB32D521}"/>
                </a:ext>
              </a:extLst>
            </p:cNvPr>
            <p:cNvSpPr txBox="1"/>
            <p:nvPr/>
          </p:nvSpPr>
          <p:spPr>
            <a:xfrm>
              <a:off x="1324071" y="1998174"/>
              <a:ext cx="2489004" cy="2848181"/>
            </a:xfrm>
            <a:prstGeom prst="rect">
              <a:avLst/>
            </a:prstGeom>
            <a:noFill/>
          </p:spPr>
          <p:txBody>
            <a:bodyPr wrap="square" rtlCol="0">
              <a:spAutoFit/>
            </a:bodyPr>
            <a:lstStyle/>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&lt;World</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&lt;1</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1&gt;&gt;</a:t>
              </a:r>
            </a:p>
            <a:p>
              <a:pPr algn="ctr">
                <a:lnSpc>
                  <a:spcPct val="150000"/>
                </a:lnSpc>
              </a:pPr>
              <a:endParaRPr lang="en-US" altLang="zh-CN" dirty="0">
                <a:solidFill>
                  <a:prstClr val="black"/>
                </a:solidFill>
                <a:latin typeface="微软雅黑"/>
                <a:ea typeface="微软雅黑"/>
              </a:endParaRPr>
            </a:p>
            <a:p>
              <a:pPr algn="ctr">
                <a:lnSpc>
                  <a:spcPct val="150000"/>
                </a:lnSpc>
              </a:pPr>
              <a:endParaRPr lang="en-US" altLang="zh-CN" dirty="0">
                <a:solidFill>
                  <a:prstClr val="black"/>
                </a:solidFill>
                <a:latin typeface="微软雅黑"/>
                <a:ea typeface="微软雅黑"/>
              </a:endParaRPr>
            </a:p>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 Hadoop </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&lt;1</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1&gt;&gt;</a:t>
              </a:r>
            </a:p>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just">
                <a:lnSpc>
                  <a:spcPct val="150000"/>
                </a:lnSpc>
              </a:pPr>
              <a:endParaRPr lang="en-US" altLang="zh-CN" dirty="0">
                <a:solidFill>
                  <a:prstClr val="black"/>
                </a:solidFill>
                <a:latin typeface="微软雅黑"/>
                <a:ea typeface="微软雅黑"/>
              </a:endParaRPr>
            </a:p>
            <a:p>
              <a:pPr algn="just">
                <a:lnSpc>
                  <a:spcPct val="150000"/>
                </a:lnSpc>
              </a:pPr>
              <a:endParaRPr lang="en-US" altLang="zh-CN" dirty="0">
                <a:solidFill>
                  <a:prstClr val="black"/>
                </a:solidFill>
                <a:latin typeface="微软雅黑"/>
                <a:ea typeface="微软雅黑"/>
              </a:endParaRPr>
            </a:p>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 Hadoop </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&lt;1</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1&gt;&gt;</a:t>
              </a:r>
            </a:p>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p:txBody>
        </p:sp>
      </p:grpSp>
      <p:sp>
        <p:nvSpPr>
          <p:cNvPr id="64" name="右箭头 63"/>
          <p:cNvSpPr/>
          <p:nvPr/>
        </p:nvSpPr>
        <p:spPr>
          <a:xfrm>
            <a:off x="3394913" y="1985817"/>
            <a:ext cx="1410535" cy="175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143221" y="1596002"/>
            <a:ext cx="1913919" cy="523220"/>
          </a:xfrm>
          <a:prstGeom prst="rect">
            <a:avLst/>
          </a:prstGeom>
        </p:spPr>
        <p:txBody>
          <a:bodyPr wrap="square">
            <a:spAutoFit/>
          </a:bodyPr>
          <a:lstStyle/>
          <a:p>
            <a:pPr lvl="0" algn="ctr">
              <a:defRPr/>
            </a:pPr>
            <a:r>
              <a:rPr lang="en-US" altLang="zh-CN" sz="2800" b="1" kern="0" dirty="0">
                <a:latin typeface="Arial"/>
                <a:ea typeface="微软雅黑"/>
              </a:rPr>
              <a:t>Shuffle</a:t>
            </a:r>
            <a:endParaRPr lang="zh-CN" altLang="en-US" sz="2800" b="1" kern="0" dirty="0">
              <a:latin typeface="Arial"/>
              <a:ea typeface="微软雅黑"/>
            </a:endParaRPr>
          </a:p>
        </p:txBody>
      </p:sp>
      <p:sp>
        <p:nvSpPr>
          <p:cNvPr id="66" name="右箭头 65"/>
          <p:cNvSpPr/>
          <p:nvPr/>
        </p:nvSpPr>
        <p:spPr>
          <a:xfrm>
            <a:off x="3387713" y="3558154"/>
            <a:ext cx="1410535" cy="175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3136021" y="3168339"/>
            <a:ext cx="1913919" cy="523220"/>
          </a:xfrm>
          <a:prstGeom prst="rect">
            <a:avLst/>
          </a:prstGeom>
        </p:spPr>
        <p:txBody>
          <a:bodyPr wrap="square">
            <a:spAutoFit/>
          </a:bodyPr>
          <a:lstStyle/>
          <a:p>
            <a:pPr lvl="0" algn="ctr">
              <a:defRPr/>
            </a:pPr>
            <a:r>
              <a:rPr lang="en-US" altLang="zh-CN" sz="2800" b="1" kern="0" dirty="0">
                <a:latin typeface="Arial"/>
                <a:ea typeface="微软雅黑"/>
              </a:rPr>
              <a:t>Shuffle</a:t>
            </a:r>
            <a:endParaRPr lang="zh-CN" altLang="en-US" sz="2800" b="1" kern="0" dirty="0">
              <a:latin typeface="Arial"/>
              <a:ea typeface="微软雅黑"/>
            </a:endParaRPr>
          </a:p>
        </p:txBody>
      </p:sp>
      <p:sp>
        <p:nvSpPr>
          <p:cNvPr id="68" name="右箭头 67"/>
          <p:cNvSpPr/>
          <p:nvPr/>
        </p:nvSpPr>
        <p:spPr>
          <a:xfrm>
            <a:off x="3380511" y="5165934"/>
            <a:ext cx="1410535" cy="175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3128819" y="4776119"/>
            <a:ext cx="1913919" cy="523220"/>
          </a:xfrm>
          <a:prstGeom prst="rect">
            <a:avLst/>
          </a:prstGeom>
        </p:spPr>
        <p:txBody>
          <a:bodyPr wrap="square">
            <a:spAutoFit/>
          </a:bodyPr>
          <a:lstStyle/>
          <a:p>
            <a:pPr lvl="0" algn="ctr">
              <a:defRPr/>
            </a:pPr>
            <a:r>
              <a:rPr lang="en-US" altLang="zh-CN" sz="2800" b="1" kern="0" dirty="0">
                <a:latin typeface="Arial"/>
                <a:ea typeface="微软雅黑"/>
              </a:rPr>
              <a:t>Shuffle</a:t>
            </a:r>
            <a:endParaRPr lang="zh-CN" altLang="en-US" sz="2800" b="1" kern="0" dirty="0">
              <a:latin typeface="Arial"/>
              <a:ea typeface="微软雅黑"/>
            </a:endParaRPr>
          </a:p>
        </p:txBody>
      </p:sp>
      <p:sp>
        <p:nvSpPr>
          <p:cNvPr id="70" name="椭圆形标注 69"/>
          <p:cNvSpPr/>
          <p:nvPr/>
        </p:nvSpPr>
        <p:spPr>
          <a:xfrm>
            <a:off x="4871804" y="1789966"/>
            <a:ext cx="819933" cy="276389"/>
          </a:xfrm>
          <a:prstGeom prst="wedgeEllipseCallout">
            <a:avLst>
              <a:gd name="adj1" fmla="val 20847"/>
              <a:gd name="adj2" fmla="val 89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Key</a:t>
            </a:r>
            <a:endParaRPr lang="zh-CN" altLang="en-US" dirty="0"/>
          </a:p>
        </p:txBody>
      </p:sp>
      <p:sp>
        <p:nvSpPr>
          <p:cNvPr id="71" name="椭圆形标注 70"/>
          <p:cNvSpPr/>
          <p:nvPr/>
        </p:nvSpPr>
        <p:spPr>
          <a:xfrm>
            <a:off x="6677480" y="1789965"/>
            <a:ext cx="1589065" cy="276389"/>
          </a:xfrm>
          <a:prstGeom prst="wedgeEllipseCallout">
            <a:avLst>
              <a:gd name="adj1" fmla="val -39983"/>
              <a:gd name="adj2" fmla="val 89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Value-List</a:t>
            </a:r>
            <a:endParaRPr lang="zh-CN" altLang="en-US" dirty="0"/>
          </a:p>
        </p:txBody>
      </p:sp>
      <p:sp>
        <p:nvSpPr>
          <p:cNvPr id="72" name="右箭头 71"/>
          <p:cNvSpPr/>
          <p:nvPr/>
        </p:nvSpPr>
        <p:spPr>
          <a:xfrm>
            <a:off x="7561277" y="3558154"/>
            <a:ext cx="1410535" cy="175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7309585" y="3168339"/>
            <a:ext cx="1913919" cy="523220"/>
          </a:xfrm>
          <a:prstGeom prst="rect">
            <a:avLst/>
          </a:prstGeom>
        </p:spPr>
        <p:txBody>
          <a:bodyPr wrap="square">
            <a:spAutoFit/>
          </a:bodyPr>
          <a:lstStyle/>
          <a:p>
            <a:pPr lvl="0" algn="ctr">
              <a:defRPr/>
            </a:pPr>
            <a:r>
              <a:rPr lang="en-US" altLang="zh-CN" sz="2800" b="1" kern="0" dirty="0">
                <a:latin typeface="Arial"/>
                <a:ea typeface="微软雅黑"/>
              </a:rPr>
              <a:t>Reduce</a:t>
            </a:r>
            <a:endParaRPr lang="zh-CN" altLang="en-US" sz="2800" b="1" kern="0" dirty="0">
              <a:latin typeface="Arial"/>
              <a:ea typeface="微软雅黑"/>
            </a:endParaRPr>
          </a:p>
        </p:txBody>
      </p:sp>
      <p:grpSp>
        <p:nvGrpSpPr>
          <p:cNvPr id="74" name="组合 73"/>
          <p:cNvGrpSpPr/>
          <p:nvPr/>
        </p:nvGrpSpPr>
        <p:grpSpPr>
          <a:xfrm>
            <a:off x="8971812" y="2425624"/>
            <a:ext cx="2759133" cy="2232508"/>
            <a:chOff x="1261474" y="1406685"/>
            <a:chExt cx="2602842" cy="1497083"/>
          </a:xfrm>
        </p:grpSpPr>
        <p:sp>
          <p:nvSpPr>
            <p:cNvPr id="75" name="îṡľiḑe"/>
            <p:cNvSpPr/>
            <p:nvPr/>
          </p:nvSpPr>
          <p:spPr bwMode="auto">
            <a:xfrm>
              <a:off x="1261474" y="1638519"/>
              <a:ext cx="2602842" cy="1265249"/>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76" name="íşḻíde"/>
            <p:cNvSpPr/>
            <p:nvPr/>
          </p:nvSpPr>
          <p:spPr bwMode="auto">
            <a:xfrm>
              <a:off x="1633632" y="1406685"/>
              <a:ext cx="1858524"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ea typeface="微软雅黑"/>
                </a:rPr>
                <a:t>Reduce</a:t>
              </a:r>
              <a:r>
                <a:rPr kumimoji="0" lang="zh-CN" altLang="en-US" sz="1800" b="1" i="0" u="none" strike="noStrike" kern="0" cap="none" spc="0" normalizeH="0" baseline="0" noProof="0" dirty="0">
                  <a:ln>
                    <a:noFill/>
                  </a:ln>
                  <a:solidFill>
                    <a:prstClr val="white"/>
                  </a:solidFill>
                  <a:effectLst/>
                  <a:uLnTx/>
                  <a:uFillTx/>
                  <a:latin typeface="Arial"/>
                  <a:ea typeface="微软雅黑"/>
                </a:rPr>
                <a:t>输出</a:t>
              </a:r>
            </a:p>
          </p:txBody>
        </p:sp>
        <p:sp>
          <p:nvSpPr>
            <p:cNvPr id="77" name="TextBox 15">
              <a:extLst>
                <a:ext uri="{FF2B5EF4-FFF2-40B4-BE49-F238E27FC236}">
                  <a16:creationId xmlns:a16="http://schemas.microsoft.com/office/drawing/2014/main" id="{CADC5E60-AA05-496F-A84C-EAEAFB32D521}"/>
                </a:ext>
              </a:extLst>
            </p:cNvPr>
            <p:cNvSpPr txBox="1"/>
            <p:nvPr/>
          </p:nvSpPr>
          <p:spPr>
            <a:xfrm>
              <a:off x="1315358" y="1948626"/>
              <a:ext cx="2489004" cy="804921"/>
            </a:xfrm>
            <a:prstGeom prst="rect">
              <a:avLst/>
            </a:prstGeom>
            <a:noFill/>
          </p:spPr>
          <p:txBody>
            <a:bodyPr wrap="square" rtlCol="0">
              <a:spAutoFit/>
            </a:bodyPr>
            <a:lstStyle/>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3&gt;</a:t>
              </a:r>
            </a:p>
            <a:p>
              <a:pPr algn="ctr"/>
              <a:r>
                <a:rPr lang="en-US" altLang="zh-CN" dirty="0">
                  <a:solidFill>
                    <a:prstClr val="black"/>
                  </a:solidFill>
                  <a:latin typeface="微软雅黑"/>
                  <a:ea typeface="微软雅黑"/>
                </a:rPr>
                <a:t>&lt; Hadoop </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4&gt;</a:t>
              </a:r>
            </a:p>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3&gt;</a:t>
              </a:r>
            </a:p>
            <a:p>
              <a:pPr algn="ctr"/>
              <a:r>
                <a:rPr lang="en-US" altLang="zh-CN" dirty="0">
                  <a:solidFill>
                    <a:prstClr val="black"/>
                  </a:solidFill>
                  <a:latin typeface="微软雅黑"/>
                  <a:ea typeface="微软雅黑"/>
                </a:rPr>
                <a:t>&lt;World</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2&gt;</a:t>
              </a:r>
            </a:p>
          </p:txBody>
        </p:sp>
      </p:grpSp>
      <p:grpSp>
        <p:nvGrpSpPr>
          <p:cNvPr id="78" name="组合 77"/>
          <p:cNvGrpSpPr/>
          <p:nvPr/>
        </p:nvGrpSpPr>
        <p:grpSpPr>
          <a:xfrm>
            <a:off x="4802144" y="672656"/>
            <a:ext cx="2759133" cy="5392282"/>
            <a:chOff x="1261474" y="1409403"/>
            <a:chExt cx="2602842" cy="3615976"/>
          </a:xfrm>
        </p:grpSpPr>
        <p:sp>
          <p:nvSpPr>
            <p:cNvPr id="79" name="îṡľiḑe"/>
            <p:cNvSpPr/>
            <p:nvPr/>
          </p:nvSpPr>
          <p:spPr bwMode="auto">
            <a:xfrm>
              <a:off x="1261474" y="1638519"/>
              <a:ext cx="2602842" cy="3386860"/>
            </a:xfrm>
            <a:prstGeom prst="roundRect">
              <a:avLst>
                <a:gd name="adj" fmla="val 9498"/>
              </a:avLst>
            </a:prstGeom>
            <a:solidFill>
              <a:schemeClr val="bg1"/>
            </a:solidFill>
            <a:ln w="19050">
              <a:solidFill>
                <a:schemeClr val="accent1">
                  <a:shade val="50000"/>
                </a:schemeClr>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微软雅黑"/>
              </a:endParaRPr>
            </a:p>
          </p:txBody>
        </p:sp>
        <p:sp>
          <p:nvSpPr>
            <p:cNvPr id="80" name="íşḻíde"/>
            <p:cNvSpPr/>
            <p:nvPr/>
          </p:nvSpPr>
          <p:spPr bwMode="auto">
            <a:xfrm>
              <a:off x="1633632" y="1409403"/>
              <a:ext cx="1858524" cy="508532"/>
            </a:xfrm>
            <a:prstGeom prst="roundRect">
              <a:avLst/>
            </a:prstGeom>
            <a:solidFill>
              <a:srgbClr val="0A143A"/>
            </a:solidFill>
            <a:ln w="19050">
              <a:noFill/>
              <a:round/>
              <a:headEnd/>
              <a:tailEnd/>
            </a:ln>
          </p:spPr>
          <p:txBody>
            <a:bodyPr vert="horz" wrap="none" lIns="91440" tIns="45720" rIns="91440" bIns="45720" anchor="ctr" anchorCtr="1" compatLnSpc="1">
              <a:prstTxWarp prst="textNoShape">
                <a:avLst/>
              </a:prstTxWarp>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a:ea typeface="微软雅黑"/>
                </a:rPr>
                <a:t>Combine</a:t>
              </a:r>
              <a:r>
                <a:rPr kumimoji="0" lang="zh-CN" altLang="en-US" sz="1800" b="1" i="0" u="none" strike="noStrike" kern="0" cap="none" spc="0" normalizeH="0" baseline="0" noProof="0" dirty="0">
                  <a:ln>
                    <a:noFill/>
                  </a:ln>
                  <a:solidFill>
                    <a:prstClr val="white"/>
                  </a:solidFill>
                  <a:effectLst/>
                  <a:uLnTx/>
                  <a:uFillTx/>
                  <a:latin typeface="Arial"/>
                  <a:ea typeface="微软雅黑"/>
                </a:rPr>
                <a:t>后的结果</a:t>
              </a:r>
            </a:p>
          </p:txBody>
        </p:sp>
        <p:sp>
          <p:nvSpPr>
            <p:cNvPr id="81" name="TextBox 15">
              <a:extLst>
                <a:ext uri="{FF2B5EF4-FFF2-40B4-BE49-F238E27FC236}">
                  <a16:creationId xmlns:a16="http://schemas.microsoft.com/office/drawing/2014/main" id="{CADC5E60-AA05-496F-A84C-EAEAFB32D521}"/>
                </a:ext>
              </a:extLst>
            </p:cNvPr>
            <p:cNvSpPr txBox="1"/>
            <p:nvPr/>
          </p:nvSpPr>
          <p:spPr>
            <a:xfrm>
              <a:off x="1324071" y="1998174"/>
              <a:ext cx="2489004" cy="2848181"/>
            </a:xfrm>
            <a:prstGeom prst="rect">
              <a:avLst/>
            </a:prstGeom>
            <a:noFill/>
          </p:spPr>
          <p:txBody>
            <a:bodyPr wrap="square" rtlCol="0">
              <a:spAutoFit/>
            </a:bodyPr>
            <a:lstStyle/>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&lt;World</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2&gt;</a:t>
              </a:r>
            </a:p>
            <a:p>
              <a:pPr algn="ctr">
                <a:lnSpc>
                  <a:spcPct val="150000"/>
                </a:lnSpc>
              </a:pPr>
              <a:endParaRPr lang="en-US" altLang="zh-CN" dirty="0">
                <a:solidFill>
                  <a:prstClr val="black"/>
                </a:solidFill>
                <a:latin typeface="微软雅黑"/>
                <a:ea typeface="微软雅黑"/>
              </a:endParaRPr>
            </a:p>
            <a:p>
              <a:pPr algn="ctr">
                <a:lnSpc>
                  <a:spcPct val="150000"/>
                </a:lnSpc>
              </a:pPr>
              <a:endParaRPr lang="en-US" altLang="zh-CN" dirty="0">
                <a:solidFill>
                  <a:prstClr val="black"/>
                </a:solidFill>
                <a:latin typeface="微软雅黑"/>
                <a:ea typeface="微软雅黑"/>
              </a:endParaRPr>
            </a:p>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 Hadoop </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2&gt;</a:t>
              </a:r>
            </a:p>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just">
                <a:lnSpc>
                  <a:spcPct val="150000"/>
                </a:lnSpc>
              </a:pPr>
              <a:endParaRPr lang="en-US" altLang="zh-CN" dirty="0">
                <a:solidFill>
                  <a:prstClr val="black"/>
                </a:solidFill>
                <a:latin typeface="微软雅黑"/>
                <a:ea typeface="微软雅黑"/>
              </a:endParaRPr>
            </a:p>
            <a:p>
              <a:pPr algn="just">
                <a:lnSpc>
                  <a:spcPct val="150000"/>
                </a:lnSpc>
              </a:pPr>
              <a:endParaRPr lang="en-US" altLang="zh-CN" dirty="0">
                <a:solidFill>
                  <a:prstClr val="black"/>
                </a:solidFill>
                <a:latin typeface="微软雅黑"/>
                <a:ea typeface="微软雅黑"/>
              </a:endParaRPr>
            </a:p>
            <a:p>
              <a:pPr algn="ctr"/>
              <a:r>
                <a:rPr lang="en-US" altLang="zh-CN" dirty="0">
                  <a:solidFill>
                    <a:prstClr val="black"/>
                  </a:solidFill>
                  <a:latin typeface="微软雅黑"/>
                  <a:ea typeface="微软雅黑"/>
                </a:rPr>
                <a:t>&lt;Bye</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a:p>
              <a:pPr algn="ctr"/>
              <a:r>
                <a:rPr lang="en-US" altLang="zh-CN" dirty="0">
                  <a:solidFill>
                    <a:prstClr val="black"/>
                  </a:solidFill>
                  <a:latin typeface="微软雅黑"/>
                  <a:ea typeface="微软雅黑"/>
                </a:rPr>
                <a:t>&lt; Hadoop </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2&gt;</a:t>
              </a:r>
            </a:p>
            <a:p>
              <a:pPr algn="ctr"/>
              <a:r>
                <a:rPr lang="en-US" altLang="zh-CN" dirty="0">
                  <a:solidFill>
                    <a:prstClr val="black"/>
                  </a:solidFill>
                  <a:latin typeface="微软雅黑"/>
                  <a:ea typeface="微软雅黑"/>
                </a:rPr>
                <a:t>&lt;Hello</a:t>
              </a:r>
              <a:r>
                <a:rPr lang="zh-CN" altLang="en-US" dirty="0">
                  <a:solidFill>
                    <a:prstClr val="black"/>
                  </a:solidFill>
                  <a:latin typeface="微软雅黑"/>
                  <a:ea typeface="微软雅黑"/>
                </a:rPr>
                <a:t>，</a:t>
              </a:r>
              <a:r>
                <a:rPr lang="en-US" altLang="zh-CN" dirty="0">
                  <a:solidFill>
                    <a:prstClr val="black"/>
                  </a:solidFill>
                  <a:latin typeface="微软雅黑"/>
                  <a:ea typeface="微软雅黑"/>
                </a:rPr>
                <a:t>1&gt;</a:t>
              </a:r>
            </a:p>
          </p:txBody>
        </p:sp>
      </p:grpSp>
      <p:sp>
        <p:nvSpPr>
          <p:cNvPr id="82" name="矩形 81"/>
          <p:cNvSpPr/>
          <p:nvPr/>
        </p:nvSpPr>
        <p:spPr>
          <a:xfrm>
            <a:off x="3136021" y="1290968"/>
            <a:ext cx="1913919" cy="461665"/>
          </a:xfrm>
          <a:prstGeom prst="rect">
            <a:avLst/>
          </a:prstGeom>
        </p:spPr>
        <p:txBody>
          <a:bodyPr wrap="square">
            <a:spAutoFit/>
          </a:bodyPr>
          <a:lstStyle/>
          <a:p>
            <a:pPr lvl="0" algn="ctr">
              <a:defRPr/>
            </a:pPr>
            <a:r>
              <a:rPr lang="en-US" altLang="zh-CN" sz="2400" b="1" kern="0" dirty="0">
                <a:latin typeface="Arial"/>
                <a:ea typeface="微软雅黑"/>
              </a:rPr>
              <a:t>Combine</a:t>
            </a:r>
            <a:endParaRPr lang="zh-CN" altLang="en-US" sz="2400" b="1" kern="0" dirty="0">
              <a:latin typeface="Arial"/>
              <a:ea typeface="微软雅黑"/>
            </a:endParaRPr>
          </a:p>
        </p:txBody>
      </p:sp>
      <p:sp>
        <p:nvSpPr>
          <p:cNvPr id="83" name="矩形 82"/>
          <p:cNvSpPr/>
          <p:nvPr/>
        </p:nvSpPr>
        <p:spPr>
          <a:xfrm>
            <a:off x="3161715" y="2856930"/>
            <a:ext cx="1913919" cy="461665"/>
          </a:xfrm>
          <a:prstGeom prst="rect">
            <a:avLst/>
          </a:prstGeom>
        </p:spPr>
        <p:txBody>
          <a:bodyPr wrap="square">
            <a:spAutoFit/>
          </a:bodyPr>
          <a:lstStyle/>
          <a:p>
            <a:pPr lvl="0" algn="ctr">
              <a:defRPr/>
            </a:pPr>
            <a:r>
              <a:rPr lang="en-US" altLang="zh-CN" sz="2400" b="1" kern="0" dirty="0">
                <a:latin typeface="Arial"/>
                <a:ea typeface="微软雅黑"/>
              </a:rPr>
              <a:t>Combine</a:t>
            </a:r>
            <a:endParaRPr lang="zh-CN" altLang="en-US" sz="2400" b="1" kern="0" dirty="0">
              <a:latin typeface="Arial"/>
              <a:ea typeface="微软雅黑"/>
            </a:endParaRPr>
          </a:p>
        </p:txBody>
      </p:sp>
      <p:sp>
        <p:nvSpPr>
          <p:cNvPr id="84" name="矩形 83"/>
          <p:cNvSpPr/>
          <p:nvPr/>
        </p:nvSpPr>
        <p:spPr>
          <a:xfrm>
            <a:off x="3161715" y="4460869"/>
            <a:ext cx="1913919" cy="461665"/>
          </a:xfrm>
          <a:prstGeom prst="rect">
            <a:avLst/>
          </a:prstGeom>
        </p:spPr>
        <p:txBody>
          <a:bodyPr wrap="square">
            <a:spAutoFit/>
          </a:bodyPr>
          <a:lstStyle/>
          <a:p>
            <a:pPr lvl="0" algn="ctr">
              <a:defRPr/>
            </a:pPr>
            <a:r>
              <a:rPr lang="en-US" altLang="zh-CN" sz="2400" b="1" kern="0" dirty="0">
                <a:latin typeface="Arial"/>
                <a:ea typeface="微软雅黑"/>
              </a:rPr>
              <a:t>Combine</a:t>
            </a:r>
            <a:endParaRPr lang="zh-CN" altLang="en-US" sz="2400" b="1" kern="0" dirty="0">
              <a:latin typeface="Arial"/>
              <a:ea typeface="微软雅黑"/>
            </a:endParaRPr>
          </a:p>
        </p:txBody>
      </p:sp>
      <p:sp>
        <p:nvSpPr>
          <p:cNvPr id="85" name="椭圆形标注 84"/>
          <p:cNvSpPr/>
          <p:nvPr/>
        </p:nvSpPr>
        <p:spPr>
          <a:xfrm>
            <a:off x="5064340" y="1851617"/>
            <a:ext cx="819933" cy="276389"/>
          </a:xfrm>
          <a:prstGeom prst="wedgeEllipseCallout">
            <a:avLst>
              <a:gd name="adj1" fmla="val 20847"/>
              <a:gd name="adj2" fmla="val 89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Key</a:t>
            </a:r>
            <a:endParaRPr lang="zh-CN" altLang="en-US" dirty="0"/>
          </a:p>
        </p:txBody>
      </p:sp>
      <p:sp>
        <p:nvSpPr>
          <p:cNvPr id="86" name="椭圆形标注 85"/>
          <p:cNvSpPr/>
          <p:nvPr/>
        </p:nvSpPr>
        <p:spPr>
          <a:xfrm>
            <a:off x="6506910" y="1831741"/>
            <a:ext cx="1589065" cy="276389"/>
          </a:xfrm>
          <a:prstGeom prst="wedgeEllipseCallout">
            <a:avLst>
              <a:gd name="adj1" fmla="val -39983"/>
              <a:gd name="adj2" fmla="val 89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Value</a:t>
            </a:r>
            <a:endParaRPr lang="zh-CN" altLang="en-US" dirty="0"/>
          </a:p>
        </p:txBody>
      </p:sp>
      <p:pic>
        <p:nvPicPr>
          <p:cNvPr id="42" name="图片 41" descr="计教中心logo">
            <a:extLst>
              <a:ext uri="{FF2B5EF4-FFF2-40B4-BE49-F238E27FC236}">
                <a16:creationId xmlns:a16="http://schemas.microsoft.com/office/drawing/2014/main" id="{6A8946DC-B30B-4806-92F4-809BAC082051}"/>
              </a:ext>
            </a:extLst>
          </p:cNvPr>
          <p:cNvPicPr>
            <a:picLocks noChangeAspect="1"/>
          </p:cNvPicPr>
          <p:nvPr/>
        </p:nvPicPr>
        <p:blipFill>
          <a:blip r:embed="rId5"/>
          <a:stretch>
            <a:fillRect/>
          </a:stretch>
        </p:blipFill>
        <p:spPr>
          <a:xfrm>
            <a:off x="10903585" y="6058535"/>
            <a:ext cx="1288415" cy="799465"/>
          </a:xfrm>
          <a:prstGeom prst="rect">
            <a:avLst/>
          </a:prstGeom>
        </p:spPr>
      </p:pic>
    </p:spTree>
    <p:custDataLst>
      <p:tags r:id="rId1"/>
    </p:custDataLst>
    <p:extLst>
      <p:ext uri="{BB962C8B-B14F-4D97-AF65-F5344CB8AC3E}">
        <p14:creationId xmlns:p14="http://schemas.microsoft.com/office/powerpoint/2010/main" val="3801071479"/>
      </p:ext>
    </p:extLst>
  </p:cSld>
  <p:clrMapOvr>
    <a:masterClrMapping/>
  </p:clrMapOvr>
  <mc:AlternateContent xmlns:mc="http://schemas.openxmlformats.org/markup-compatibility/2006" xmlns:p14="http://schemas.microsoft.com/office/powerpoint/2010/main">
    <mc:Choice Requires="p14">
      <p:transition p14:dur="0" advTm="59925"/>
    </mc:Choice>
    <mc:Fallback xmlns="">
      <p:transition advTm="59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left)">
                                      <p:cBhvr>
                                        <p:cTn id="12" dur="500"/>
                                        <p:tgtEl>
                                          <p:spTgt spid="6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par>
                                <p:cTn id="16" presetID="22" presetClass="entr" presetSubtype="8" fill="hold" grpId="1"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wipe(left)">
                                      <p:cBhvr>
                                        <p:cTn id="18" dur="500"/>
                                        <p:tgtEl>
                                          <p:spTgt spid="6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wipe(left)">
                                      <p:cBhvr>
                                        <p:cTn id="21" dur="500"/>
                                        <p:tgtEl>
                                          <p:spTgt spid="66"/>
                                        </p:tgtEl>
                                      </p:cBhvr>
                                    </p:animEffect>
                                  </p:childTnLst>
                                </p:cTn>
                              </p:par>
                              <p:par>
                                <p:cTn id="22" presetID="22" presetClass="entr" presetSubtype="8" fill="hold" grpId="1"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left)">
                                      <p:cBhvr>
                                        <p:cTn id="24" dur="500"/>
                                        <p:tgtEl>
                                          <p:spTgt spid="6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left)">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left)">
                                      <p:cBhvr>
                                        <p:cTn id="53" dur="500"/>
                                        <p:tgtEl>
                                          <p:spTgt spid="7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70"/>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7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60"/>
                                        </p:tgtEl>
                                        <p:attrNameLst>
                                          <p:attrName>style.visibility</p:attrName>
                                        </p:attrNameLst>
                                      </p:cBhvr>
                                      <p:to>
                                        <p:strVal val="hidden"/>
                                      </p:to>
                                    </p:set>
                                  </p:childTnLst>
                                </p:cTn>
                              </p:par>
                              <p:par>
                                <p:cTn id="62" presetID="1" presetClass="exit" presetSubtype="0" fill="hold" grpId="0" nodeType="withEffect">
                                  <p:stCondLst>
                                    <p:cond delay="0"/>
                                  </p:stCondLst>
                                  <p:childTnLst>
                                    <p:set>
                                      <p:cBhvr>
                                        <p:cTn id="63" dur="1" fill="hold">
                                          <p:stCondLst>
                                            <p:cond delay="0"/>
                                          </p:stCondLst>
                                        </p:cTn>
                                        <p:tgtEl>
                                          <p:spTgt spid="65"/>
                                        </p:tgtEl>
                                        <p:attrNameLst>
                                          <p:attrName>style.visibility</p:attrName>
                                        </p:attrNameLst>
                                      </p:cBhvr>
                                      <p:to>
                                        <p:strVal val="hidden"/>
                                      </p:to>
                                    </p:set>
                                  </p:childTnLst>
                                </p:cTn>
                              </p:par>
                              <p:par>
                                <p:cTn id="64" presetID="1" presetClass="exit" presetSubtype="0" fill="hold" grpId="0" nodeType="withEffect">
                                  <p:stCondLst>
                                    <p:cond delay="0"/>
                                  </p:stCondLst>
                                  <p:childTnLst>
                                    <p:set>
                                      <p:cBhvr>
                                        <p:cTn id="65" dur="1" fill="hold">
                                          <p:stCondLst>
                                            <p:cond delay="0"/>
                                          </p:stCondLst>
                                        </p:cTn>
                                        <p:tgtEl>
                                          <p:spTgt spid="67"/>
                                        </p:tgtEl>
                                        <p:attrNameLst>
                                          <p:attrName>style.visibility</p:attrName>
                                        </p:attrNameLst>
                                      </p:cBhvr>
                                      <p:to>
                                        <p:strVal val="hidden"/>
                                      </p:to>
                                    </p:set>
                                  </p:childTnLst>
                                </p:cTn>
                              </p:par>
                              <p:par>
                                <p:cTn id="66" presetID="1" presetClass="exit" presetSubtype="0" fill="hold" grpId="0" nodeType="withEffect">
                                  <p:stCondLst>
                                    <p:cond delay="0"/>
                                  </p:stCondLst>
                                  <p:childTnLst>
                                    <p:set>
                                      <p:cBhvr>
                                        <p:cTn id="67" dur="1" fill="hold">
                                          <p:stCondLst>
                                            <p:cond delay="0"/>
                                          </p:stCondLst>
                                        </p:cTn>
                                        <p:tgtEl>
                                          <p:spTgt spid="69"/>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8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wipe(left)">
                                      <p:cBhvr>
                                        <p:cTn id="78" dur="50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p:bldP spid="65" grpId="1"/>
      <p:bldP spid="66" grpId="0" animBg="1"/>
      <p:bldP spid="67" grpId="0"/>
      <p:bldP spid="67" grpId="1"/>
      <p:bldP spid="68" grpId="0" animBg="1"/>
      <p:bldP spid="69" grpId="0"/>
      <p:bldP spid="69" grpId="1"/>
      <p:bldP spid="70" grpId="0" animBg="1"/>
      <p:bldP spid="70" grpId="1" animBg="1"/>
      <p:bldP spid="71" grpId="0" animBg="1"/>
      <p:bldP spid="71" grpId="1" animBg="1"/>
      <p:bldP spid="72" grpId="0" animBg="1"/>
      <p:bldP spid="73" grpId="0"/>
      <p:bldP spid="82" grpId="0"/>
      <p:bldP spid="83" grpId="0"/>
      <p:bldP spid="84" grpId="0"/>
      <p:bldP spid="85" grpId="0" animBg="1"/>
      <p:bldP spid="8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小结：</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2" name="内容占位符 2"/>
          <p:cNvSpPr txBox="1">
            <a:spLocks/>
          </p:cNvSpPr>
          <p:nvPr/>
        </p:nvSpPr>
        <p:spPr>
          <a:xfrm>
            <a:off x="1685666" y="2498392"/>
            <a:ext cx="8820668" cy="18612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lang="zh-CN" altLang="en-US" sz="3600" dirty="0">
                <a:solidFill>
                  <a:sysClr val="windowText" lastClr="000000"/>
                </a:solidFill>
                <a:latin typeface="微软雅黑" panose="020B0503020204020204" pitchFamily="34" charset="-122"/>
                <a:ea typeface="微软雅黑" panose="020B0503020204020204" pitchFamily="34" charset="-122"/>
              </a:rPr>
              <a:t>了解云存储及云计算的相关概念</a:t>
            </a:r>
            <a:endParaRPr lang="en-US" altLang="zh-CN" sz="3600" dirty="0">
              <a:solidFill>
                <a:sysClr val="windowText" lastClr="000000"/>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理解</a:t>
            </a:r>
            <a:r>
              <a:rPr kumimoji="0" lang="en-US" altLang="zh-CN"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MapReduce</a:t>
            </a:r>
            <a:r>
              <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的编程思想和实现过程</a:t>
            </a:r>
            <a:endParaRPr kumimoji="0" lang="en-US" altLang="zh-CN"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endPar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6844661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预祝小天才们，期末考试开心顺利。</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9" name="图片 8">
            <a:extLst>
              <a:ext uri="{FF2B5EF4-FFF2-40B4-BE49-F238E27FC236}">
                <a16:creationId xmlns:a16="http://schemas.microsoft.com/office/drawing/2014/main" id="{BEEEB75E-E412-411A-8BB1-D32B8AB35C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501" y="697054"/>
            <a:ext cx="10026805" cy="6086506"/>
          </a:xfrm>
          <a:prstGeom prst="rect">
            <a:avLst/>
          </a:prstGeom>
        </p:spPr>
      </p:pic>
    </p:spTree>
    <p:custDataLst>
      <p:tags r:id="rId1"/>
    </p:custDataLst>
    <p:extLst>
      <p:ext uri="{BB962C8B-B14F-4D97-AF65-F5344CB8AC3E}">
        <p14:creationId xmlns:p14="http://schemas.microsoft.com/office/powerpoint/2010/main" val="428947994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286269" y="2223615"/>
            <a:ext cx="5908317" cy="1446550"/>
          </a:xfrm>
          <a:prstGeom prst="rect">
            <a:avLst/>
          </a:prstGeom>
          <a:noFill/>
        </p:spPr>
        <p:txBody>
          <a:bodyPr wrap="square" rtlCol="0">
            <a:spAutoFit/>
          </a:bodyPr>
          <a:lstStyle/>
          <a:p>
            <a:pPr algn="ctr" defTabSz="1218565">
              <a:defRPr/>
            </a:pPr>
            <a:r>
              <a:rPr lang="zh-CN" altLang="en-US" sz="8800" b="1" dirty="0">
                <a:gradFill>
                  <a:gsLst>
                    <a:gs pos="0">
                      <a:srgbClr val="E30613"/>
                    </a:gs>
                    <a:gs pos="100000">
                      <a:srgbClr val="81040B"/>
                    </a:gs>
                  </a:gsLst>
                  <a:lin ang="5400000" scaled="1"/>
                </a:gradFill>
                <a:latin typeface="微软雅黑" pitchFamily="34" charset="-122"/>
                <a:ea typeface="微软雅黑" pitchFamily="34" charset="-122"/>
                <a:cs typeface="Kartika" panose="02020503030404060203" pitchFamily="18" charset="0"/>
              </a:rPr>
              <a:t>谢谢大家！</a:t>
            </a:r>
          </a:p>
        </p:txBody>
      </p:sp>
      <p:grpSp>
        <p:nvGrpSpPr>
          <p:cNvPr id="4" name="组合 3"/>
          <p:cNvGrpSpPr/>
          <p:nvPr/>
        </p:nvGrpSpPr>
        <p:grpSpPr>
          <a:xfrm>
            <a:off x="0" y="5691189"/>
            <a:ext cx="12192000" cy="432000"/>
            <a:chOff x="117567" y="5691189"/>
            <a:chExt cx="8890144" cy="432000"/>
          </a:xfrm>
        </p:grpSpPr>
        <p:cxnSp>
          <p:nvCxnSpPr>
            <p:cNvPr id="25" name="直接连接符 24"/>
            <p:cNvCxnSpPr/>
            <p:nvPr/>
          </p:nvCxnSpPr>
          <p:spPr>
            <a:xfrm flipH="1">
              <a:off x="117567" y="5912402"/>
              <a:ext cx="810000" cy="0"/>
            </a:xfrm>
            <a:prstGeom prst="line">
              <a:avLst/>
            </a:prstGeom>
            <a:ln w="12700">
              <a:solidFill>
                <a:srgbClr val="E3061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72711" y="5907189"/>
              <a:ext cx="5535000" cy="0"/>
            </a:xfrm>
            <a:prstGeom prst="line">
              <a:avLst/>
            </a:prstGeom>
            <a:ln w="12700">
              <a:gradFill>
                <a:gsLst>
                  <a:gs pos="0">
                    <a:srgbClr val="E30613"/>
                  </a:gs>
                  <a:gs pos="100000">
                    <a:srgbClr val="81040B"/>
                  </a:gs>
                </a:gsLst>
                <a:lin ang="0" scaled="0"/>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159868" y="5691189"/>
              <a:ext cx="2083154" cy="432000"/>
              <a:chOff x="1064303" y="5622335"/>
              <a:chExt cx="2083154" cy="432000"/>
            </a:xfrm>
          </p:grpSpPr>
          <p:sp>
            <p:nvSpPr>
              <p:cNvPr id="15" name="圆角矩形 14"/>
              <p:cNvSpPr>
                <a:spLocks noChangeAspect="1"/>
              </p:cNvSpPr>
              <p:nvPr/>
            </p:nvSpPr>
            <p:spPr>
              <a:xfrm>
                <a:off x="16145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0</a:t>
                </a:r>
                <a:endParaRPr lang="zh-CN" altLang="en-US" sz="2400" dirty="0">
                  <a:latin typeface="Arial Black" panose="020B0A04020102020204" pitchFamily="34" charset="0"/>
                </a:endParaRPr>
              </a:p>
            </p:txBody>
          </p:sp>
          <p:sp>
            <p:nvSpPr>
              <p:cNvPr id="30" name="圆角矩形 29"/>
              <p:cNvSpPr>
                <a:spLocks noChangeAspect="1"/>
              </p:cNvSpPr>
              <p:nvPr/>
            </p:nvSpPr>
            <p:spPr>
              <a:xfrm>
                <a:off x="10643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sp>
            <p:nvSpPr>
              <p:cNvPr id="31" name="圆角矩形 30"/>
              <p:cNvSpPr>
                <a:spLocks noChangeAspect="1"/>
              </p:cNvSpPr>
              <p:nvPr/>
            </p:nvSpPr>
            <p:spPr>
              <a:xfrm>
                <a:off x="21647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sp>
            <p:nvSpPr>
              <p:cNvPr id="32" name="圆角矩形 31"/>
              <p:cNvSpPr>
                <a:spLocks noChangeAspect="1"/>
              </p:cNvSpPr>
              <p:nvPr/>
            </p:nvSpPr>
            <p:spPr>
              <a:xfrm>
                <a:off x="2714904"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endParaRPr lang="zh-CN" altLang="en-US" sz="2400" dirty="0">
                  <a:latin typeface="Arial Black" panose="020B0A04020102020204" pitchFamily="34" charset="0"/>
                </a:endParaRPr>
              </a:p>
            </p:txBody>
          </p:sp>
        </p:grpSp>
      </p:grpSp>
      <p:grpSp>
        <p:nvGrpSpPr>
          <p:cNvPr id="18" name="组合 17"/>
          <p:cNvGrpSpPr/>
          <p:nvPr/>
        </p:nvGrpSpPr>
        <p:grpSpPr>
          <a:xfrm>
            <a:off x="84016" y="79461"/>
            <a:ext cx="2612976" cy="4400343"/>
            <a:chOff x="439101" y="-8313"/>
            <a:chExt cx="2612976" cy="4400343"/>
          </a:xfrm>
        </p:grpSpPr>
        <p:sp>
          <p:nvSpPr>
            <p:cNvPr id="19" name="任意多边形 18"/>
            <p:cNvSpPr/>
            <p:nvPr/>
          </p:nvSpPr>
          <p:spPr>
            <a:xfrm rot="5400000">
              <a:off x="-454583" y="885371"/>
              <a:ext cx="4400343" cy="2612976"/>
            </a:xfrm>
            <a:custGeom>
              <a:avLst/>
              <a:gdLst>
                <a:gd name="connsiteX0" fmla="*/ 0 w 4400343"/>
                <a:gd name="connsiteY0" fmla="*/ 2612976 h 2612976"/>
                <a:gd name="connsiteX1" fmla="*/ 0 w 4400343"/>
                <a:gd name="connsiteY1" fmla="*/ 0 h 2612976"/>
                <a:gd name="connsiteX2" fmla="*/ 3093855 w 4400343"/>
                <a:gd name="connsiteY2" fmla="*/ 0 h 2612976"/>
                <a:gd name="connsiteX3" fmla="*/ 4400343 w 4400343"/>
                <a:gd name="connsiteY3" fmla="*/ 1306488 h 2612976"/>
                <a:gd name="connsiteX4" fmla="*/ 3093855 w 4400343"/>
                <a:gd name="connsiteY4" fmla="*/ 2612976 h 261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343" h="2612976">
                  <a:moveTo>
                    <a:pt x="0" y="2612976"/>
                  </a:moveTo>
                  <a:lnTo>
                    <a:pt x="0" y="0"/>
                  </a:lnTo>
                  <a:lnTo>
                    <a:pt x="3093855" y="0"/>
                  </a:lnTo>
                  <a:cubicBezTo>
                    <a:pt x="3815408" y="0"/>
                    <a:pt x="4400343" y="584935"/>
                    <a:pt x="4400343" y="1306488"/>
                  </a:cubicBezTo>
                  <a:cubicBezTo>
                    <a:pt x="4400343" y="2028041"/>
                    <a:pt x="3815408" y="2612976"/>
                    <a:pt x="3093855" y="2612976"/>
                  </a:cubicBezTo>
                  <a:close/>
                </a:path>
              </a:pathLst>
            </a:custGeom>
            <a:gradFill>
              <a:gsLst>
                <a:gs pos="0">
                  <a:srgbClr val="8E040D"/>
                </a:gs>
                <a:gs pos="100000">
                  <a:srgbClr val="E40613"/>
                </a:gs>
              </a:gsLst>
              <a:lin ang="10800000" scaled="0"/>
            </a:gradFill>
            <a:ln w="25400">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0" name="组合 19"/>
            <p:cNvGrpSpPr>
              <a:grpSpLocks noChangeAspect="1"/>
            </p:cNvGrpSpPr>
            <p:nvPr/>
          </p:nvGrpSpPr>
          <p:grpSpPr>
            <a:xfrm>
              <a:off x="583589" y="1834933"/>
              <a:ext cx="2323999" cy="2323999"/>
              <a:chOff x="3393105" y="2094170"/>
              <a:chExt cx="2664367" cy="2664367"/>
            </a:xfrm>
          </p:grpSpPr>
          <p:sp>
            <p:nvSpPr>
              <p:cNvPr id="23" name="椭圆 22"/>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圆角矩形 23"/>
              <p:cNvSpPr/>
              <p:nvPr/>
            </p:nvSpPr>
            <p:spPr>
              <a:xfrm>
                <a:off x="3655434" y="2332885"/>
                <a:ext cx="2167846" cy="216784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1" name="Picture 2" descr="E:\Hou\信息化建设\web\校徽相关\xjtu.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463" t="76636" r="53439"/>
            <a:stretch/>
          </p:blipFill>
          <p:spPr bwMode="auto">
            <a:xfrm>
              <a:off x="579253" y="503503"/>
              <a:ext cx="2332671" cy="651529"/>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rcRect l="17787" t="7404" r="17787" b="7404"/>
            <a:stretch>
              <a:fillRect/>
            </a:stretch>
          </p:blipFill>
          <p:spPr>
            <a:xfrm>
              <a:off x="884497" y="2135841"/>
              <a:ext cx="1722182" cy="1722182"/>
            </a:xfrm>
            <a:custGeom>
              <a:avLst/>
              <a:gdLst>
                <a:gd name="connsiteX0" fmla="*/ 1944000 w 3888000"/>
                <a:gd name="connsiteY0" fmla="*/ 0 h 3888000"/>
                <a:gd name="connsiteX1" fmla="*/ 3888000 w 3888000"/>
                <a:gd name="connsiteY1" fmla="*/ 1944000 h 3888000"/>
                <a:gd name="connsiteX2" fmla="*/ 1944000 w 3888000"/>
                <a:gd name="connsiteY2" fmla="*/ 3888000 h 3888000"/>
                <a:gd name="connsiteX3" fmla="*/ 0 w 3888000"/>
                <a:gd name="connsiteY3" fmla="*/ 1944000 h 3888000"/>
                <a:gd name="connsiteX4" fmla="*/ 1944000 w 3888000"/>
                <a:gd name="connsiteY4" fmla="*/ 0 h 38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0" h="3888000">
                  <a:moveTo>
                    <a:pt x="1944000" y="0"/>
                  </a:moveTo>
                  <a:cubicBezTo>
                    <a:pt x="3017642" y="0"/>
                    <a:pt x="3888000" y="870358"/>
                    <a:pt x="3888000" y="1944000"/>
                  </a:cubicBezTo>
                  <a:cubicBezTo>
                    <a:pt x="3888000" y="3017642"/>
                    <a:pt x="3017642" y="3888000"/>
                    <a:pt x="1944000" y="3888000"/>
                  </a:cubicBezTo>
                  <a:cubicBezTo>
                    <a:pt x="870358" y="3888000"/>
                    <a:pt x="0" y="3017642"/>
                    <a:pt x="0" y="1944000"/>
                  </a:cubicBezTo>
                  <a:cubicBezTo>
                    <a:pt x="0" y="870358"/>
                    <a:pt x="870358" y="0"/>
                    <a:pt x="1944000" y="0"/>
                  </a:cubicBezTo>
                  <a:close/>
                </a:path>
              </a:pathLst>
            </a:custGeom>
          </p:spPr>
        </p:pic>
      </p:grpSp>
    </p:spTree>
    <p:extLst>
      <p:ext uri="{BB962C8B-B14F-4D97-AF65-F5344CB8AC3E}">
        <p14:creationId xmlns:p14="http://schemas.microsoft.com/office/powerpoint/2010/main" val="821326656"/>
      </p:ext>
    </p:extLst>
  </p:cSld>
  <p:clrMapOvr>
    <a:masterClrMapping/>
  </p:clrMapOvr>
  <mc:AlternateContent xmlns:mc="http://schemas.openxmlformats.org/markup-compatibility/2006" xmlns:p14="http://schemas.microsoft.com/office/powerpoint/2010/main">
    <mc:Choice Requires="p14">
      <p:transition p14:dur="0" advTm="646"/>
    </mc:Choice>
    <mc:Fallback xmlns="">
      <p:transition advTm="64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948" cy="6858000"/>
          </a:xfrm>
          <a:prstGeom prst="rect">
            <a:avLst/>
          </a:prstGeom>
        </p:spPr>
      </p:pic>
      <p:sp>
        <p:nvSpPr>
          <p:cNvPr id="28" name="圆角矩形 27"/>
          <p:cNvSpPr/>
          <p:nvPr/>
        </p:nvSpPr>
        <p:spPr bwMode="auto">
          <a:xfrm rot="18784635">
            <a:off x="1817615" y="1905815"/>
            <a:ext cx="3095768" cy="3103526"/>
          </a:xfrm>
          <a:prstGeom prst="roundRect">
            <a:avLst>
              <a:gd name="adj" fmla="val 6182"/>
            </a:avLst>
          </a:prstGeom>
          <a:solidFill>
            <a:srgbClr val="37DF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29" name="圆角矩形 28"/>
          <p:cNvSpPr/>
          <p:nvPr/>
        </p:nvSpPr>
        <p:spPr bwMode="auto">
          <a:xfrm rot="18784635">
            <a:off x="4586818" y="2815167"/>
            <a:ext cx="1136651" cy="1119715"/>
          </a:xfrm>
          <a:prstGeom prst="roundRect">
            <a:avLst>
              <a:gd name="adj" fmla="val 10833"/>
            </a:avLst>
          </a:prstGeom>
          <a:solidFill>
            <a:srgbClr val="1EF6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0" name="圆角矩形 29"/>
          <p:cNvSpPr/>
          <p:nvPr/>
        </p:nvSpPr>
        <p:spPr bwMode="auto">
          <a:xfrm rot="18784635">
            <a:off x="2098676" y="2187577"/>
            <a:ext cx="2533649" cy="2540000"/>
          </a:xfrm>
          <a:prstGeom prst="roundRect">
            <a:avLst>
              <a:gd name="adj" fmla="val 6182"/>
            </a:avLst>
          </a:prstGeom>
          <a:solidFill>
            <a:srgbClr val="37DF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1" name="圆角矩形 30"/>
          <p:cNvSpPr/>
          <p:nvPr/>
        </p:nvSpPr>
        <p:spPr bwMode="auto">
          <a:xfrm rot="18784635">
            <a:off x="4548718" y="4123267"/>
            <a:ext cx="510116" cy="531284"/>
          </a:xfrm>
          <a:prstGeom prst="roundRect">
            <a:avLst/>
          </a:prstGeom>
          <a:solidFill>
            <a:srgbClr val="32AAE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2" name="TextBox 7"/>
          <p:cNvSpPr txBox="1">
            <a:spLocks noChangeArrowheads="1"/>
          </p:cNvSpPr>
          <p:nvPr/>
        </p:nvSpPr>
        <p:spPr bwMode="auto">
          <a:xfrm>
            <a:off x="2381251" y="2476500"/>
            <a:ext cx="1710725" cy="189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735" b="1" dirty="0">
                <a:latin typeface="+mn-lt"/>
                <a:ea typeface="+mn-ea"/>
                <a:cs typeface="+mn-ea"/>
                <a:sym typeface="+mn-lt"/>
              </a:rPr>
              <a:t>01</a:t>
            </a:r>
            <a:endParaRPr lang="zh-CN" altLang="en-US" sz="11735" b="1" dirty="0">
              <a:latin typeface="+mn-lt"/>
              <a:ea typeface="+mn-ea"/>
              <a:cs typeface="+mn-ea"/>
              <a:sym typeface="+mn-lt"/>
            </a:endParaRPr>
          </a:p>
        </p:txBody>
      </p:sp>
      <p:grpSp>
        <p:nvGrpSpPr>
          <p:cNvPr id="33" name="组合 32"/>
          <p:cNvGrpSpPr/>
          <p:nvPr/>
        </p:nvGrpSpPr>
        <p:grpSpPr>
          <a:xfrm>
            <a:off x="6312024" y="2476500"/>
            <a:ext cx="5879976" cy="1897892"/>
            <a:chOff x="6312024" y="2476500"/>
            <a:chExt cx="5879976" cy="1897892"/>
          </a:xfrm>
        </p:grpSpPr>
        <p:sp>
          <p:nvSpPr>
            <p:cNvPr id="34" name="同侧圆角矩形 33"/>
            <p:cNvSpPr/>
            <p:nvPr/>
          </p:nvSpPr>
          <p:spPr>
            <a:xfrm rot="16200000">
              <a:off x="8303066" y="485458"/>
              <a:ext cx="1897892" cy="5879976"/>
            </a:xfrm>
            <a:prstGeom prst="round2SameRect">
              <a:avLst/>
            </a:prstGeom>
            <a:solidFill>
              <a:srgbClr val="3846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cs typeface="+mn-ea"/>
              </a:endParaRPr>
            </a:p>
          </p:txBody>
        </p:sp>
        <p:sp>
          <p:nvSpPr>
            <p:cNvPr id="35" name="TextBox 20"/>
            <p:cNvSpPr txBox="1"/>
            <p:nvPr/>
          </p:nvSpPr>
          <p:spPr>
            <a:xfrm>
              <a:off x="6373734" y="3009946"/>
              <a:ext cx="5756555" cy="830997"/>
            </a:xfrm>
            <a:prstGeom prst="rect">
              <a:avLst/>
            </a:prstGeom>
            <a:noFill/>
          </p:spPr>
          <p:txBody>
            <a:bodyPr wrap="square" rtlCol="0">
              <a:spAutoFit/>
            </a:bodyPr>
            <a:lstStyle/>
            <a:p>
              <a:pPr algn="ctr"/>
              <a:r>
                <a:rPr lang="zh-CN" altLang="en-US" sz="4800" b="1" dirty="0">
                  <a:solidFill>
                    <a:srgbClr val="1EF6DF"/>
                  </a:solidFill>
                  <a:latin typeface="黑体" panose="02010609060101010101" pitchFamily="49" charset="-122"/>
                  <a:ea typeface="黑体" panose="02010609060101010101" pitchFamily="49" charset="-122"/>
                </a:rPr>
                <a:t>云存储技术概述</a:t>
              </a:r>
            </a:p>
          </p:txBody>
        </p:sp>
      </p:grpSp>
    </p:spTree>
    <p:extLst>
      <p:ext uri="{BB962C8B-B14F-4D97-AF65-F5344CB8AC3E}">
        <p14:creationId xmlns:p14="http://schemas.microsoft.com/office/powerpoint/2010/main" val="1618081177"/>
      </p:ext>
    </p:extLst>
  </p:cSld>
  <p:clrMapOvr>
    <a:masterClrMapping/>
  </p:clrMapOvr>
  <mc:AlternateContent xmlns:mc="http://schemas.openxmlformats.org/markup-compatibility/2006" xmlns:p14="http://schemas.microsoft.com/office/powerpoint/2010/main">
    <mc:Choice Requires="p14">
      <p:transition p14:dur="10" advTm="4373"/>
    </mc:Choice>
    <mc:Fallback xmlns="">
      <p:transition advTm="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anim calcmode="lin" valueType="num">
                                      <p:cBhvr>
                                        <p:cTn id="18" dur="2000" fill="hold"/>
                                        <p:tgtEl>
                                          <p:spTgt spid="30"/>
                                        </p:tgtEl>
                                        <p:attrNameLst>
                                          <p:attrName>ppt_w</p:attrName>
                                        </p:attrNameLst>
                                      </p:cBhvr>
                                      <p:tavLst>
                                        <p:tav tm="0" fmla="#ppt_w*sin(2.5*pi*$)">
                                          <p:val>
                                            <p:fltVal val="0"/>
                                          </p:val>
                                        </p:tav>
                                        <p:tav tm="100000">
                                          <p:val>
                                            <p:fltVal val="1"/>
                                          </p:val>
                                        </p:tav>
                                      </p:tavLst>
                                    </p:anim>
                                    <p:anim calcmode="lin" valueType="num">
                                      <p:cBhvr>
                                        <p:cTn id="19" dur="2000" fill="hold"/>
                                        <p:tgtEl>
                                          <p:spTgt spid="30"/>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anim calcmode="lin" valueType="num">
                                      <p:cBhvr>
                                        <p:cTn id="23" dur="2000" fill="hold"/>
                                        <p:tgtEl>
                                          <p:spTgt spid="31"/>
                                        </p:tgtEl>
                                        <p:attrNameLst>
                                          <p:attrName>ppt_w</p:attrName>
                                        </p:attrNameLst>
                                      </p:cBhvr>
                                      <p:tavLst>
                                        <p:tav tm="0" fmla="#ppt_w*sin(2.5*pi*$)">
                                          <p:val>
                                            <p:fltVal val="0"/>
                                          </p:val>
                                        </p:tav>
                                        <p:tav tm="100000">
                                          <p:val>
                                            <p:fltVal val="1"/>
                                          </p:val>
                                        </p:tav>
                                      </p:tavLst>
                                    </p:anim>
                                    <p:anim calcmode="lin" valueType="num">
                                      <p:cBhvr>
                                        <p:cTn id="24" dur="2000" fill="hold"/>
                                        <p:tgtEl>
                                          <p:spTgt spid="31"/>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anim calcmode="lin" valueType="num">
                                      <p:cBhvr>
                                        <p:cTn id="28" dur="2000" fill="hold"/>
                                        <p:tgtEl>
                                          <p:spTgt spid="32"/>
                                        </p:tgtEl>
                                        <p:attrNameLst>
                                          <p:attrName>ppt_w</p:attrName>
                                        </p:attrNameLst>
                                      </p:cBhvr>
                                      <p:tavLst>
                                        <p:tav tm="0" fmla="#ppt_w*sin(2.5*pi*$)">
                                          <p:val>
                                            <p:fltVal val="0"/>
                                          </p:val>
                                        </p:tav>
                                        <p:tav tm="100000">
                                          <p:val>
                                            <p:fltVal val="1"/>
                                          </p:val>
                                        </p:tav>
                                      </p:tavLst>
                                    </p:anim>
                                    <p:anim calcmode="lin" valueType="num">
                                      <p:cBhvr>
                                        <p:cTn id="29" dur="2000" fill="hold"/>
                                        <p:tgtEl>
                                          <p:spTgt spid="32"/>
                                        </p:tgtEl>
                                        <p:attrNameLst>
                                          <p:attrName>ppt_h</p:attrName>
                                        </p:attrNameLst>
                                      </p:cBhvr>
                                      <p:tavLst>
                                        <p:tav tm="0">
                                          <p:val>
                                            <p:strVal val="#ppt_h"/>
                                          </p:val>
                                        </p:tav>
                                        <p:tav tm="100000">
                                          <p:val>
                                            <p:strVal val="#ppt_h"/>
                                          </p:val>
                                        </p:tav>
                                      </p:tavLst>
                                    </p:anim>
                                  </p:childTnLst>
                                </p:cTn>
                              </p:par>
                              <p:par>
                                <p:cTn id="30" presetID="2" presetClass="entr" presetSubtype="2" accel="50000" decel="5000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500" fill="hold"/>
                                        <p:tgtEl>
                                          <p:spTgt spid="33"/>
                                        </p:tgtEl>
                                        <p:attrNameLst>
                                          <p:attrName>ppt_x</p:attrName>
                                        </p:attrNameLst>
                                      </p:cBhvr>
                                      <p:tavLst>
                                        <p:tav tm="0">
                                          <p:val>
                                            <p:strVal val="1+#ppt_w/2"/>
                                          </p:val>
                                        </p:tav>
                                        <p:tav tm="100000">
                                          <p:val>
                                            <p:strVal val="#ppt_x"/>
                                          </p:val>
                                        </p:tav>
                                      </p:tavLst>
                                    </p:anim>
                                    <p:anim calcmode="lin" valueType="num">
                                      <p:cBhvr additive="base">
                                        <p:cTn id="33" dur="1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1.1</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云存储的基本概念</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grpSp>
        <p:nvGrpSpPr>
          <p:cNvPr id="12" name="组合 11">
            <a:extLst>
              <a:ext uri="{FF2B5EF4-FFF2-40B4-BE49-F238E27FC236}">
                <a16:creationId xmlns:a16="http://schemas.microsoft.com/office/drawing/2014/main" id="{6835F8BC-4334-4868-866E-7F39A850DBF4}"/>
              </a:ext>
            </a:extLst>
          </p:cNvPr>
          <p:cNvGrpSpPr/>
          <p:nvPr/>
        </p:nvGrpSpPr>
        <p:grpSpPr>
          <a:xfrm>
            <a:off x="0" y="4137527"/>
            <a:ext cx="12192000" cy="589871"/>
            <a:chOff x="0" y="2887645"/>
            <a:chExt cx="12192000" cy="589871"/>
          </a:xfrm>
        </p:grpSpPr>
        <p:sp>
          <p:nvSpPr>
            <p:cNvPr id="13" name="Rectangle 11">
              <a:extLst>
                <a:ext uri="{FF2B5EF4-FFF2-40B4-BE49-F238E27FC236}">
                  <a16:creationId xmlns:a16="http://schemas.microsoft.com/office/drawing/2014/main" id="{EAF4D5D9-857B-44A8-BEC7-A5071B413389}"/>
                </a:ext>
              </a:extLst>
            </p:cNvPr>
            <p:cNvSpPr>
              <a:spLocks noChangeArrowheads="1"/>
            </p:cNvSpPr>
            <p:nvPr/>
          </p:nvSpPr>
          <p:spPr bwMode="auto">
            <a:xfrm>
              <a:off x="0" y="2887645"/>
              <a:ext cx="12192000" cy="589871"/>
            </a:xfrm>
            <a:prstGeom prst="rect">
              <a:avLst/>
            </a:prstGeom>
            <a:solidFill>
              <a:srgbClr val="7B1B1B">
                <a:alpha val="81000"/>
              </a:srgbClr>
            </a:solidFill>
            <a:ln>
              <a:noFill/>
            </a:ln>
            <a:extLst/>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latin typeface="微软雅黑" pitchFamily="34" charset="-122"/>
                <a:ea typeface="微软雅黑" pitchFamily="34" charset="-122"/>
                <a:sym typeface="Calibri" pitchFamily="34" charset="0"/>
              </a:endParaRPr>
            </a:p>
          </p:txBody>
        </p:sp>
        <p:sp>
          <p:nvSpPr>
            <p:cNvPr id="14" name="矩形 13">
              <a:extLst>
                <a:ext uri="{FF2B5EF4-FFF2-40B4-BE49-F238E27FC236}">
                  <a16:creationId xmlns:a16="http://schemas.microsoft.com/office/drawing/2014/main" id="{50DFB598-21BE-4365-8797-CB8DC92B0643}"/>
                </a:ext>
              </a:extLst>
            </p:cNvPr>
            <p:cNvSpPr/>
            <p:nvPr/>
          </p:nvSpPr>
          <p:spPr>
            <a:xfrm>
              <a:off x="2005141" y="2920970"/>
              <a:ext cx="8181717" cy="523220"/>
            </a:xfrm>
            <a:prstGeom prst="rect">
              <a:avLst/>
            </a:prstGeom>
          </p:spPr>
          <p:txBody>
            <a:bodyPr wrap="square">
              <a:spAutoFit/>
            </a:bodyPr>
            <a:lstStyle/>
            <a:p>
              <a:pPr indent="457200" algn="just"/>
              <a:r>
                <a:rPr lang="zh-CN" altLang="en-US" sz="2800" b="1" dirty="0">
                  <a:solidFill>
                    <a:schemeClr val="bg1"/>
                  </a:solidFill>
                  <a:latin typeface="微软雅黑" pitchFamily="34" charset="-122"/>
                  <a:ea typeface="微软雅黑" pitchFamily="34" charset="-122"/>
                  <a:sym typeface="Calibri" pitchFamily="34" charset="0"/>
                </a:rPr>
                <a:t>所以严格来说，云存储不是存储，而是一种服务</a:t>
              </a:r>
            </a:p>
          </p:txBody>
        </p:sp>
      </p:grpSp>
      <p:sp>
        <p:nvSpPr>
          <p:cNvPr id="9" name="矩形 8">
            <a:extLst>
              <a:ext uri="{FF2B5EF4-FFF2-40B4-BE49-F238E27FC236}">
                <a16:creationId xmlns:a16="http://schemas.microsoft.com/office/drawing/2014/main" id="{DFD5EC15-0A0F-4C2E-94FF-52E9C296F33B}"/>
              </a:ext>
            </a:extLst>
          </p:cNvPr>
          <p:cNvSpPr/>
          <p:nvPr/>
        </p:nvSpPr>
        <p:spPr>
          <a:xfrm>
            <a:off x="866172" y="794716"/>
            <a:ext cx="10459656" cy="2601546"/>
          </a:xfrm>
          <a:prstGeom prst="rect">
            <a:avLst/>
          </a:prstGeom>
        </p:spPr>
        <p:txBody>
          <a:bodyPr wrap="square">
            <a:spAutoFit/>
          </a:bodyPr>
          <a:lstStyle/>
          <a:p>
            <a:pPr marL="316865" lvl="0" indent="-316865" fontAlgn="base">
              <a:lnSpc>
                <a:spcPct val="150000"/>
              </a:lnSpc>
              <a:spcBef>
                <a:spcPts val="700"/>
              </a:spcBef>
              <a:spcAft>
                <a:spcPct val="0"/>
              </a:spcAft>
              <a:buFont typeface="Wingdings" panose="05000000000000000000" charset="0"/>
              <a:buChar char=""/>
              <a:defRPr/>
            </a:pPr>
            <a:r>
              <a:rPr lang="zh-CN" altLang="en-US" sz="2800" b="1" dirty="0">
                <a:solidFill>
                  <a:srgbClr val="FF0000"/>
                </a:solidFill>
                <a:latin typeface="微软雅黑" panose="020B0503020204020204" pitchFamily="34" charset="-122"/>
                <a:ea typeface="微软雅黑" panose="020B0503020204020204" pitchFamily="34" charset="-122"/>
              </a:rPr>
              <a:t>云存储</a:t>
            </a:r>
            <a:r>
              <a:rPr lang="zh-CN" altLang="en-US" sz="2800" b="1" dirty="0">
                <a:solidFill>
                  <a:srgbClr val="293136"/>
                </a:solidFill>
                <a:latin typeface="微软雅黑" panose="020B0503020204020204" pitchFamily="34" charset="-122"/>
                <a:ea typeface="微软雅黑" panose="020B0503020204020204" pitchFamily="34" charset="-122"/>
              </a:rPr>
              <a:t>（</a:t>
            </a:r>
            <a:r>
              <a:rPr lang="en-US" altLang="zh-CN" sz="2800" b="1" dirty="0">
                <a:solidFill>
                  <a:srgbClr val="293136"/>
                </a:solidFill>
                <a:latin typeface="微软雅黑" panose="020B0503020204020204" pitchFamily="34" charset="-122"/>
                <a:ea typeface="微软雅黑" panose="020B0503020204020204" pitchFamily="34" charset="-122"/>
              </a:rPr>
              <a:t>Cloud Storage</a:t>
            </a:r>
            <a:r>
              <a:rPr lang="zh-CN" altLang="en-US" sz="2800" b="1" dirty="0">
                <a:solidFill>
                  <a:srgbClr val="293136"/>
                </a:solidFill>
                <a:latin typeface="微软雅黑" panose="020B0503020204020204" pitchFamily="34" charset="-122"/>
                <a:ea typeface="微软雅黑" panose="020B0503020204020204" pitchFamily="34" charset="-122"/>
              </a:rPr>
              <a:t>）是指通过集群应用、网格技术或分布式文件系统等功能，将网络中大量各种不同类型的存储设备通过应用软件集合起来协同工作，共同对外提供数据存储和业务访问功能的一个系统。</a:t>
            </a:r>
          </a:p>
        </p:txBody>
      </p:sp>
    </p:spTree>
    <p:custDataLst>
      <p:tags r:id="rId1"/>
    </p:custDataLst>
    <p:extLst>
      <p:ext uri="{BB962C8B-B14F-4D97-AF65-F5344CB8AC3E}">
        <p14:creationId xmlns:p14="http://schemas.microsoft.com/office/powerpoint/2010/main" val="102678357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1.2</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云存储的主要功能</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33" name="Rectangle 3"/>
          <p:cNvSpPr txBox="1"/>
          <p:nvPr/>
        </p:nvSpPr>
        <p:spPr>
          <a:xfrm>
            <a:off x="2144986" y="1282801"/>
            <a:ext cx="7901590" cy="4292398"/>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eaLnBrk="1" hangingPunct="1">
              <a:spcBef>
                <a:spcPts val="900"/>
              </a:spcBef>
              <a:spcAft>
                <a:spcPts val="0"/>
              </a:spcAft>
              <a:buFont typeface="Wingdings" panose="05000000000000000000" pitchFamily="2" charset="2"/>
              <a:buChar char="Ø"/>
            </a:pPr>
            <a:r>
              <a:rPr lang="zh-CN" altLang="en-US" sz="2400" b="1" dirty="0">
                <a:solidFill>
                  <a:srgbClr val="000000"/>
                </a:solidFill>
                <a:latin typeface="微软雅黑" panose="020B0503020204020204" pitchFamily="34" charset="-122"/>
                <a:ea typeface="微软雅黑" panose="020B0503020204020204" pitchFamily="34" charset="-122"/>
              </a:rPr>
              <a:t>支持任何类型的数据（包括文本、多媒体、日志和二进制文件等）的上传和下载。</a:t>
            </a:r>
          </a:p>
          <a:p>
            <a:pPr eaLnBrk="1" hangingPunct="1">
              <a:spcBef>
                <a:spcPts val="900"/>
              </a:spcBef>
              <a:spcAft>
                <a:spcPts val="0"/>
              </a:spcAft>
              <a:buFont typeface="Wingdings" panose="05000000000000000000" pitchFamily="2" charset="2"/>
              <a:buChar char="Ø"/>
            </a:pPr>
            <a:r>
              <a:rPr lang="zh-CN" altLang="en-US" sz="2400" b="1" dirty="0">
                <a:solidFill>
                  <a:srgbClr val="000000"/>
                </a:solidFill>
                <a:latin typeface="微软雅黑" panose="020B0503020204020204" pitchFamily="34" charset="-122"/>
                <a:ea typeface="微软雅黑" panose="020B0503020204020204" pitchFamily="34" charset="-122"/>
              </a:rPr>
              <a:t>提供强大的元信息机制，开发者可以使用通用和自定义的元信息机制实现定义资源属性。</a:t>
            </a:r>
          </a:p>
          <a:p>
            <a:pPr eaLnBrk="1" hangingPunct="1">
              <a:spcBef>
                <a:spcPts val="900"/>
              </a:spcBef>
              <a:spcAft>
                <a:spcPts val="0"/>
              </a:spcAft>
              <a:buFont typeface="Wingdings" panose="05000000000000000000" pitchFamily="2" charset="2"/>
              <a:buChar char="Ø"/>
            </a:pPr>
            <a:r>
              <a:rPr lang="zh-CN" altLang="en-US" sz="2400" b="1" dirty="0">
                <a:solidFill>
                  <a:srgbClr val="000000"/>
                </a:solidFill>
                <a:latin typeface="微软雅黑" panose="020B0503020204020204" pitchFamily="34" charset="-122"/>
                <a:ea typeface="微软雅黑" panose="020B0503020204020204" pitchFamily="34" charset="-122"/>
              </a:rPr>
              <a:t>超大的容量。</a:t>
            </a:r>
            <a:endParaRPr lang="en-US" altLang="zh-CN" sz="2400" b="1" dirty="0">
              <a:solidFill>
                <a:srgbClr val="000000"/>
              </a:solidFill>
              <a:latin typeface="微软雅黑" panose="020B0503020204020204" pitchFamily="34" charset="-122"/>
              <a:ea typeface="微软雅黑" panose="020B0503020204020204" pitchFamily="34" charset="-122"/>
            </a:endParaRPr>
          </a:p>
          <a:p>
            <a:pPr eaLnBrk="1" hangingPunct="1">
              <a:spcBef>
                <a:spcPts val="900"/>
              </a:spcBef>
              <a:spcAft>
                <a:spcPts val="0"/>
              </a:spcAft>
              <a:buFont typeface="Wingdings" panose="05000000000000000000" pitchFamily="2" charset="2"/>
              <a:buChar char="Ø"/>
            </a:pPr>
            <a:r>
              <a:rPr lang="zh-CN" altLang="en-US" sz="2400" b="1" dirty="0">
                <a:solidFill>
                  <a:srgbClr val="000000"/>
                </a:solidFill>
                <a:latin typeface="微软雅黑" panose="020B0503020204020204" pitchFamily="34" charset="-122"/>
                <a:ea typeface="微软雅黑" panose="020B0503020204020204" pitchFamily="34" charset="-122"/>
              </a:rPr>
              <a:t>提供断点上传和断点下载功能。</a:t>
            </a:r>
          </a:p>
          <a:p>
            <a:pPr eaLnBrk="1" hangingPunct="1">
              <a:spcBef>
                <a:spcPts val="900"/>
              </a:spcBef>
              <a:spcAft>
                <a:spcPts val="0"/>
              </a:spcAft>
              <a:buFont typeface="Wingdings" panose="05000000000000000000" pitchFamily="2" charset="2"/>
              <a:buChar char="Ø"/>
            </a:pPr>
            <a:r>
              <a:rPr lang="zh-CN" altLang="en-US" sz="2400" b="1" dirty="0">
                <a:solidFill>
                  <a:srgbClr val="000000"/>
                </a:solidFill>
                <a:latin typeface="微软雅黑" panose="020B0503020204020204" pitchFamily="34" charset="-122"/>
                <a:ea typeface="微软雅黑" panose="020B0503020204020204" pitchFamily="34" charset="-122"/>
              </a:rPr>
              <a:t>特殊风格的</a:t>
            </a:r>
            <a:r>
              <a:rPr lang="en-US" altLang="zh-CN" sz="2400" b="1" dirty="0">
                <a:solidFill>
                  <a:srgbClr val="000000"/>
                </a:solidFill>
                <a:latin typeface="微软雅黑" panose="020B0503020204020204" pitchFamily="34" charset="-122"/>
                <a:ea typeface="微软雅黑" panose="020B0503020204020204" pitchFamily="34" charset="-122"/>
              </a:rPr>
              <a:t>HTTP</a:t>
            </a:r>
            <a:r>
              <a:rPr lang="zh-CN" altLang="en-US" sz="2400" b="1" dirty="0">
                <a:solidFill>
                  <a:srgbClr val="000000"/>
                </a:solidFill>
                <a:latin typeface="微软雅黑" panose="020B0503020204020204" pitchFamily="34" charset="-122"/>
                <a:ea typeface="微软雅黑" panose="020B0503020204020204" pitchFamily="34" charset="-122"/>
              </a:rPr>
              <a:t>接口。</a:t>
            </a:r>
          </a:p>
          <a:p>
            <a:pPr eaLnBrk="1" hangingPunct="1">
              <a:spcBef>
                <a:spcPts val="900"/>
              </a:spcBef>
              <a:spcAft>
                <a:spcPts val="0"/>
              </a:spcAft>
              <a:buFont typeface="Wingdings" panose="05000000000000000000" pitchFamily="2" charset="2"/>
              <a:buChar char="Ø"/>
            </a:pPr>
            <a:r>
              <a:rPr lang="zh-CN" altLang="en-US" sz="2400" b="1" dirty="0">
                <a:solidFill>
                  <a:srgbClr val="000000"/>
                </a:solidFill>
                <a:latin typeface="微软雅黑" panose="020B0503020204020204" pitchFamily="34" charset="-122"/>
                <a:ea typeface="微软雅黑" panose="020B0503020204020204" pitchFamily="34" charset="-122"/>
              </a:rPr>
              <a:t>基于公钥和密钥的认证方案可以适应灵活的业务需求。</a:t>
            </a:r>
          </a:p>
          <a:p>
            <a:pPr eaLnBrk="1" hangingPunct="1">
              <a:spcBef>
                <a:spcPts val="900"/>
              </a:spcBef>
              <a:spcAft>
                <a:spcPts val="0"/>
              </a:spcAft>
              <a:buFont typeface="Wingdings" panose="05000000000000000000" pitchFamily="2" charset="2"/>
              <a:buChar char="Ø"/>
            </a:pPr>
            <a:r>
              <a:rPr lang="zh-CN" altLang="en-US" sz="2400" b="1" dirty="0">
                <a:solidFill>
                  <a:srgbClr val="000000"/>
                </a:solidFill>
                <a:latin typeface="微软雅黑" panose="020B0503020204020204" pitchFamily="34" charset="-122"/>
                <a:ea typeface="微软雅黑" panose="020B0503020204020204" pitchFamily="34" charset="-122"/>
              </a:rPr>
              <a:t>强大的权限控制。</a:t>
            </a:r>
            <a:endParaRPr lang="en-US" altLang="zh-CN" sz="2400" b="1" dirty="0">
              <a:solidFill>
                <a:srgbClr val="000000"/>
              </a:solidFill>
              <a:latin typeface="微软雅黑" panose="020B0503020204020204" pitchFamily="34" charset="-122"/>
              <a:ea typeface="微软雅黑" panose="020B0503020204020204" pitchFamily="34" charset="-122"/>
            </a:endParaRPr>
          </a:p>
          <a:p>
            <a:pPr eaLnBrk="1" hangingPunct="1">
              <a:spcBef>
                <a:spcPts val="900"/>
              </a:spcBef>
              <a:spcAft>
                <a:spcPts val="0"/>
              </a:spcAft>
              <a:buFont typeface="Wingdings" panose="05000000000000000000" pitchFamily="2" charset="2"/>
              <a:buChar char="Ø"/>
            </a:pPr>
            <a:r>
              <a:rPr lang="zh-CN" altLang="en-US" sz="2400" b="1" dirty="0">
                <a:solidFill>
                  <a:srgbClr val="000000"/>
                </a:solidFill>
                <a:latin typeface="微软雅黑" panose="020B0503020204020204" pitchFamily="34" charset="-122"/>
                <a:ea typeface="微软雅黑" panose="020B0503020204020204" pitchFamily="34" charset="-122"/>
              </a:rPr>
              <a:t>功能完善的管理平台。</a:t>
            </a:r>
          </a:p>
        </p:txBody>
      </p:sp>
    </p:spTree>
    <p:custDataLst>
      <p:tags r:id="rId1"/>
    </p:custDataLst>
    <p:extLst>
      <p:ext uri="{BB962C8B-B14F-4D97-AF65-F5344CB8AC3E}">
        <p14:creationId xmlns:p14="http://schemas.microsoft.com/office/powerpoint/2010/main" val="151197624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1.3</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云存储的主要特征</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33" name="Rectangle 3"/>
          <p:cNvSpPr txBox="1"/>
          <p:nvPr/>
        </p:nvSpPr>
        <p:spPr>
          <a:xfrm>
            <a:off x="1401455" y="901686"/>
            <a:ext cx="9389089" cy="5054627"/>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eaLnBrk="1" hangingPunct="1">
              <a:spcBef>
                <a:spcPts val="900"/>
              </a:spcBef>
              <a:spcAft>
                <a:spcPts val="0"/>
              </a:spcAft>
              <a:buFont typeface="Wingdings" panose="05000000000000000000" pitchFamily="2" charset="2"/>
              <a:buChar char="l"/>
            </a:pPr>
            <a:r>
              <a:rPr lang="zh-CN" altLang="en-US" sz="2200" b="1" dirty="0">
                <a:solidFill>
                  <a:srgbClr val="000000"/>
                </a:solidFill>
                <a:latin typeface="Arial"/>
                <a:ea typeface="SimHei"/>
              </a:rPr>
              <a:t>多租户：</a:t>
            </a:r>
            <a:r>
              <a:rPr lang="zh-CN" altLang="en-US" sz="2200" dirty="0">
                <a:solidFill>
                  <a:srgbClr val="000000"/>
                </a:solidFill>
                <a:latin typeface="Arial"/>
                <a:ea typeface="SimHei"/>
              </a:rPr>
              <a:t>云存储的一个关键特征就是多租户。表示存储由多个用户使用。</a:t>
            </a:r>
            <a:endParaRPr lang="en-US" altLang="zh-CN" sz="2200" dirty="0">
              <a:solidFill>
                <a:srgbClr val="000000"/>
              </a:solidFill>
              <a:latin typeface="Arial"/>
              <a:ea typeface="SimHei"/>
            </a:endParaRPr>
          </a:p>
          <a:p>
            <a:pPr eaLnBrk="1" hangingPunct="1">
              <a:spcBef>
                <a:spcPts val="900"/>
              </a:spcBef>
              <a:spcAft>
                <a:spcPts val="0"/>
              </a:spcAft>
              <a:buFont typeface="Wingdings" panose="05000000000000000000" pitchFamily="2" charset="2"/>
              <a:buChar char="l"/>
            </a:pPr>
            <a:r>
              <a:rPr lang="zh-CN" altLang="en-US" sz="2200" b="1" dirty="0">
                <a:solidFill>
                  <a:srgbClr val="000000"/>
                </a:solidFill>
                <a:latin typeface="Arial"/>
                <a:ea typeface="SimHei"/>
              </a:rPr>
              <a:t>高可扩展性：</a:t>
            </a:r>
            <a:r>
              <a:rPr lang="zh-CN" altLang="en-US" sz="2200" dirty="0">
                <a:solidFill>
                  <a:srgbClr val="000000"/>
                </a:solidFill>
                <a:latin typeface="Arial"/>
                <a:ea typeface="SimHei"/>
              </a:rPr>
              <a:t>相比传统的存储扩展，云存储架构采用的是横向扩展方式，即当容量不够时，采购新的存储服务器即可，扩展环节无任何限制。</a:t>
            </a:r>
          </a:p>
          <a:p>
            <a:pPr eaLnBrk="1" hangingPunct="1">
              <a:spcBef>
                <a:spcPts val="900"/>
              </a:spcBef>
              <a:spcAft>
                <a:spcPts val="0"/>
              </a:spcAft>
              <a:buFont typeface="Wingdings" panose="05000000000000000000" pitchFamily="2" charset="2"/>
              <a:buChar char="l"/>
            </a:pPr>
            <a:r>
              <a:rPr lang="zh-CN" altLang="en-US" sz="2200" b="1" dirty="0">
                <a:solidFill>
                  <a:srgbClr val="000000"/>
                </a:solidFill>
                <a:latin typeface="Arial"/>
                <a:ea typeface="SimHei"/>
              </a:rPr>
              <a:t>可管理性：</a:t>
            </a:r>
            <a:r>
              <a:rPr lang="zh-CN" altLang="en-US" sz="2200" dirty="0">
                <a:solidFill>
                  <a:srgbClr val="000000"/>
                </a:solidFill>
                <a:latin typeface="Arial"/>
                <a:ea typeface="SimHei"/>
              </a:rPr>
              <a:t>对云存储来说，管理人员通过一个统一管理界面监控每台存储服务器的使用情况，使得管理维护变得简单和易操作。</a:t>
            </a:r>
          </a:p>
          <a:p>
            <a:pPr eaLnBrk="1" hangingPunct="1">
              <a:spcBef>
                <a:spcPts val="900"/>
              </a:spcBef>
              <a:spcAft>
                <a:spcPts val="0"/>
              </a:spcAft>
              <a:buFont typeface="Wingdings" panose="05000000000000000000" pitchFamily="2" charset="2"/>
              <a:buChar char="l"/>
            </a:pPr>
            <a:r>
              <a:rPr lang="zh-CN" altLang="en-US" sz="2200" b="1" dirty="0">
                <a:solidFill>
                  <a:srgbClr val="000000"/>
                </a:solidFill>
                <a:latin typeface="Arial"/>
                <a:ea typeface="SimHei"/>
              </a:rPr>
              <a:t>低成本：</a:t>
            </a:r>
            <a:r>
              <a:rPr lang="zh-CN" altLang="en-US" sz="2200" dirty="0">
                <a:solidFill>
                  <a:srgbClr val="000000"/>
                </a:solidFill>
                <a:latin typeface="Arial"/>
                <a:ea typeface="SimHei"/>
              </a:rPr>
              <a:t>云存储最显著的特征之一就是可以降低企业成本，这包括购置存储的成本、驱动存储的成本、修复存储的成本以及管理存储的成本。</a:t>
            </a:r>
          </a:p>
          <a:p>
            <a:pPr eaLnBrk="1" hangingPunct="1">
              <a:spcBef>
                <a:spcPts val="900"/>
              </a:spcBef>
              <a:spcAft>
                <a:spcPts val="0"/>
              </a:spcAft>
              <a:buFont typeface="Wingdings" panose="05000000000000000000" pitchFamily="2" charset="2"/>
              <a:buChar char="l"/>
            </a:pPr>
            <a:r>
              <a:rPr lang="zh-CN" altLang="en-US" sz="2200" b="1" dirty="0">
                <a:solidFill>
                  <a:srgbClr val="000000"/>
                </a:solidFill>
                <a:latin typeface="Arial"/>
                <a:ea typeface="SimHei"/>
              </a:rPr>
              <a:t>高存储效率：</a:t>
            </a:r>
            <a:r>
              <a:rPr lang="zh-CN" altLang="en-US" sz="2200" dirty="0">
                <a:solidFill>
                  <a:srgbClr val="000000"/>
                </a:solidFill>
                <a:latin typeface="Arial"/>
                <a:ea typeface="SimHei"/>
              </a:rPr>
              <a:t>高存储效率是云存储的一个重要特征。实现这一点可以使用两种方法：压缩（通过使用不同的表示编码数据来缩减数据）和重复数据删除（移除可能存在的相同的数据副本）。</a:t>
            </a:r>
            <a:endParaRPr lang="en-US" altLang="zh-CN" sz="2200" dirty="0">
              <a:solidFill>
                <a:srgbClr val="000000"/>
              </a:solidFill>
              <a:latin typeface="Arial"/>
              <a:ea typeface="SimHei"/>
            </a:endParaRPr>
          </a:p>
          <a:p>
            <a:pPr eaLnBrk="1" hangingPunct="1">
              <a:spcBef>
                <a:spcPts val="900"/>
              </a:spcBef>
              <a:spcAft>
                <a:spcPts val="0"/>
              </a:spcAft>
              <a:buFont typeface="Wingdings" panose="05000000000000000000" pitchFamily="2" charset="2"/>
              <a:buChar char="l"/>
            </a:pPr>
            <a:r>
              <a:rPr lang="zh-CN" altLang="en-US" sz="2200" b="1" dirty="0">
                <a:solidFill>
                  <a:srgbClr val="000000"/>
                </a:solidFill>
                <a:latin typeface="Arial"/>
                <a:ea typeface="SimHei"/>
              </a:rPr>
              <a:t>无接入限制：</a:t>
            </a:r>
            <a:r>
              <a:rPr lang="zh-CN" altLang="en-US" sz="2200" dirty="0">
                <a:solidFill>
                  <a:srgbClr val="000000"/>
                </a:solidFill>
                <a:latin typeface="Arial"/>
                <a:ea typeface="SimHei"/>
              </a:rPr>
              <a:t>云存储与传统存储之间最显著的差异之一是其访问方法。相比传统存储，云存储强调对用户存储的灵活支持，服务域内的存储资源可以随时接入，随时访问。</a:t>
            </a:r>
          </a:p>
        </p:txBody>
      </p:sp>
    </p:spTree>
    <p:custDataLst>
      <p:tags r:id="rId1"/>
    </p:custDataLst>
    <p:extLst>
      <p:ext uri="{BB962C8B-B14F-4D97-AF65-F5344CB8AC3E}">
        <p14:creationId xmlns:p14="http://schemas.microsoft.com/office/powerpoint/2010/main" val="104374185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1.4</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 云存储的典型应用</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9" name="矩形 8">
            <a:extLst>
              <a:ext uri="{FF2B5EF4-FFF2-40B4-BE49-F238E27FC236}">
                <a16:creationId xmlns:a16="http://schemas.microsoft.com/office/drawing/2014/main" id="{AF8165E9-7408-4C9E-A24E-4024B5F135FD}"/>
              </a:ext>
            </a:extLst>
          </p:cNvPr>
          <p:cNvSpPr/>
          <p:nvPr/>
        </p:nvSpPr>
        <p:spPr>
          <a:xfrm>
            <a:off x="1768997" y="839613"/>
            <a:ext cx="8654005" cy="5618654"/>
          </a:xfrm>
          <a:prstGeom prst="rect">
            <a:avLst/>
          </a:prstGeom>
        </p:spPr>
        <p:txBody>
          <a:bodyPr wrap="square">
            <a:spAutoFit/>
          </a:bodyPr>
          <a:lstStyle/>
          <a:p>
            <a:pPr lvl="0">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rPr>
              <a:t>（</a:t>
            </a:r>
            <a:r>
              <a:rPr lang="en-US" altLang="zh-CN" sz="2200" b="1" dirty="0">
                <a:solidFill>
                  <a:srgbClr val="000000"/>
                </a:solidFill>
                <a:latin typeface="微软雅黑" panose="020B0503020204020204" pitchFamily="34" charset="-122"/>
                <a:ea typeface="微软雅黑" panose="020B0503020204020204" pitchFamily="34" charset="-122"/>
              </a:rPr>
              <a:t>1</a:t>
            </a:r>
            <a:r>
              <a:rPr lang="zh-CN" altLang="en-US" sz="2200" b="1" dirty="0">
                <a:solidFill>
                  <a:srgbClr val="000000"/>
                </a:solidFill>
                <a:latin typeface="微软雅黑" panose="020B0503020204020204" pitchFamily="34" charset="-122"/>
                <a:ea typeface="微软雅黑" panose="020B0503020204020204" pitchFamily="34" charset="-122"/>
              </a:rPr>
              <a:t>）网络磁盘</a:t>
            </a:r>
          </a:p>
          <a:p>
            <a:pPr lvl="0">
              <a:lnSpc>
                <a:spcPct val="150000"/>
              </a:lnSpc>
            </a:pPr>
            <a:r>
              <a:rPr lang="zh-CN" altLang="en-US" sz="2200" dirty="0">
                <a:solidFill>
                  <a:srgbClr val="000000"/>
                </a:solidFill>
                <a:latin typeface="微软雅黑" panose="020B0503020204020204" pitchFamily="34" charset="-122"/>
                <a:ea typeface="微软雅黑" panose="020B0503020204020204" pitchFamily="34" charset="-122"/>
              </a:rPr>
              <a:t>网络磁盘是一种在线存储服务，使用者可通过</a:t>
            </a:r>
            <a:r>
              <a:rPr lang="en-US" altLang="zh-CN" sz="2200" dirty="0">
                <a:solidFill>
                  <a:srgbClr val="000000"/>
                </a:solidFill>
                <a:latin typeface="微软雅黑" panose="020B0503020204020204" pitchFamily="34" charset="-122"/>
                <a:ea typeface="微软雅黑" panose="020B0503020204020204" pitchFamily="34" charset="-122"/>
              </a:rPr>
              <a:t>WEB</a:t>
            </a:r>
            <a:r>
              <a:rPr lang="zh-CN" altLang="en-US" sz="2200" dirty="0">
                <a:solidFill>
                  <a:srgbClr val="000000"/>
                </a:solidFill>
                <a:latin typeface="微软雅黑" panose="020B0503020204020204" pitchFamily="34" charset="-122"/>
                <a:ea typeface="微软雅黑" panose="020B0503020204020204" pitchFamily="34" charset="-122"/>
              </a:rPr>
              <a:t>访问方式来上传和下载文件，实现个人重要数据的网络化存储和备份。</a:t>
            </a:r>
            <a:endParaRPr lang="en-US" altLang="zh-CN" sz="2200" dirty="0">
              <a:solidFill>
                <a:srgbClr val="000000"/>
              </a:solidFill>
              <a:latin typeface="微软雅黑" panose="020B0503020204020204" pitchFamily="34" charset="-122"/>
              <a:ea typeface="微软雅黑" panose="020B0503020204020204" pitchFamily="34" charset="-122"/>
            </a:endParaRPr>
          </a:p>
          <a:p>
            <a:pPr lvl="0">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rPr>
              <a:t>（</a:t>
            </a:r>
            <a:r>
              <a:rPr lang="en-US" altLang="zh-CN" sz="2200" b="1" dirty="0">
                <a:solidFill>
                  <a:srgbClr val="000000"/>
                </a:solidFill>
                <a:latin typeface="微软雅黑" panose="020B0503020204020204" pitchFamily="34" charset="-122"/>
                <a:ea typeface="微软雅黑" panose="020B0503020204020204" pitchFamily="34" charset="-122"/>
              </a:rPr>
              <a:t>2</a:t>
            </a:r>
            <a:r>
              <a:rPr lang="zh-CN" altLang="en-US" sz="2200" b="1" dirty="0">
                <a:solidFill>
                  <a:srgbClr val="000000"/>
                </a:solidFill>
                <a:latin typeface="微软雅黑" panose="020B0503020204020204" pitchFamily="34" charset="-122"/>
                <a:ea typeface="微软雅黑" panose="020B0503020204020204" pitchFamily="34" charset="-122"/>
              </a:rPr>
              <a:t>）在线文档编辑</a:t>
            </a:r>
          </a:p>
          <a:p>
            <a:pPr lvl="0">
              <a:lnSpc>
                <a:spcPct val="150000"/>
              </a:lnSpc>
            </a:pPr>
            <a:r>
              <a:rPr lang="zh-CN" altLang="en-US" sz="2200" dirty="0">
                <a:solidFill>
                  <a:srgbClr val="000000"/>
                </a:solidFill>
                <a:latin typeface="微软雅黑" panose="020B0503020204020204" pitchFamily="34" charset="-122"/>
                <a:ea typeface="微软雅黑" panose="020B0503020204020204" pitchFamily="34" charset="-122"/>
              </a:rPr>
              <a:t>无论我们走到哪儿，都可以再次登录</a:t>
            </a:r>
            <a:r>
              <a:rPr lang="en-US" altLang="zh-CN" sz="2200" dirty="0">
                <a:solidFill>
                  <a:srgbClr val="000000"/>
                </a:solidFill>
                <a:latin typeface="微软雅黑" panose="020B0503020204020204" pitchFamily="34" charset="-122"/>
                <a:ea typeface="微软雅黑" panose="020B0503020204020204" pitchFamily="34" charset="-122"/>
              </a:rPr>
              <a:t>Google Docs</a:t>
            </a:r>
            <a:r>
              <a:rPr lang="zh-CN" altLang="en-US" sz="2200" dirty="0">
                <a:solidFill>
                  <a:srgbClr val="000000"/>
                </a:solidFill>
                <a:latin typeface="微软雅黑" panose="020B0503020204020204" pitchFamily="34" charset="-122"/>
                <a:ea typeface="微软雅黑" panose="020B0503020204020204" pitchFamily="34" charset="-122"/>
              </a:rPr>
              <a:t>，打开保存在云存储系统中的文档。通过云存储系统的权限管理功能，还有能轻松实现文档的共享、传送、以及版权管理。</a:t>
            </a:r>
          </a:p>
          <a:p>
            <a:pPr lvl="0">
              <a:lnSpc>
                <a:spcPct val="150000"/>
              </a:lnSpc>
            </a:pPr>
            <a:r>
              <a:rPr lang="zh-CN" altLang="en-US" sz="2200" b="1" dirty="0">
                <a:solidFill>
                  <a:srgbClr val="000000"/>
                </a:solidFill>
                <a:latin typeface="微软雅黑" panose="020B0503020204020204" pitchFamily="34" charset="-122"/>
                <a:ea typeface="微软雅黑" panose="020B0503020204020204" pitchFamily="34" charset="-122"/>
              </a:rPr>
              <a:t>（</a:t>
            </a:r>
            <a:r>
              <a:rPr lang="en-US" altLang="zh-CN" sz="2200" b="1" dirty="0">
                <a:solidFill>
                  <a:srgbClr val="000000"/>
                </a:solidFill>
                <a:latin typeface="微软雅黑" panose="020B0503020204020204" pitchFamily="34" charset="-122"/>
                <a:ea typeface="微软雅黑" panose="020B0503020204020204" pitchFamily="34" charset="-122"/>
              </a:rPr>
              <a:t>3</a:t>
            </a:r>
            <a:r>
              <a:rPr lang="zh-CN" altLang="en-US" sz="2200" b="1" dirty="0">
                <a:solidFill>
                  <a:srgbClr val="000000"/>
                </a:solidFill>
                <a:latin typeface="微软雅黑" panose="020B0503020204020204" pitchFamily="34" charset="-122"/>
                <a:ea typeface="微软雅黑" panose="020B0503020204020204" pitchFamily="34" charset="-122"/>
              </a:rPr>
              <a:t>）在线的网络游戏</a:t>
            </a:r>
          </a:p>
          <a:p>
            <a:pPr lvl="0">
              <a:lnSpc>
                <a:spcPct val="150000"/>
              </a:lnSpc>
            </a:pPr>
            <a:r>
              <a:rPr lang="zh-CN" altLang="en-US" sz="2200" dirty="0">
                <a:solidFill>
                  <a:srgbClr val="000000"/>
                </a:solidFill>
                <a:latin typeface="微软雅黑" panose="020B0503020204020204" pitchFamily="34" charset="-122"/>
                <a:ea typeface="微软雅黑" panose="020B0503020204020204" pitchFamily="34" charset="-122"/>
              </a:rPr>
              <a:t>我们可以通过云计算和云存储系统来构建一个庞大的、超能的游戏服务器群，这个服务器群系统对于游戏玩家来讲，就如同是一台服务器，所有玩家在一起进行竞争。</a:t>
            </a:r>
          </a:p>
        </p:txBody>
      </p:sp>
    </p:spTree>
    <p:custDataLst>
      <p:tags r:id="rId1"/>
    </p:custDataLst>
    <p:extLst>
      <p:ext uri="{BB962C8B-B14F-4D97-AF65-F5344CB8AC3E}">
        <p14:creationId xmlns:p14="http://schemas.microsoft.com/office/powerpoint/2010/main" val="2637817357"/>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红色微粒体工作述职报告ppt模板"/>
</p:tagLst>
</file>

<file path=ppt/tags/tag10.xml><?xml version="1.0" encoding="utf-8"?>
<p:tagLst xmlns:a="http://schemas.openxmlformats.org/drawingml/2006/main" xmlns:r="http://schemas.openxmlformats.org/officeDocument/2006/relationships" xmlns:p="http://schemas.openxmlformats.org/presentationml/2006/main">
  <p:tag name="TIMING" val="|1|7.2|14.1|14.6"/>
</p:tagLst>
</file>

<file path=ppt/tags/tag11.xml><?xml version="1.0" encoding="utf-8"?>
<p:tagLst xmlns:a="http://schemas.openxmlformats.org/drawingml/2006/main" xmlns:r="http://schemas.openxmlformats.org/officeDocument/2006/relationships" xmlns:p="http://schemas.openxmlformats.org/presentationml/2006/main">
  <p:tag name="TIMING" val="|1|7.2|14.1|14.6"/>
</p:tagLst>
</file>

<file path=ppt/tags/tag12.xml><?xml version="1.0" encoding="utf-8"?>
<p:tagLst xmlns:a="http://schemas.openxmlformats.org/drawingml/2006/main" xmlns:r="http://schemas.openxmlformats.org/officeDocument/2006/relationships" xmlns:p="http://schemas.openxmlformats.org/presentationml/2006/main">
  <p:tag name="TIMING" val="|1|7.2|14.1|14.6"/>
</p:tagLst>
</file>

<file path=ppt/tags/tag13.xml><?xml version="1.0" encoding="utf-8"?>
<p:tagLst xmlns:a="http://schemas.openxmlformats.org/drawingml/2006/main" xmlns:r="http://schemas.openxmlformats.org/officeDocument/2006/relationships" xmlns:p="http://schemas.openxmlformats.org/presentationml/2006/main">
  <p:tag name="TIMING" val="|1|7.2|14.1|14.6"/>
</p:tagLst>
</file>

<file path=ppt/tags/tag14.xml><?xml version="1.0" encoding="utf-8"?>
<p:tagLst xmlns:a="http://schemas.openxmlformats.org/drawingml/2006/main" xmlns:r="http://schemas.openxmlformats.org/officeDocument/2006/relationships" xmlns:p="http://schemas.openxmlformats.org/presentationml/2006/main">
  <p:tag name="TIMING" val="|1|7.2|14.1|14.6"/>
</p:tagLst>
</file>

<file path=ppt/tags/tag15.xml><?xml version="1.0" encoding="utf-8"?>
<p:tagLst xmlns:a="http://schemas.openxmlformats.org/drawingml/2006/main" xmlns:r="http://schemas.openxmlformats.org/officeDocument/2006/relationships" xmlns:p="http://schemas.openxmlformats.org/presentationml/2006/main">
  <p:tag name="TIMING" val="|1|7.2|14.1|14.6"/>
</p:tagLst>
</file>

<file path=ppt/tags/tag16.xml><?xml version="1.0" encoding="utf-8"?>
<p:tagLst xmlns:a="http://schemas.openxmlformats.org/drawingml/2006/main" xmlns:r="http://schemas.openxmlformats.org/officeDocument/2006/relationships" xmlns:p="http://schemas.openxmlformats.org/presentationml/2006/main">
  <p:tag name="TIMING" val="|1|7.2|14.1|14.6"/>
</p:tagLst>
</file>

<file path=ppt/tags/tag17.xml><?xml version="1.0" encoding="utf-8"?>
<p:tagLst xmlns:a="http://schemas.openxmlformats.org/drawingml/2006/main" xmlns:r="http://schemas.openxmlformats.org/officeDocument/2006/relationships" xmlns:p="http://schemas.openxmlformats.org/presentationml/2006/main">
  <p:tag name="TIMING" val="|1|7.2|14.1|14.6"/>
</p:tagLst>
</file>

<file path=ppt/tags/tag18.xml><?xml version="1.0" encoding="utf-8"?>
<p:tagLst xmlns:a="http://schemas.openxmlformats.org/drawingml/2006/main" xmlns:r="http://schemas.openxmlformats.org/officeDocument/2006/relationships" xmlns:p="http://schemas.openxmlformats.org/presentationml/2006/main">
  <p:tag name="TIMING" val="|1|7.2|14.1|14.6"/>
</p:tagLst>
</file>

<file path=ppt/tags/tag19.xml><?xml version="1.0" encoding="utf-8"?>
<p:tagLst xmlns:a="http://schemas.openxmlformats.org/drawingml/2006/main" xmlns:r="http://schemas.openxmlformats.org/officeDocument/2006/relationships" xmlns:p="http://schemas.openxmlformats.org/presentationml/2006/main">
  <p:tag name="TIMING" val="|1|7.2|14.1|14.6"/>
</p:tagLst>
</file>

<file path=ppt/tags/tag2.xml><?xml version="1.0" encoding="utf-8"?>
<p:tagLst xmlns:a="http://schemas.openxmlformats.org/drawingml/2006/main" xmlns:r="http://schemas.openxmlformats.org/officeDocument/2006/relationships" xmlns:p="http://schemas.openxmlformats.org/presentationml/2006/main">
  <p:tag name="TIMING" val="|1|7.2|14.1|14.6"/>
</p:tagLst>
</file>

<file path=ppt/tags/tag20.xml><?xml version="1.0" encoding="utf-8"?>
<p:tagLst xmlns:a="http://schemas.openxmlformats.org/drawingml/2006/main" xmlns:r="http://schemas.openxmlformats.org/officeDocument/2006/relationships" xmlns:p="http://schemas.openxmlformats.org/presentationml/2006/main">
  <p:tag name="TIMING" val="|1|7.2|14.1|14.6"/>
</p:tagLst>
</file>

<file path=ppt/tags/tag21.xml><?xml version="1.0" encoding="utf-8"?>
<p:tagLst xmlns:a="http://schemas.openxmlformats.org/drawingml/2006/main" xmlns:r="http://schemas.openxmlformats.org/officeDocument/2006/relationships" xmlns:p="http://schemas.openxmlformats.org/presentationml/2006/main">
  <p:tag name="TIMING" val="|1|7.2|14.1|14.6"/>
</p:tagLst>
</file>

<file path=ppt/tags/tag22.xml><?xml version="1.0" encoding="utf-8"?>
<p:tagLst xmlns:a="http://schemas.openxmlformats.org/drawingml/2006/main" xmlns:r="http://schemas.openxmlformats.org/officeDocument/2006/relationships" xmlns:p="http://schemas.openxmlformats.org/presentationml/2006/main">
  <p:tag name="TIMING" val="|1|7.2|14.1|14.6"/>
</p:tagLst>
</file>

<file path=ppt/tags/tag23.xml><?xml version="1.0" encoding="utf-8"?>
<p:tagLst xmlns:a="http://schemas.openxmlformats.org/drawingml/2006/main" xmlns:r="http://schemas.openxmlformats.org/officeDocument/2006/relationships" xmlns:p="http://schemas.openxmlformats.org/presentationml/2006/main">
  <p:tag name="TIMING" val="|1|7.2|14.1|14.6"/>
</p:tagLst>
</file>

<file path=ppt/tags/tag24.xml><?xml version="1.0" encoding="utf-8"?>
<p:tagLst xmlns:a="http://schemas.openxmlformats.org/drawingml/2006/main" xmlns:r="http://schemas.openxmlformats.org/officeDocument/2006/relationships" xmlns:p="http://schemas.openxmlformats.org/presentationml/2006/main">
  <p:tag name="TIMING" val="|1|7.2|14.1|14.6"/>
</p:tagLst>
</file>

<file path=ppt/tags/tag25.xml><?xml version="1.0" encoding="utf-8"?>
<p:tagLst xmlns:a="http://schemas.openxmlformats.org/drawingml/2006/main" xmlns:r="http://schemas.openxmlformats.org/officeDocument/2006/relationships" xmlns:p="http://schemas.openxmlformats.org/presentationml/2006/main">
  <p:tag name="TIMING" val="|1|7.2|14.1|14.6"/>
</p:tagLst>
</file>

<file path=ppt/tags/tag26.xml><?xml version="1.0" encoding="utf-8"?>
<p:tagLst xmlns:a="http://schemas.openxmlformats.org/drawingml/2006/main" xmlns:r="http://schemas.openxmlformats.org/officeDocument/2006/relationships" xmlns:p="http://schemas.openxmlformats.org/presentationml/2006/main">
  <p:tag name="TIMING" val="|1|7.2|14.1|14.6"/>
</p:tagLst>
</file>

<file path=ppt/tags/tag27.xml><?xml version="1.0" encoding="utf-8"?>
<p:tagLst xmlns:a="http://schemas.openxmlformats.org/drawingml/2006/main" xmlns:r="http://schemas.openxmlformats.org/officeDocument/2006/relationships" xmlns:p="http://schemas.openxmlformats.org/presentationml/2006/main">
  <p:tag name="TIMING" val="|1|7.2|14.1|14.6"/>
</p:tagLst>
</file>

<file path=ppt/tags/tag28.xml><?xml version="1.0" encoding="utf-8"?>
<p:tagLst xmlns:a="http://schemas.openxmlformats.org/drawingml/2006/main" xmlns:r="http://schemas.openxmlformats.org/officeDocument/2006/relationships" xmlns:p="http://schemas.openxmlformats.org/presentationml/2006/main">
  <p:tag name="TIMING" val="|1|7.2|14.1|14.6"/>
</p:tagLst>
</file>

<file path=ppt/tags/tag29.xml><?xml version="1.0" encoding="utf-8"?>
<p:tagLst xmlns:a="http://schemas.openxmlformats.org/drawingml/2006/main" xmlns:r="http://schemas.openxmlformats.org/officeDocument/2006/relationships" xmlns:p="http://schemas.openxmlformats.org/presentationml/2006/main">
  <p:tag name="TIMING" val="|2.2|10.6"/>
</p:tagLst>
</file>

<file path=ppt/tags/tag3.xml><?xml version="1.0" encoding="utf-8"?>
<p:tagLst xmlns:a="http://schemas.openxmlformats.org/drawingml/2006/main" xmlns:r="http://schemas.openxmlformats.org/officeDocument/2006/relationships" xmlns:p="http://schemas.openxmlformats.org/presentationml/2006/main">
  <p:tag name="TIMING" val="|1|7.2|14.1|14.6"/>
</p:tagLst>
</file>

<file path=ppt/tags/tag30.xml><?xml version="1.0" encoding="utf-8"?>
<p:tagLst xmlns:a="http://schemas.openxmlformats.org/drawingml/2006/main" xmlns:r="http://schemas.openxmlformats.org/officeDocument/2006/relationships" xmlns:p="http://schemas.openxmlformats.org/presentationml/2006/main">
  <p:tag name="TIMING" val="|2.8|9.3|6.3|19.9|5|12.1"/>
</p:tagLst>
</file>

<file path=ppt/tags/tag31.xml><?xml version="1.0" encoding="utf-8"?>
<p:tagLst xmlns:a="http://schemas.openxmlformats.org/drawingml/2006/main" xmlns:r="http://schemas.openxmlformats.org/officeDocument/2006/relationships" xmlns:p="http://schemas.openxmlformats.org/presentationml/2006/main">
  <p:tag name="TIMING" val="|1.1|49.8"/>
</p:tagLst>
</file>

<file path=ppt/tags/tag32.xml><?xml version="1.0" encoding="utf-8"?>
<p:tagLst xmlns:a="http://schemas.openxmlformats.org/drawingml/2006/main" xmlns:r="http://schemas.openxmlformats.org/officeDocument/2006/relationships" xmlns:p="http://schemas.openxmlformats.org/presentationml/2006/main">
  <p:tag name="TIMING" val="|1.5|9.2|2.2"/>
</p:tagLst>
</file>

<file path=ppt/tags/tag33.xml><?xml version="1.0" encoding="utf-8"?>
<p:tagLst xmlns:a="http://schemas.openxmlformats.org/drawingml/2006/main" xmlns:r="http://schemas.openxmlformats.org/officeDocument/2006/relationships" xmlns:p="http://schemas.openxmlformats.org/presentationml/2006/main">
  <p:tag name="TIMING" val="|0.6|3.2|2.1|9.7|0.9|10.4|4.7|3.6|1.3|6.6|0.8"/>
</p:tagLst>
</file>

<file path=ppt/tags/tag34.xml><?xml version="1.0" encoding="utf-8"?>
<p:tagLst xmlns:a="http://schemas.openxmlformats.org/drawingml/2006/main" xmlns:r="http://schemas.openxmlformats.org/officeDocument/2006/relationships" xmlns:p="http://schemas.openxmlformats.org/presentationml/2006/main">
  <p:tag name="TIMING" val="|7.7|1.2|0.1|0.1|0.3|0.1|0.1|0.4|0.1|0.1|0.2|0.5"/>
</p:tagLst>
</file>

<file path=ppt/tags/tag35.xml><?xml version="1.0" encoding="utf-8"?>
<p:tagLst xmlns:a="http://schemas.openxmlformats.org/drawingml/2006/main" xmlns:r="http://schemas.openxmlformats.org/officeDocument/2006/relationships" xmlns:p="http://schemas.openxmlformats.org/presentationml/2006/main">
  <p:tag name="TIMING" val="|1.7|14.8|2.8"/>
</p:tagLst>
</file>

<file path=ppt/tags/tag36.xml><?xml version="1.0" encoding="utf-8"?>
<p:tagLst xmlns:a="http://schemas.openxmlformats.org/drawingml/2006/main" xmlns:r="http://schemas.openxmlformats.org/officeDocument/2006/relationships" xmlns:p="http://schemas.openxmlformats.org/presentationml/2006/main">
  <p:tag name="TIMING" val="|4.1|13.3|18.5"/>
</p:tagLst>
</file>

<file path=ppt/tags/tag37.xml><?xml version="1.0" encoding="utf-8"?>
<p:tagLst xmlns:a="http://schemas.openxmlformats.org/drawingml/2006/main" xmlns:r="http://schemas.openxmlformats.org/officeDocument/2006/relationships" xmlns:p="http://schemas.openxmlformats.org/presentationml/2006/main">
  <p:tag name="TIMING" val="|2|15.6|2.6"/>
</p:tagLst>
</file>

<file path=ppt/tags/tag38.xml><?xml version="1.0" encoding="utf-8"?>
<p:tagLst xmlns:a="http://schemas.openxmlformats.org/drawingml/2006/main" xmlns:r="http://schemas.openxmlformats.org/officeDocument/2006/relationships" xmlns:p="http://schemas.openxmlformats.org/presentationml/2006/main">
  <p:tag name="TIMING" val="|4.9|11.4|5.9|4.2|5"/>
</p:tagLst>
</file>

<file path=ppt/tags/tag39.xml><?xml version="1.0" encoding="utf-8"?>
<p:tagLst xmlns:a="http://schemas.openxmlformats.org/drawingml/2006/main" xmlns:r="http://schemas.openxmlformats.org/officeDocument/2006/relationships" xmlns:p="http://schemas.openxmlformats.org/presentationml/2006/main">
  <p:tag name="ISLIDE.VECTOR" val="52fc754d-70dc-4e00-bf72-65da2198b657"/>
</p:tagLst>
</file>

<file path=ppt/tags/tag4.xml><?xml version="1.0" encoding="utf-8"?>
<p:tagLst xmlns:a="http://schemas.openxmlformats.org/drawingml/2006/main" xmlns:r="http://schemas.openxmlformats.org/officeDocument/2006/relationships" xmlns:p="http://schemas.openxmlformats.org/presentationml/2006/main">
  <p:tag name="TIMING" val="|1|7.2|14.1|14.6"/>
</p:tagLst>
</file>

<file path=ppt/tags/tag40.xml><?xml version="1.0" encoding="utf-8"?>
<p:tagLst xmlns:a="http://schemas.openxmlformats.org/drawingml/2006/main" xmlns:r="http://schemas.openxmlformats.org/officeDocument/2006/relationships" xmlns:p="http://schemas.openxmlformats.org/presentationml/2006/main">
  <p:tag name="TIMING" val="|5.4|15.5|19.7|1.4"/>
</p:tagLst>
</file>

<file path=ppt/tags/tag41.xml><?xml version="1.0" encoding="utf-8"?>
<p:tagLst xmlns:a="http://schemas.openxmlformats.org/drawingml/2006/main" xmlns:r="http://schemas.openxmlformats.org/officeDocument/2006/relationships" xmlns:p="http://schemas.openxmlformats.org/presentationml/2006/main">
  <p:tag name="TIMING" val="|5.5|11.8|19.4|0.4|0.3|0.5|0.6|0.9|18.9|0.5"/>
</p:tagLst>
</file>

<file path=ppt/tags/tag42.xml><?xml version="1.0" encoding="utf-8"?>
<p:tagLst xmlns:a="http://schemas.openxmlformats.org/drawingml/2006/main" xmlns:r="http://schemas.openxmlformats.org/officeDocument/2006/relationships" xmlns:p="http://schemas.openxmlformats.org/presentationml/2006/main">
  <p:tag name="TIMING" val="|1|7.2|14.1|14.6"/>
</p:tagLst>
</file>

<file path=ppt/tags/tag43.xml><?xml version="1.0" encoding="utf-8"?>
<p:tagLst xmlns:a="http://schemas.openxmlformats.org/drawingml/2006/main" xmlns:r="http://schemas.openxmlformats.org/officeDocument/2006/relationships" xmlns:p="http://schemas.openxmlformats.org/presentationml/2006/main">
  <p:tag name="TIMING" val="|1|7.2|14.1|14.6"/>
</p:tagLst>
</file>

<file path=ppt/tags/tag5.xml><?xml version="1.0" encoding="utf-8"?>
<p:tagLst xmlns:a="http://schemas.openxmlformats.org/drawingml/2006/main" xmlns:r="http://schemas.openxmlformats.org/officeDocument/2006/relationships" xmlns:p="http://schemas.openxmlformats.org/presentationml/2006/main">
  <p:tag name="TIMING" val="|1|7.2|14.1|14.6"/>
</p:tagLst>
</file>

<file path=ppt/tags/tag6.xml><?xml version="1.0" encoding="utf-8"?>
<p:tagLst xmlns:a="http://schemas.openxmlformats.org/drawingml/2006/main" xmlns:r="http://schemas.openxmlformats.org/officeDocument/2006/relationships" xmlns:p="http://schemas.openxmlformats.org/presentationml/2006/main">
  <p:tag name="TIMING" val="|1|7.2|14.1|14.6"/>
</p:tagLst>
</file>

<file path=ppt/tags/tag7.xml><?xml version="1.0" encoding="utf-8"?>
<p:tagLst xmlns:a="http://schemas.openxmlformats.org/drawingml/2006/main" xmlns:r="http://schemas.openxmlformats.org/officeDocument/2006/relationships" xmlns:p="http://schemas.openxmlformats.org/presentationml/2006/main">
  <p:tag name="TIMING" val="|1|7.2|14.1|14.6"/>
</p:tagLst>
</file>

<file path=ppt/tags/tag8.xml><?xml version="1.0" encoding="utf-8"?>
<p:tagLst xmlns:a="http://schemas.openxmlformats.org/drawingml/2006/main" xmlns:r="http://schemas.openxmlformats.org/officeDocument/2006/relationships" xmlns:p="http://schemas.openxmlformats.org/presentationml/2006/main">
  <p:tag name="TIMING" val="|1|7.2|14.1|14.6"/>
</p:tagLst>
</file>

<file path=ppt/tags/tag9.xml><?xml version="1.0" encoding="utf-8"?>
<p:tagLst xmlns:a="http://schemas.openxmlformats.org/drawingml/2006/main" xmlns:r="http://schemas.openxmlformats.org/officeDocument/2006/relationships" xmlns:p="http://schemas.openxmlformats.org/presentationml/2006/main">
  <p:tag name="TIMING" val="|1|7.2|14.1|14.6"/>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4652</Words>
  <Application>Microsoft Office PowerPoint</Application>
  <PresentationFormat>宽屏</PresentationFormat>
  <Paragraphs>507</Paragraphs>
  <Slides>48</Slides>
  <Notes>48</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48</vt:i4>
      </vt:variant>
    </vt:vector>
  </HeadingPairs>
  <TitlesOfParts>
    <vt:vector size="66" baseType="lpstr">
      <vt:lpstr>等线</vt:lpstr>
      <vt:lpstr>等线 Light</vt:lpstr>
      <vt:lpstr>方正兰亭黑_GBK</vt:lpstr>
      <vt:lpstr>方正兰亭纤黑简体</vt:lpstr>
      <vt:lpstr>SimHei</vt:lpstr>
      <vt:lpstr>SimHei</vt:lpstr>
      <vt:lpstr>华文行楷</vt:lpstr>
      <vt:lpstr>宋体</vt:lpstr>
      <vt:lpstr>微软雅黑</vt:lpstr>
      <vt:lpstr>Arial</vt:lpstr>
      <vt:lpstr>Arial Black</vt:lpstr>
      <vt:lpstr>Calibri</vt:lpstr>
      <vt:lpstr>Calibri Light</vt:lpstr>
      <vt:lpstr>Impact</vt:lpstr>
      <vt:lpstr>Kartika</vt:lpstr>
      <vt:lpstr>Wingdings</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红色微粒体工作述职报告ppt模板</dc:title>
  <dc:creator/>
  <cp:lastModifiedBy/>
  <cp:revision>1</cp:revision>
  <dcterms:created xsi:type="dcterms:W3CDTF">2017-02-16T14:15:20Z</dcterms:created>
  <dcterms:modified xsi:type="dcterms:W3CDTF">2021-12-10T13:30:00Z</dcterms:modified>
</cp:coreProperties>
</file>